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13"/>
  </p:notesMasterIdLst>
  <p:sldIdLst>
    <p:sldId id="256" r:id="rId2"/>
    <p:sldId id="257" r:id="rId3"/>
    <p:sldId id="258" r:id="rId4"/>
    <p:sldId id="259" r:id="rId5"/>
    <p:sldId id="260" r:id="rId6"/>
    <p:sldId id="261" r:id="rId7"/>
    <p:sldId id="262" r:id="rId8"/>
    <p:sldId id="263" r:id="rId9"/>
    <p:sldId id="269" r:id="rId10"/>
    <p:sldId id="264" r:id="rId11"/>
    <p:sldId id="265"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8D6D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89" autoAdjust="0"/>
  </p:normalViewPr>
  <p:slideViewPr>
    <p:cSldViewPr snapToGrid="0" snapToObjects="1">
      <p:cViewPr varScale="1">
        <p:scale>
          <a:sx n="70" d="100"/>
          <a:sy n="70" d="100"/>
        </p:scale>
        <p:origin x="-138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C2BA0851-2915-499C-A026-559F7B4D1825}" type="datetimeFigureOut">
              <a:rPr lang="en-US" smtClean="0"/>
              <a:pPr/>
              <a:t>9/15/2013</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61DBA08-1F19-4B44-AEAC-1E3A0EC5D23E}"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AF466F-BDA4-4F18-9C7B-FF0A9A1B0E80}" type="datetime1">
              <a:rPr lang="en-US" smtClean="0"/>
              <a:pPr/>
              <a:t>9/15/2013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FB4290-6522-4139-852E-05BD9E7F0D2E}" type="datetime1">
              <a:rPr lang="en-US" smtClean="0"/>
              <a:pPr/>
              <a:t>9/15/2013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B955F9-81EA-47C5-8059-9E5C2B437C70}" type="datetime1">
              <a:rPr lang="en-US" smtClean="0"/>
              <a:pPr/>
              <a:t>9/15/2013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9/15/2013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9A7CB-BEE6-4F99-898E-913F06E8E125}" type="datetime1">
              <a:rPr lang="en-US" smtClean="0"/>
              <a:pPr/>
              <a:t>9/15/2013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EE300C-6FC5-4FC3-AF1A-075E4F50620D}" type="datetime1">
              <a:rPr lang="en-US" smtClean="0"/>
              <a:pPr/>
              <a:t>9/15/2013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0D295D-4A77-4DEB-B04C-9F4282A8BC04}" type="datetime1">
              <a:rPr lang="en-US" smtClean="0"/>
              <a:pPr/>
              <a:t>9/15/2013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B28685-4D0C-42D5-8013-B5904CD1FCBC}" type="datetime1">
              <a:rPr lang="en-US" smtClean="0"/>
              <a:pPr/>
              <a:t>9/15/2013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226C0-9885-4BA9-BBFA-A52CBFEBB775}" type="datetime1">
              <a:rPr lang="en-US" smtClean="0"/>
              <a:pPr/>
              <a:t>9/15/2013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2D2B3B-882E-40F3-A32F-6DD5169150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EE1B38-C5EB-4D66-9137-0AFE9CDEDE8F}" type="datetime1">
              <a:rPr lang="en-US" smtClean="0"/>
              <a:pPr/>
              <a:t>9/15/2013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27B613C-1AD7-49D3-885D-F654C5CDBAA6}" type="datetime1">
              <a:rPr lang="en-US" smtClean="0"/>
              <a:pPr/>
              <a:t>9/15/2013</a:t>
            </a:fld>
            <a:endParaRPr lang="en-US" dirty="0"/>
          </a:p>
        </p:txBody>
      </p:sp>
      <p:sp>
        <p:nvSpPr>
          <p:cNvPr id="9" name="Slide Number Placeholder 8"/>
          <p:cNvSpPr>
            <a:spLocks noGrp="1"/>
          </p:cNvSpPr>
          <p:nvPr>
            <p:ph type="sldNum" sz="quarter" idx="11"/>
          </p:nvPr>
        </p:nvSpPr>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E2D2B3B-882E-40F3-A32F-6DD516915044}"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7B613C-1AD7-49D3-885D-F654C5CDBAA6}" type="datetime1">
              <a:rPr lang="en-US" smtClean="0"/>
              <a:pPr/>
              <a:t>9/15/2013</a:t>
            </a:fld>
            <a:endParaRPr lang="en-US" dirty="0"/>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hesterteasdale.blogspot.co.uk/2013/07/film-genre-sub-genre.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png"/><Relationship Id="rId18" Type="http://schemas.openxmlformats.org/officeDocument/2006/relationships/image" Target="../media/image18.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2.jpeg"/><Relationship Id="rId17" Type="http://schemas.openxmlformats.org/officeDocument/2006/relationships/image" Target="../media/image17.jpeg"/><Relationship Id="rId2" Type="http://schemas.openxmlformats.org/officeDocument/2006/relationships/image" Target="../media/image2.jpeg"/><Relationship Id="rId16"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5" Type="http://schemas.openxmlformats.org/officeDocument/2006/relationships/image" Target="../media/image15.png"/><Relationship Id="rId10" Type="http://schemas.openxmlformats.org/officeDocument/2006/relationships/image" Target="../media/image10.png"/><Relationship Id="rId19" Type="http://schemas.openxmlformats.org/officeDocument/2006/relationships/image" Target="../media/image19.jpeg"/><Relationship Id="rId4" Type="http://schemas.openxmlformats.org/officeDocument/2006/relationships/image" Target="../media/image4.jpeg"/><Relationship Id="rId9" Type="http://schemas.openxmlformats.org/officeDocument/2006/relationships/image" Target="../media/image9.jpeg"/><Relationship Id="rId14" Type="http://schemas.openxmlformats.org/officeDocument/2006/relationships/image" Target="../media/image1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9100" y="2403202"/>
            <a:ext cx="5356265" cy="1107996"/>
          </a:xfrm>
          <a:prstGeom prst="rect">
            <a:avLst/>
          </a:prstGeom>
          <a:noFill/>
        </p:spPr>
        <p:txBody>
          <a:bodyPr wrap="square" rtlCol="0">
            <a:spAutoFit/>
          </a:bodyPr>
          <a:lstStyle/>
          <a:p>
            <a:r>
              <a:rPr lang="en-US" sz="6600" dirty="0" smtClean="0">
                <a:latin typeface="Century Gothic"/>
                <a:cs typeface="Century Gothic"/>
              </a:rPr>
              <a:t>FILM GENRE</a:t>
            </a:r>
            <a:endParaRPr lang="en-US" sz="6600" dirty="0">
              <a:latin typeface="Century Gothic"/>
              <a:cs typeface="Century Gothic"/>
            </a:endParaRPr>
          </a:p>
        </p:txBody>
      </p:sp>
      <p:sp>
        <p:nvSpPr>
          <p:cNvPr id="5" name="TextBox 4"/>
          <p:cNvSpPr txBox="1"/>
          <p:nvPr/>
        </p:nvSpPr>
        <p:spPr>
          <a:xfrm>
            <a:off x="2024316" y="3748803"/>
            <a:ext cx="4048632" cy="646331"/>
          </a:xfrm>
          <a:prstGeom prst="rect">
            <a:avLst/>
          </a:prstGeom>
          <a:noFill/>
        </p:spPr>
        <p:txBody>
          <a:bodyPr wrap="square" rtlCol="0">
            <a:spAutoFit/>
          </a:bodyPr>
          <a:lstStyle/>
          <a:p>
            <a:r>
              <a:rPr lang="en-US" sz="3600" dirty="0" smtClean="0">
                <a:solidFill>
                  <a:schemeClr val="accent6">
                    <a:lumMod val="40000"/>
                    <a:lumOff val="60000"/>
                  </a:schemeClr>
                </a:solidFill>
                <a:latin typeface="Century Gothic"/>
                <a:cs typeface="Century Gothic"/>
              </a:rPr>
              <a:t>HESTER TEASDALE</a:t>
            </a:r>
            <a:endParaRPr lang="en-US" sz="3600" dirty="0">
              <a:solidFill>
                <a:schemeClr val="accent6">
                  <a:lumMod val="40000"/>
                  <a:lumOff val="60000"/>
                </a:schemeClr>
              </a:solidFill>
              <a:latin typeface="Century Gothic"/>
              <a:cs typeface="Century Gothic"/>
            </a:endParaRPr>
          </a:p>
        </p:txBody>
      </p:sp>
    </p:spTree>
    <p:extLst>
      <p:ext uri="{BB962C8B-B14F-4D97-AF65-F5344CB8AC3E}">
        <p14:creationId xmlns="" xmlns:p14="http://schemas.microsoft.com/office/powerpoint/2010/main" val="3497445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42454" y="409248"/>
            <a:ext cx="4690358" cy="523220"/>
          </a:xfrm>
          <a:prstGeom prst="rect">
            <a:avLst/>
          </a:prstGeom>
          <a:noFill/>
        </p:spPr>
        <p:txBody>
          <a:bodyPr wrap="square" rtlCol="0">
            <a:spAutoFit/>
          </a:bodyPr>
          <a:lstStyle/>
          <a:p>
            <a:r>
              <a:rPr lang="en-US" sz="2800" dirty="0" smtClean="0">
                <a:solidFill>
                  <a:srgbClr val="DE8FFA"/>
                </a:solidFill>
                <a:latin typeface="Century Gothic"/>
                <a:cs typeface="Century Gothic"/>
              </a:rPr>
              <a:t>GENRE AND AUDIENCE</a:t>
            </a:r>
            <a:endParaRPr lang="en-US" sz="2800" dirty="0">
              <a:solidFill>
                <a:srgbClr val="DE8FFA"/>
              </a:solidFill>
              <a:latin typeface="Century Gothic"/>
              <a:cs typeface="Century Gothic"/>
            </a:endParaRPr>
          </a:p>
        </p:txBody>
      </p:sp>
      <p:sp>
        <p:nvSpPr>
          <p:cNvPr id="5" name="TextBox 4"/>
          <p:cNvSpPr txBox="1"/>
          <p:nvPr/>
        </p:nvSpPr>
        <p:spPr>
          <a:xfrm>
            <a:off x="586104" y="1719308"/>
            <a:ext cx="7252854" cy="3785652"/>
          </a:xfrm>
          <a:prstGeom prst="rect">
            <a:avLst/>
          </a:prstGeom>
          <a:noFill/>
          <a:ln w="28575">
            <a:solidFill>
              <a:schemeClr val="tx2"/>
            </a:solidFill>
          </a:ln>
        </p:spPr>
        <p:txBody>
          <a:bodyPr wrap="square" rtlCol="0">
            <a:spAutoFit/>
          </a:bodyPr>
          <a:lstStyle/>
          <a:p>
            <a:r>
              <a:rPr lang="en-GB" sz="1600" dirty="0" smtClean="0">
                <a:solidFill>
                  <a:schemeClr val="accent1"/>
                </a:solidFill>
                <a:latin typeface="Century Gothic" pitchFamily="34" charset="0"/>
              </a:rPr>
              <a:t>‘Uses and gratifications’ research has identified many potential pleasures of genre, including the following: </a:t>
            </a:r>
          </a:p>
          <a:p>
            <a:endParaRPr lang="en-GB" sz="1600" dirty="0" smtClean="0">
              <a:solidFill>
                <a:srgbClr val="000000"/>
              </a:solidFill>
              <a:latin typeface="Century Gothic" pitchFamily="34" charset="0"/>
            </a:endParaRPr>
          </a:p>
          <a:p>
            <a:pPr>
              <a:buFont typeface="Wingdings" pitchFamily="2" charset="2"/>
              <a:buChar char="Ø"/>
            </a:pPr>
            <a:r>
              <a:rPr lang="en-GB" sz="1600" dirty="0" smtClean="0">
                <a:solidFill>
                  <a:srgbClr val="000000"/>
                </a:solidFill>
                <a:latin typeface="Century Gothic" pitchFamily="34" charset="0"/>
              </a:rPr>
              <a:t> One pleasure may simply be the recognition of the features of a particular genre because of our familiarity with it. Recognition of what is likely to be important (and what is not), derived from out knowledge of the genre, is necessary in order to follow a plot.</a:t>
            </a:r>
          </a:p>
          <a:p>
            <a:pPr>
              <a:buFont typeface="Wingdings" pitchFamily="2" charset="2"/>
              <a:buChar char="Ø"/>
            </a:pPr>
            <a:r>
              <a:rPr lang="en-GB" sz="1600" dirty="0" smtClean="0">
                <a:solidFill>
                  <a:srgbClr val="000000"/>
                </a:solidFill>
                <a:latin typeface="Century Gothic" pitchFamily="34" charset="0"/>
              </a:rPr>
              <a:t> Genres may offer various emotional pleasures such as empathy and escapism – a feature which some theoretical commentaries seem to lose sight of. Aristotle, of course, acknowledged the special emotional responses which were linked to different genres. Deborah Knight notes that ‘satisfaction is guaranteed with genre; the deferral of the inevitable provides the additional pleasure of prolonged anticipation’ (Knight 1994).</a:t>
            </a:r>
          </a:p>
          <a:p>
            <a:endParaRPr lang="en-GB" sz="1600" dirty="0" smtClean="0">
              <a:solidFill>
                <a:srgbClr val="000000"/>
              </a:solidFill>
              <a:latin typeface="Century Gothic"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42454" y="409248"/>
            <a:ext cx="4690358" cy="523220"/>
          </a:xfrm>
          <a:prstGeom prst="rect">
            <a:avLst/>
          </a:prstGeom>
          <a:noFill/>
        </p:spPr>
        <p:txBody>
          <a:bodyPr wrap="square" rtlCol="0">
            <a:spAutoFit/>
          </a:bodyPr>
          <a:lstStyle/>
          <a:p>
            <a:r>
              <a:rPr lang="en-US" sz="2800" dirty="0" smtClean="0">
                <a:solidFill>
                  <a:srgbClr val="DE8FFA"/>
                </a:solidFill>
                <a:latin typeface="Century Gothic"/>
                <a:cs typeface="Century Gothic"/>
              </a:rPr>
              <a:t>GENRE AND AUDIENCE</a:t>
            </a:r>
            <a:endParaRPr lang="en-US" sz="2800" dirty="0">
              <a:solidFill>
                <a:srgbClr val="DE8FFA"/>
              </a:solidFill>
              <a:latin typeface="Century Gothic"/>
              <a:cs typeface="Century Gothic"/>
            </a:endParaRPr>
          </a:p>
        </p:txBody>
      </p:sp>
      <p:sp>
        <p:nvSpPr>
          <p:cNvPr id="5" name="TextBox 4"/>
          <p:cNvSpPr txBox="1"/>
          <p:nvPr/>
        </p:nvSpPr>
        <p:spPr>
          <a:xfrm>
            <a:off x="545161" y="1528549"/>
            <a:ext cx="7252854" cy="4708981"/>
          </a:xfrm>
          <a:prstGeom prst="rect">
            <a:avLst/>
          </a:prstGeom>
          <a:noFill/>
          <a:ln w="28575">
            <a:solidFill>
              <a:schemeClr val="tx2"/>
            </a:solidFill>
          </a:ln>
        </p:spPr>
        <p:txBody>
          <a:bodyPr wrap="square" rtlCol="0">
            <a:spAutoFit/>
          </a:bodyPr>
          <a:lstStyle/>
          <a:p>
            <a:r>
              <a:rPr lang="en-GB" dirty="0" smtClean="0">
                <a:solidFill>
                  <a:schemeClr val="tx2"/>
                </a:solidFill>
                <a:latin typeface="Century Gothic" pitchFamily="34" charset="0"/>
              </a:rPr>
              <a:t>Steve Neale (1980) </a:t>
            </a:r>
            <a:r>
              <a:rPr lang="en-GB" dirty="0" smtClean="0">
                <a:solidFill>
                  <a:srgbClr val="000000"/>
                </a:solidFill>
                <a:latin typeface="Century Gothic" pitchFamily="34" charset="0"/>
              </a:rPr>
              <a:t>argues that pleasure is derived from ‘repetition and difference’; there would be no pleasure without difference. We may derive pleasure from observing how the conventions of the genre are manipulated </a:t>
            </a:r>
            <a:r>
              <a:rPr lang="en-GB" dirty="0" smtClean="0">
                <a:solidFill>
                  <a:schemeClr val="accent1"/>
                </a:solidFill>
                <a:latin typeface="Century Gothic" pitchFamily="34" charset="0"/>
              </a:rPr>
              <a:t>(Abercrombie 1996)</a:t>
            </a:r>
            <a:r>
              <a:rPr lang="en-GB" dirty="0" smtClean="0">
                <a:solidFill>
                  <a:srgbClr val="000000"/>
                </a:solidFill>
                <a:latin typeface="Century Gothic" pitchFamily="34" charset="0"/>
              </a:rPr>
              <a:t>. We may also enjoy the stretching of a genre in new directions and the consequent shifting of out expectations.</a:t>
            </a:r>
          </a:p>
          <a:p>
            <a:endParaRPr lang="en-GB" dirty="0" smtClean="0">
              <a:solidFill>
                <a:srgbClr val="000000"/>
              </a:solidFill>
              <a:latin typeface="Century Gothic" pitchFamily="34" charset="0"/>
            </a:endParaRPr>
          </a:p>
          <a:p>
            <a:r>
              <a:rPr lang="en-GB" dirty="0" smtClean="0">
                <a:solidFill>
                  <a:schemeClr val="tx2"/>
                </a:solidFill>
                <a:latin typeface="Century Gothic" pitchFamily="34" charset="0"/>
              </a:rPr>
              <a:t>David Chandler </a:t>
            </a:r>
            <a:r>
              <a:rPr lang="en-GB" dirty="0" smtClean="0">
                <a:solidFill>
                  <a:srgbClr val="000000"/>
                </a:solidFill>
                <a:latin typeface="Century Gothic" pitchFamily="34" charset="0"/>
              </a:rPr>
              <a:t>- Other pleasures can be derived from sharing out experience of a genre with others within an ‘interpretive community’ which can be characterised by its familiarity with certain genres </a:t>
            </a:r>
          </a:p>
          <a:p>
            <a:endParaRPr lang="en-GB" dirty="0" smtClean="0">
              <a:solidFill>
                <a:schemeClr val="accent1"/>
              </a:solidFill>
              <a:latin typeface="Century Gothic" pitchFamily="34" charset="0"/>
            </a:endParaRPr>
          </a:p>
          <a:p>
            <a:r>
              <a:rPr lang="en-GB" dirty="0" smtClean="0">
                <a:solidFill>
                  <a:schemeClr val="accent1"/>
                </a:solidFill>
                <a:latin typeface="Century Gothic" pitchFamily="34" charset="0"/>
              </a:rPr>
              <a:t>(See Slide 6 for other genre theorists opinions on how genre is effected by audience)</a:t>
            </a:r>
          </a:p>
          <a:p>
            <a:endParaRPr lang="en-GB" sz="1600" dirty="0" smtClean="0">
              <a:solidFill>
                <a:srgbClr val="000000"/>
              </a:solidFill>
              <a:latin typeface="Century Gothic" pitchFamily="34" charset="0"/>
            </a:endParaRPr>
          </a:p>
          <a:p>
            <a:endParaRPr lang="en-GB" sz="1600" dirty="0" smtClean="0">
              <a:solidFill>
                <a:srgbClr val="000000"/>
              </a:solidFill>
              <a:latin typeface="Century Gothic" pitchFamily="34" charset="0"/>
            </a:endParaRPr>
          </a:p>
          <a:p>
            <a:endParaRPr lang="en-GB" sz="1600" dirty="0" smtClean="0">
              <a:solidFill>
                <a:srgbClr val="000000"/>
              </a:solidFill>
              <a:latin typeface="Century Gothic"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2348" y="165228"/>
            <a:ext cx="5727225" cy="584775"/>
          </a:xfrm>
          <a:prstGeom prst="rect">
            <a:avLst/>
          </a:prstGeom>
          <a:noFill/>
        </p:spPr>
        <p:txBody>
          <a:bodyPr wrap="square" rtlCol="0">
            <a:spAutoFit/>
          </a:bodyPr>
          <a:lstStyle/>
          <a:p>
            <a:r>
              <a:rPr lang="en-US" sz="3200" u="sng" dirty="0" smtClean="0">
                <a:solidFill>
                  <a:srgbClr val="DE8FFA"/>
                </a:solidFill>
                <a:latin typeface="Century Gothic"/>
                <a:cs typeface="Century Gothic"/>
              </a:rPr>
              <a:t>‘GENRE’ definition:</a:t>
            </a:r>
            <a:endParaRPr lang="en-US" sz="3200" u="sng" dirty="0">
              <a:solidFill>
                <a:srgbClr val="DE8FFA"/>
              </a:solidFill>
              <a:latin typeface="Century Gothic"/>
              <a:cs typeface="Century Gothic"/>
            </a:endParaRPr>
          </a:p>
        </p:txBody>
      </p:sp>
      <p:sp>
        <p:nvSpPr>
          <p:cNvPr id="5" name="TextBox 4"/>
          <p:cNvSpPr txBox="1"/>
          <p:nvPr/>
        </p:nvSpPr>
        <p:spPr>
          <a:xfrm>
            <a:off x="402348" y="750003"/>
            <a:ext cx="7594329" cy="9448740"/>
          </a:xfrm>
          <a:prstGeom prst="rect">
            <a:avLst/>
          </a:prstGeom>
          <a:noFill/>
        </p:spPr>
        <p:txBody>
          <a:bodyPr wrap="square" rtlCol="0">
            <a:spAutoFit/>
          </a:bodyPr>
          <a:lstStyle/>
          <a:p>
            <a:r>
              <a:rPr lang="en-US" sz="1600" dirty="0" smtClean="0">
                <a:latin typeface="Century Gothic" pitchFamily="34" charset="0"/>
                <a:cs typeface="Century Gothic"/>
              </a:rPr>
              <a:t>Genre is best defined as a set of patterns/forms/styles/structures which transcend individual films and texts, and which supervise both their construction by the film-maker and their reading/viewing by an audience, therefore the genre of a film will have great importance to both film producers and their target audience.</a:t>
            </a:r>
          </a:p>
          <a:p>
            <a:endParaRPr lang="en-US" sz="1600" dirty="0">
              <a:latin typeface="Century Gothic" pitchFamily="34" charset="0"/>
              <a:cs typeface="Century Gothic"/>
            </a:endParaRPr>
          </a:p>
          <a:p>
            <a:r>
              <a:rPr lang="en-US" sz="1600" dirty="0" smtClean="0">
                <a:latin typeface="Century Gothic" pitchFamily="34" charset="0"/>
                <a:cs typeface="Century Gothic"/>
              </a:rPr>
              <a:t>Genre is the repetition and variation of familiar conventions but it is not just a simple means of labeling or classifying films, genres change over time and hybrids emerge. For example ‘Shaun of the Dead’ has been presented as a </a:t>
            </a:r>
            <a:r>
              <a:rPr lang="en-US" sz="1600" i="1" dirty="0" smtClean="0">
                <a:solidFill>
                  <a:srgbClr val="38D6D8"/>
                </a:solidFill>
                <a:latin typeface="Century Gothic" pitchFamily="34" charset="0"/>
                <a:cs typeface="Century Gothic"/>
              </a:rPr>
              <a:t>‘Rom-</a:t>
            </a:r>
            <a:r>
              <a:rPr lang="en-US" sz="1600" i="1" dirty="0" err="1" smtClean="0">
                <a:solidFill>
                  <a:srgbClr val="38D6D8"/>
                </a:solidFill>
                <a:latin typeface="Century Gothic" pitchFamily="34" charset="0"/>
                <a:cs typeface="Century Gothic"/>
              </a:rPr>
              <a:t>Zom</a:t>
            </a:r>
            <a:r>
              <a:rPr lang="en-US" sz="1600" i="1" dirty="0" smtClean="0">
                <a:solidFill>
                  <a:srgbClr val="38D6D8"/>
                </a:solidFill>
                <a:latin typeface="Century Gothic" pitchFamily="34" charset="0"/>
                <a:cs typeface="Century Gothic"/>
              </a:rPr>
              <a:t>-Com’ </a:t>
            </a:r>
            <a:r>
              <a:rPr lang="en-US" sz="1600" dirty="0" smtClean="0">
                <a:latin typeface="Century Gothic" pitchFamily="34" charset="0"/>
                <a:cs typeface="Century Gothic"/>
              </a:rPr>
              <a:t>A mixture between romance, zombie and comedy which shows how versatile genres can be.</a:t>
            </a:r>
          </a:p>
          <a:p>
            <a:endParaRPr lang="en-US" sz="1600" dirty="0">
              <a:latin typeface="Century Gothic" pitchFamily="34" charset="0"/>
              <a:cs typeface="Century Gothic"/>
            </a:endParaRPr>
          </a:p>
          <a:p>
            <a:r>
              <a:rPr lang="en-US" sz="1600" dirty="0" smtClean="0">
                <a:latin typeface="Century Gothic" pitchFamily="34" charset="0"/>
                <a:cs typeface="Century Gothic"/>
              </a:rPr>
              <a:t>Most genres can be categorised</a:t>
            </a:r>
            <a:r>
              <a:rPr lang="en-US" sz="1600" dirty="0">
                <a:latin typeface="Century Gothic" pitchFamily="34" charset="0"/>
                <a:cs typeface="Century Gothic"/>
              </a:rPr>
              <a:t> </a:t>
            </a:r>
            <a:r>
              <a:rPr lang="en-US" sz="1600" dirty="0" smtClean="0">
                <a:latin typeface="Century Gothic" pitchFamily="34" charset="0"/>
                <a:cs typeface="Century Gothic"/>
              </a:rPr>
              <a:t>in several ways, most commonly the setting of the film as well as the theme topic, mood or format. For example, w</a:t>
            </a:r>
            <a:r>
              <a:rPr lang="en-GB" sz="1600" dirty="0" smtClean="0">
                <a:latin typeface="Century Gothic" pitchFamily="34" charset="0"/>
              </a:rPr>
              <a:t>hen we speak of the western we know that within this collection of films we may expect to find gun fights, horses and Indians, the solitary cowboy and to some degree the actors and directors of such films. Another example would be when looking at the horror film, the audience expects all to die except the main antagonist, as well as archetypical dark, thrilling conventions; they also expect certain content and a certain style of film making.  Sub-genres are identifiable sub-classes within the larger film genre, with their own distinctive subject matter, style, formulas and iconography (I have embedded an image on my blog containing examples.)</a:t>
            </a:r>
          </a:p>
          <a:p>
            <a:r>
              <a:rPr lang="en-US" sz="1600" dirty="0" smtClean="0">
                <a:latin typeface="Century Gothic" pitchFamily="34" charset="0"/>
                <a:cs typeface="Century Gothic"/>
                <a:hlinkClick r:id="rId2"/>
              </a:rPr>
              <a:t>http://hesterteasdale.blogspot.co.uk/2013/07/film-genre-sub-genre.html</a:t>
            </a:r>
            <a:r>
              <a:rPr lang="en-US" sz="1600" dirty="0" smtClean="0">
                <a:latin typeface="Century Gothic" pitchFamily="34" charset="0"/>
                <a:cs typeface="Century Gothic"/>
              </a:rPr>
              <a:t> </a:t>
            </a:r>
            <a:endParaRPr lang="en-US" sz="1600" dirty="0">
              <a:latin typeface="Century Gothic" pitchFamily="34" charset="0"/>
              <a:cs typeface="Century Gothic"/>
            </a:endParaRPr>
          </a:p>
          <a:p>
            <a:endParaRPr lang="en-US" sz="1600" dirty="0" smtClean="0">
              <a:latin typeface="Century Gothic"/>
              <a:cs typeface="Century Gothic"/>
            </a:endParaRPr>
          </a:p>
          <a:p>
            <a:endParaRPr lang="en-US" sz="1600" dirty="0">
              <a:latin typeface="Century Gothic"/>
              <a:cs typeface="Century Gothic"/>
            </a:endParaRPr>
          </a:p>
          <a:p>
            <a:endParaRPr lang="en-US" sz="1600" dirty="0" smtClean="0">
              <a:latin typeface="Century Gothic"/>
              <a:cs typeface="Century Gothic"/>
            </a:endParaRPr>
          </a:p>
          <a:p>
            <a:endParaRPr lang="en-US" sz="1600" dirty="0" smtClean="0">
              <a:latin typeface="Century Gothic"/>
              <a:cs typeface="Century Gothic"/>
            </a:endParaRPr>
          </a:p>
          <a:p>
            <a:endParaRPr lang="en-US" sz="1600" dirty="0">
              <a:latin typeface="Century Gothic"/>
              <a:cs typeface="Century Gothic"/>
            </a:endParaRPr>
          </a:p>
          <a:p>
            <a:endParaRPr lang="en-US" sz="1600" dirty="0" smtClean="0">
              <a:latin typeface="Century Gothic"/>
              <a:cs typeface="Century Gothic"/>
            </a:endParaRPr>
          </a:p>
          <a:p>
            <a:endParaRPr lang="en-US" sz="1600" dirty="0" smtClean="0">
              <a:latin typeface="Century Gothic"/>
              <a:cs typeface="Century Gothic"/>
            </a:endParaRPr>
          </a:p>
          <a:p>
            <a:endParaRPr lang="en-US" sz="1600" dirty="0">
              <a:latin typeface="Century Gothic"/>
              <a:cs typeface="Century Gothic"/>
            </a:endParaRPr>
          </a:p>
          <a:p>
            <a:endParaRPr lang="en-US" sz="1600" dirty="0" smtClean="0">
              <a:latin typeface="Century Gothic"/>
              <a:cs typeface="Century Gothic"/>
            </a:endParaRPr>
          </a:p>
          <a:p>
            <a:endParaRPr lang="en-US" sz="1600" i="1" dirty="0" smtClean="0">
              <a:solidFill>
                <a:srgbClr val="38D6D8"/>
              </a:solidFill>
              <a:latin typeface="Century Gothic"/>
              <a:cs typeface="Century Gothic"/>
            </a:endParaRPr>
          </a:p>
          <a:p>
            <a:endParaRPr lang="en-US" sz="1600" dirty="0">
              <a:latin typeface="Century Gothic"/>
              <a:cs typeface="Century Gothic"/>
            </a:endParaRPr>
          </a:p>
          <a:p>
            <a:endParaRPr lang="en-US" sz="1600" dirty="0" smtClean="0">
              <a:latin typeface="Century Gothic"/>
              <a:cs typeface="Century Gothic"/>
            </a:endParaRPr>
          </a:p>
          <a:p>
            <a:endParaRPr lang="en-US" sz="1600" dirty="0">
              <a:latin typeface="Century Gothic"/>
              <a:cs typeface="Century Gothic"/>
            </a:endParaRPr>
          </a:p>
          <a:p>
            <a:endParaRPr lang="en-US" sz="1600" dirty="0">
              <a:latin typeface="Century Gothic"/>
              <a:cs typeface="Century Gothic"/>
            </a:endParaRPr>
          </a:p>
        </p:txBody>
      </p:sp>
    </p:spTree>
    <p:extLst>
      <p:ext uri="{BB962C8B-B14F-4D97-AF65-F5344CB8AC3E}">
        <p14:creationId xmlns="" xmlns:p14="http://schemas.microsoft.com/office/powerpoint/2010/main" val="581874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06478" y="147638"/>
            <a:ext cx="3683515" cy="523220"/>
          </a:xfrm>
          <a:prstGeom prst="rect">
            <a:avLst/>
          </a:prstGeom>
          <a:noFill/>
        </p:spPr>
        <p:txBody>
          <a:bodyPr wrap="square" rtlCol="0">
            <a:spAutoFit/>
          </a:bodyPr>
          <a:lstStyle/>
          <a:p>
            <a:r>
              <a:rPr lang="en-US" sz="2800" dirty="0" smtClean="0">
                <a:solidFill>
                  <a:srgbClr val="DE8FFA"/>
                </a:solidFill>
                <a:latin typeface="Century Gothic"/>
                <a:cs typeface="Century Gothic"/>
              </a:rPr>
              <a:t>Examples of Genres:</a:t>
            </a:r>
            <a:endParaRPr lang="en-US" sz="2800" dirty="0">
              <a:solidFill>
                <a:srgbClr val="DE8FFA"/>
              </a:solidFill>
              <a:latin typeface="Century Gothic"/>
              <a:cs typeface="Century Gothic"/>
            </a:endParaRPr>
          </a:p>
        </p:txBody>
      </p:sp>
      <p:sp>
        <p:nvSpPr>
          <p:cNvPr id="4" name="TextBox 3"/>
          <p:cNvSpPr txBox="1"/>
          <p:nvPr/>
        </p:nvSpPr>
        <p:spPr>
          <a:xfrm>
            <a:off x="3233581" y="580725"/>
            <a:ext cx="1691289" cy="400110"/>
          </a:xfrm>
          <a:prstGeom prst="rect">
            <a:avLst/>
          </a:prstGeom>
          <a:noFill/>
        </p:spPr>
        <p:txBody>
          <a:bodyPr wrap="square" rtlCol="0">
            <a:spAutoFit/>
          </a:bodyPr>
          <a:lstStyle/>
          <a:p>
            <a:r>
              <a:rPr lang="en-US" sz="2000" dirty="0" smtClean="0">
                <a:latin typeface="Century Gothic" pitchFamily="34" charset="0"/>
                <a:cs typeface="Century Gothic"/>
              </a:rPr>
              <a:t>Romance</a:t>
            </a:r>
            <a:endParaRPr lang="en-US" sz="2000" dirty="0">
              <a:latin typeface="Century Gothic" pitchFamily="34" charset="0"/>
              <a:cs typeface="Century Gothic"/>
            </a:endParaRPr>
          </a:p>
        </p:txBody>
      </p:sp>
      <p:pic>
        <p:nvPicPr>
          <p:cNvPr id="3074" name="Picture 2" descr="http://t2.gstatic.com/images?q=tbn:ANd9GcRugI7DfBfn9Ljxtl4VuKJV77QTb-fyekMlC9_ca5Hbj_rxDCqM4OMIFEO0Hq6dCzOV-SmT"/>
          <p:cNvPicPr>
            <a:picLocks noChangeAspect="1" noChangeArrowheads="1"/>
          </p:cNvPicPr>
          <p:nvPr/>
        </p:nvPicPr>
        <p:blipFill>
          <a:blip r:embed="rId2" cstate="print"/>
          <a:srcRect/>
          <a:stretch>
            <a:fillRect/>
          </a:stretch>
        </p:blipFill>
        <p:spPr bwMode="auto">
          <a:xfrm>
            <a:off x="215728" y="980835"/>
            <a:ext cx="1095375" cy="1666875"/>
          </a:xfrm>
          <a:prstGeom prst="rect">
            <a:avLst/>
          </a:prstGeom>
          <a:noFill/>
        </p:spPr>
      </p:pic>
      <p:pic>
        <p:nvPicPr>
          <p:cNvPr id="3076" name="Picture 4" descr="http://t0.gstatic.com/images?q=tbn:ANd9GcSfxGZtzCPVmntEnDG1YnZFk3DQ9FId0b_lyg0vZyV7byjcNVKhllJ8pEdBZdf_ZUt7GMEa"/>
          <p:cNvPicPr>
            <a:picLocks noChangeAspect="1" noChangeArrowheads="1"/>
          </p:cNvPicPr>
          <p:nvPr/>
        </p:nvPicPr>
        <p:blipFill>
          <a:blip r:embed="rId3" cstate="print"/>
          <a:srcRect/>
          <a:stretch>
            <a:fillRect/>
          </a:stretch>
        </p:blipFill>
        <p:spPr bwMode="auto">
          <a:xfrm>
            <a:off x="1311103" y="980835"/>
            <a:ext cx="1095375" cy="1666875"/>
          </a:xfrm>
          <a:prstGeom prst="rect">
            <a:avLst/>
          </a:prstGeom>
          <a:noFill/>
        </p:spPr>
      </p:pic>
      <p:sp>
        <p:nvSpPr>
          <p:cNvPr id="7" name="TextBox 6"/>
          <p:cNvSpPr txBox="1"/>
          <p:nvPr/>
        </p:nvSpPr>
        <p:spPr>
          <a:xfrm>
            <a:off x="715189" y="580725"/>
            <a:ext cx="1691289" cy="400110"/>
          </a:xfrm>
          <a:prstGeom prst="rect">
            <a:avLst/>
          </a:prstGeom>
          <a:noFill/>
        </p:spPr>
        <p:txBody>
          <a:bodyPr wrap="square" rtlCol="0">
            <a:spAutoFit/>
          </a:bodyPr>
          <a:lstStyle/>
          <a:p>
            <a:r>
              <a:rPr lang="en-US" sz="2000" dirty="0" smtClean="0">
                <a:latin typeface="Century Gothic" pitchFamily="34" charset="0"/>
                <a:cs typeface="Century Gothic"/>
              </a:rPr>
              <a:t>Comedy</a:t>
            </a:r>
            <a:endParaRPr lang="en-US" sz="2000" dirty="0">
              <a:latin typeface="Century Gothic" pitchFamily="34" charset="0"/>
              <a:cs typeface="Century Gothic"/>
            </a:endParaRPr>
          </a:p>
        </p:txBody>
      </p:sp>
      <p:pic>
        <p:nvPicPr>
          <p:cNvPr id="3078" name="Picture 6" descr="http://t1.gstatic.com/images?q=tbn:ANd9GcTACe9_7iaUVDhX9w9jfWHlOE4F7Tn3SPRa9w71kJElqCXEEHOuxce_D-ZQDoGMrXZ0638v"/>
          <p:cNvPicPr>
            <a:picLocks noChangeAspect="1" noChangeArrowheads="1"/>
          </p:cNvPicPr>
          <p:nvPr/>
        </p:nvPicPr>
        <p:blipFill>
          <a:blip r:embed="rId4" cstate="print"/>
          <a:srcRect/>
          <a:stretch>
            <a:fillRect/>
          </a:stretch>
        </p:blipFill>
        <p:spPr bwMode="auto">
          <a:xfrm>
            <a:off x="2955764" y="980835"/>
            <a:ext cx="1095375" cy="1666875"/>
          </a:xfrm>
          <a:prstGeom prst="rect">
            <a:avLst/>
          </a:prstGeom>
          <a:noFill/>
        </p:spPr>
      </p:pic>
      <p:sp>
        <p:nvSpPr>
          <p:cNvPr id="3080" name="AutoShape 8" descr="data:image/jpeg;base64,/9j/4AAQSkZJRgABAQAAAQABAAD/2wCEAAkGBxQTEhUTExQWFBUXGBwYGBgYGBocHBwaHBccHRoaGBccHCggGBolHBwcITEhJSksLi8uGB8zODMsNygtLisBCgoKDg0OGxAQGiwkHyQsLCwsLCwsLCwsLCwsLCwsLCwsLCwsLCwsLCwsLCwsLCwsLCwsLCwsLCwsLCwsLCwsLP/AABEIARIAuAMBIgACEQEDEQH/xAAcAAACAgMBAQAAAAAAAAAAAAAEBQMGAAECBwj/xABEEAABAwIDBQYDBgMFBwUAAAABAgMRACEEEjEFQVFhcQYTIoGR8DKhsRRCUsHR4SNi8QckM3KCFRZDkqKy0jRTZMLT/8QAGQEAAwEBAQAAAAAAAAAAAAAAAQIDBAAF/8QAKBEAAgICAgICAAYDAAAAAAAAAAECEQMhEjEEUUFhEyIkMnGBBRTB/9oADAMBAAIRAxEAPwCzc/WpAJFYE1pFeiYjsaVtNLtutLU0QgEqzN6WMBxJVvH3ZtNxbfQWzm8UlKUqzWLYklKvCGwFFRkqJKpm5M7yL0jdOg1aHZbqVmYkVX214zu0qiVhIkKyXV3SZAIMJVnzRMiwFgZDHBIeDpzTklWuSItkyxeddd3lXcrO40HqTe+lcpmefv350saRiSBJI/irSQclmio5FiBchIAj+e+lQhOKK0zmCczgWR3UhOcBopEXISZ8t58JHIPEdkW6adK4IoRAe7ptRBzlQLoTlkIM5ggGRYwd5gqi8CgUjGeOUqAUE5btqIMNFROm8udSDpAnuYOI2mL8PpU6V2I3p8SfzHp9KTPoxWYgJITLYTGTNZaQ7nBtdKlER+A6EgUTjEvpUO6ClAIN/B8WZPGPFlzR92SJouSOUWHqO8dRWyN4338/f1pc3hsRnIk92ZKZyZgAJAMC5Uokcg3uJqVDb/cNzm7wnx2RIsqbWTrGnK9DmjuDC1e+lRkWPv3ahcR9oDTZSiXJBcBI+EGVJToMytEzAE3IiuNoIezygKywnLlKRfMrPmzAmwyked5oqQOJOuoo+Vx+f60vYOJSW86FGEuFQluCrwlsTbdmGguOhPWCS+FI737qVBUZcqlBQAItmAUnxRuNOp2K4jEGa7pOtOIzKyk/4i8s5MpTkJRmESBnypMEkgE2m2H7RnEZ+7tObu82qM2ljbNHnr4Qec/oPH7G8VIPhj0oHZocyfxbqkjcLAwCI/EAFciojdRVHsU6IrKxSCI56VqiGiSa0a7Ka2pG/j7P60gxrW1aSa6A986kQifP6/vXWdRGk2qVoz79+zU7ODnXfTBrDJSLAW40kpoZRYsuK0G4pirKPe6oF4hOgGlBSDRA21uqZDBi+73761wFk0Uy2ffvrQbOSI+6n6VDinENjMsxwG89Bv8A3oraGJDKZIKjuAi489Ko21cbnKnVkwbATIG4W3AfOs+TNx0uzRjwuW30MdpdoY8KbCLHfyNV1e0HsxKlqVG88Dppakju0Ctw5tdDxHuaZphSQbjfb/qHvjUG2+zTwS6DmNqrSQtKok33jlI0Iq3bI2ijECLJWNUE36jiKoqcgCkgHQkHUftpurnD4iIcTYjwyNQd1PDI4k54lI9Few9COt1myNrh2Eq+IiQePXnRjrVbMeRSWjHkxuL2K1DSup06VMpu8VFkg+/etXsjRxXadZrpTfDf9RrWwmfmP098q6zqOSq0e/f61utqRp7vWULCFd1pXSkWqVPOujUrKUDZPfPdXZRvnWu0p3VM3h7Xt79/KubOSOUOHQezXYeMRXeXhWdzSaGBCDz/AGrEtfL39KOTh6mRhaPMHEFabolx0IQVnQCf2qUMRvqtdvHilpCRN1Tbl/WpTlqysI20hC5iXMQ+XF/CkGE8gdB9Kr2PfUVqE2MQOXLp+VWHZGEcyqcIsRb9ek/Sq/jzDhBEXtPHeDw41iTts9BqlQrxWBOYL3nXqNflB86ZlDrfjQApJEwRY8RyP60PtF0pAHHeIkKGmuoIqPCbYKRA1GhEjqImmEGOylKeVlS33SQLqUfDFrAESTymu9p4jCsKDYla1kydP8pOsAHzsaR7U2i4k5gSZ4GI6GhFHOjNopM67xrrvrkji17P2gpCULicpKSOlwR9PSvQcDikvIC09COB4V4xgdoqJGbRX9PkR8+dXn+znbKFKUyrwuaRuJH51TFLjIlmjyj/AAWt5uoVJpm4yZ05UKto8q3KRgaBAP1rQsfmP0qVaY31wqnsWjk1larKIBka2hua7bbJ3UW1hTyqDdFkiNLIsR61O1hSaKQiN9K9r7bCEQ2oKVOW146VGUykY2FuISj4iB74UG7tZpOhzchH5xVMxW1HSqc0R8VyY5qQrd0qN/EKJClGFRqLg2v/AEqbyMssS+S64XbTKzAVlPBQI9ONM0HMJBkcq8wVtIJ4KSq9otfdeSN/LjTHD7VcaUlbK5SoXGqV9N2b69aCy+wvD6PQO6PClW3Nn58iiJCSZHWPzFMtm4vvUBVgSJsZEbiDAMdRNFu4XOhSeI+e7508vzRZOH5ZJsQNgAaCqv2n2QFEqTrqI+X6U8L0EpJEi0TcEWNQPKJNYFI9Djs8m2rmzFMZbeXI0G0zlKSQSSZj6+hvXpO2NkpXfTjVbx+xwlBCRcXB38/lB8qdTOeP5EroztkEQbxSzZ+JuQd81am20NthxSc8gJKRA0SAVSTvN/WlH+7LuJdjDCEm+Y6JmLn10HAxVIyt0TnFRVsSvu5HCPu3PloR6X8qMa2wcO6h1FyozoNYEGr5hv7M0KSC++rMBByJtzuo/lXG0P7LULALL+YpMhKhlJ/1AkTbeIqnB+jP+PB9M9A2TtBGJZQ8gghSQTyVF0ngQa7eaqk9hSvBvrwrqSkKMjNIv90ibKB0npXohamrwnohkhTEy0e/pUZRTJ1iPpQa0RatCZFoHKKyulcKymFH6EipQgVG0LUJtfFZG1QQDFid3OsrNCE/aTtIUKLTQlQ1MgHokTJ8hVP/ANoOLBDyZnQyTB4GTauHzIKyBnB+IRfXXdf8qW7QxsFKpgKieo+lQkzTGKRMt8TryP7cD+lYvGZcvEEf19KRF7NvsZiuu/Nkq11HMcOopShasfhEPIBQkFRgxuUdBI3E/iF6H2NiTh1T8TRMZV3sdUqB+8LjmR0lfsjapaIKgcoOvC834Cb+dPdqhpZ7xBlp25j7q4+kwfXhUilBmwNuKbxgSk5WiuACZkG5HnGvLnf1puNRevMMLsFt1tDqgQsJFwbgxY2N7gKjSQKsOHxK0pBzRxIt8t3SmhlpULlw27RnbjZDQSXkpCHTMqAuqBNxvPOvO9h7ZedeDYCoHxFSSBHLiauON7QofBBUTlUUpsfM2HGlGAdGZWo8W8RPrUptNsvii1FJjDGmAAdTSLGq0O8a0yxairy0oLEsGJNSKLoBxTAWgNkCJBT6/wBR0q0bLIaZEAAnxEDdPIb4qjPvkHL94Ax0INWfCukpAi85Y5n9/oa9LwoJptnl/wCQb0hs5jYIH4hWysgg6cxQryJOUggg+GdD58a0jFZbK0OvWvQ4+jybGWNwyMW3kXCXU/Ar8p4H5a1J2R2ksheGfkPNGL/eTaFAnUX+YoTDvBfhnKoXSenv50zWyh1bb0Q43oRqRcKSeOp6GsmSHF2jZiy3HjIaYhE0sxSd/rTeQRQL7WtNFjSQtUKypi3WVXkTodNN2qtdpH4eyjXJv0vpVo7y1edf2iYmHQb2SD7976yyNONbEin8q1JMeKf6RPGPWqtthdspO/X6e+lG7YxE+NJuDP6/KlmIeS6kkxz99b/0qRoB8EqIJkQYVw6i9jzq9udn8A+hJaxDqFagrCVDoUpyn5zakOzeyzrzKXErbEyIKxJiwkfdnnFNdg9lsQ0VpdZUUlIyOJIV4gZF0GwMn0FSlL0Vxx9naeymJbkoIdbOpbIJjklQCp5QetNtm9l2QDdV+gPPQD2aUM43EYd3K4DkMwRII5W19zVp2b2gbegLvuzb/WpubLPHRzg1Kwq8qiVNqsCSTB4X3G1OHUZhI+FXuDQ2PwHeCEKSvkTB/OiNjYVxpKkuwUza8250oHJf2Z2dxgwy8uSQ4UpMag5oEcddKd9qtl50l3MlIQklUpJt1F/rVfSsodC0JSSkyAqY0MftVt2Dj1uoJcCQoGPDMfOrY2pLiyGW4y5o83w7wUmT08uNCbTxEDhxq89qtgFRDjDcknxJTA84tVaxnY53unXsSrI222pWRJlaoEgE6JGmknpSfhOy6zQ43Z519pzYpEcFT0yma9E2cgWcNk6z6yfy8zXlfZtZALrsykKkG33DoPOJ5VxtfbD74SlSiEp+BCCUpjy1PM1txSWPHX2YM0Xln/R7s2ErSCE62E2Gl7TralGIwhWVCPkYnhXi2FadMLStYVxClT0matGA7V4rDQVS6gjQmCOMK39DRh5CT0JPxHXRZC8tCikzmT4h/Mnf5gU92JtDNcHQwffMQfOlOB2q1jmg40oqWj4kkQpAG88vyNcbPQWMUEmyXEyOEj9iPICtynHLH7PPlCWN/R6Dgn5EVK4KXbPchUGmhiKxy0zXB2gR5qsqVfCspkzmjhKpFUL+1BkhIWPw/nf8qvrVIe27AXhyT9036H2KWXQ8Hs8R2e+S2qTJFr8I+sfSgA5Ctbadb2+tMNoYbuVLKbggKHr7+dI8ad46j9PfCo0VbH+CweKcObDqgCEqOZIEz4bE33acKt+Ax20mUp7xha0aZm/F6gG9efNvrAC2nCkHhBuOW7Srx2Yx20O6nIpxvcoCDOukyesVCaNWJ/z/AMHg7XhKR39hMFLiYHooRTbZWNwcZm2EJK9SlPz4Cl+xO1qQVB+UGCmFpnWyjv0G7fNH7K2whbIUGIBG5MCZ4RUZKlZa7dUHsvJ1SIB3/pUy8WqLXoBvFg2gA8Ij5VvB4y8a1KwtWFd5BBNp9/WmOC2l3SgoGxMEdTQmHw+f4hamfZ/s2kK7xay5BlKNw4FX4j8qtjtvRLI4pbLXQm1mwplxKtCgg+Yii6A2+vLhnTwQT8rVtMB8547Ck4t9syEIaVx1JAE8bWpZsbBqWomDCTFWFaO8TjVfeLWUK6gqH0FPex2ygMGySLlAUZ5iajlfHGn7NeFXkf0LcBssC1F4vZAUiI0vTz7JFTpbE3rHyN1Hla1PYF/vGlFE+hHBQ3ir1hdst4plKkHxtnMpBsUZiQY4ok2I5aWqXtFsNLrZteJFea7MdLT6TJGVRSY3i/qJArf4mV8kjzvMxLi2j2/ZmIzIB3irEw6FpnhY1SNiYoAnncedWnAOQeR16bjW7LGmeXikHKrK2oVlSTNJzkqHG4MOtrbNgsRPDnRIbOkV20ia5gR5Crsk65h3ZKSWVqS4IJWIukiBdJF/Kaq7/YnFApKmylBvnI8OXWQoWJ0tX0GrAw53yICynKtM/GBOUHgQdDzIpftlDSMOsqWW2zEoKdDmmEiRqdwkcKg0XUk2rPnB/Z5QsCDqSOqdffKrV2HTjcmdgrXlV8OUqHlANemNYfCsIZIwyHHlNpVGRK1SpIJMkGJJp7gxiVJlakYdG5KACrzPwjoJpHG9MqpcXaKVindpGFHCOKtuTJnob0AvtDiWwUu4Z5oG8rbVGbluvXqCMMgRm7xXNa1En/QDHyFTJeGmVyOaVEfOpvDEovIfo8lwm2e8MyPzo3BvgrEHU6c6um0+yGGf8Qb7pXFKQL806H5Gl+yv7P2m1rU4oq07soUpOU7yUzE6cRU3gfwP/sRJ20FMXpvhnzIUkwR86Xo2U62FJP8AESLpUNY4FO49K0w9lMG3Wp7i9hdTWi34TFBYtrvFIv7Qs/2JeQkGQCB94GQR+flXKFkHMkwag7RYtTrQTHiBk861Y8y+TLLE09HjPZkqLGJC7HOWz/pbH61d+x//AKRkHUJy+iiB8gKpGy1922pJGXO66ozzkAn0q79lnJw6eRIPrV/Kj+ni/sXxZfqZp+hs60KiyV085IqFK9K8tI9UnUkEQd9eM45lQxjwjwocMcwbe+texkya83eSDiHlcVq9JNbvBhc2zz/OlUEvZZNmvQhCuQHpVx2ZiwRHp0qkbOX4MvA072RioInca9fIrR4sdMuLWIBFZSdvGAKisrE9M2RdotqcMd5Nb+zwamLgrlToNTspRyE8qr3a9gOoQypJUHFiYIBASMyspNs2WQJ41Yc+6h3FJKrgEDSR9OdBsaK3ZUsU+suksgrJsRGUDcM28jlpVqweHKUjOcyrSd0xuG4DcP3rWHwybKAv9DvvRBTvJ00HPnzpaHbJN9YQBe16jS4OZ4/1NbLh/D0kiuAdrWAJqPvx7FC4sqgZriZsYvroReOtCfaAN8dbeU6DoDQboaMbQ07z2J+tD4phKtRPPf79KG+1EW9BH7iB09a679Ws5eoAHnOvkTStp6Y6i10RvsKbuAVJ5ajy1qAvBQok44aOggcRcdeKaV7aQWx3iTI3niDv61nyQ1cS0HbqQu2rsFt74k3/ABJsfPcfOgdjYE4eWiSRMgkRuAj5U4w20gRRGLSlaba8al+JPjxvXosoRUuTW/YI41alzpgmmiFeHnQGMRKbUqHsjTiYBJ3A+mtefMIJWZ+9erbjnMrSjO6PoPzpGw0NU9f1r1fAWmzzfPe0jbYywQetHsvwZFBlI13GxrpAi1emeU3ssQfkSL2n9qylOHegH3vrKyZtSL4ncT1APgamtKxUWApcVDTj9d1d4BedxA4GT5A/nWKzZQ/Qkgc647mRBFShVacXAJpgEYYEzwAA1+dAYjFBCSTchJMcbx81QP6VPtd6GzBIkgSNYKgD9TSVClBK1aKJ4SAElMATuAnXjNK3RSMbQ0w+K8KQYmBmI3mLmIgXvruqN/EKEXPSYv6c6BdxAyk5SFyAY+G5i3A8jzoZ10gEyYBj4Z03yVClbKKIRjNqrEA3B5BJuL5SbG26xqBzHx8VgdCZ+UfoajxiytsKIkDRJSdQIhSoA9KWZW4j41i+UQDzKlGwFBsaK0NTiSBKVd2km5C9fOwSOkGtNYhNymN3im8dTcE8etKc8wc2XgEgkRyJu4ecRzrTeIUTBnjAynXTOpSgVrPI/WkY6RYEPg8B+/Hh7vRKWxlKYlBsUnQg8OFK8I1NoIHxEmLiNyQTHrTPAt5QRdXJN4PCSQPKaKFkil7SYXg3chktLnu1nh+E/wAw+evSfB7ROlXnFbObeaLTolKhviR0O5Q3GqHtHs69hVTOduYETmiNVAAD0qc8VbRXHlUtPsJ/2jrW2XbX0OnpQrIb1N5E1LiHRBtYaftUEtlWIu0RgZPxK05D96HwLZAI3i4ofaT/AHruebIt+vz+lGMLv0vXueJHjjR4vmT5ZGRrXfrXUx5V3jGhNtNajSrdWwwMmJsayuVjwdNaysPk/uNWBflLu87ISR9/Q8FCjNgIJcU5uy+iiYP0PrSVgkpU0owRC0nhx+d6sexUwFcZCvlHyIIrDF2zaMsO74jO4D6VHjcT4bfiT/3iumkeI8x9DXKMNMj3Yz+VVOO8ajMg9R5wR+c0Epix/wAqp/5T+dF7SU4O6DaQpOcd4eCeIuLz1t6Eb7S9aWNck+MWCgc0ccpgHSZMTEENBjKiEIiLaEfp+ZoTGvDLlkyfwj4RxJ3dKKffeBXDQIE5dBItBmZM3mwiPUV91YKoaAuSJIg3Xl+QRu/4nKkaKJgDCCdQmJ/m9JmDx3a0KrDEnKkJSCfFrJPAlR03+dOGnXFHxoyWkGQBc6HJF/051ztLM2lCskkqAkAmU7x6b66gqWwNvZsKixOpPHlfRI/WjW8AAZ3DTzsSef5RUQxzqkhXcZR4So5wRcpCxx8MrM7wkcbSs4xwhv8Ah2IGcCDBzARci2XMRa8btD1Hchg0BFtLfr60WhfsaR14fWlTGMeVH93icojOJEg554wQOFielE4TFrUohSMvhCs0yM0kFPQAAzzrqFsaATWBO7X3u4UE+8sJT3YklaQZ3InxHkY+nmO8LinSpIWyUJKfiKkmCCbQN0QZ5xTIR6F+3uzQdhbUNq3iPCrrGh5jjXnfbrvcC1mUlRzeFKgPCSdb7oHGK9UaxWIyjMyFKykk5gL5yIi8DKEnX70VxtFK3EKbcwocQo3GcRHexPEKyeP5TXfhxbsaOeSVHjfZrDAWJnOJnymmi8KQZ4a1d0di2VALyrYUmwCVBUwkXuLQSRE7udcP9knEJJSQ7y0MdD+tbYZImGcJNFJxidKBaJmKs2JwpKYV8STSVeHAJvEcj+laoyTRmlBpnTh8BPr63rKxd0KAkzy/LU1qsuf9xowftLIoR4t6DB5g2p3hcWpJaKE5kye8sSQi17Hdrv0pXhYWDGu/p/T6UVsV4z3Z1TpzHv8AOvOj2bGWFrHOFIP2dQMQUlVx4ZNwkpIChl156ETIcU5kcKWYWEEoSSYUqVpAJy2FknovlfNn4glMHUWP5fL86LSurpii5O0H+6n7MoLmSmZhHeGbixWGhMTBWoASL1w9j3AFDuFGFLAykXj4dQIzX5DjemLTxi9oNRYtwCOCre/Og3oKQuw+JUv40FvTU8UyR5GRwtUOIcczqAbKk5cyYB8Xh/Hom9ognfXSVEqIieI9+tFpfhOs5fDUkyrRwy4c4SplSU5inOSCMqRIVxAVpHHlBIzOLxCipJbB8awncCgEBCjMwSMx3fDzAJRxoi6vlI/UVy47Kc6fGdAAbfvTckLTIWdpqEJWwUlWXwggwCpQUVRIEABViSQoWrhtClDMMOtEpkjMDBzKEWEaAK1++LC5Ajr6W1hT68pOicqjOsAQDwPO1dYvaRQYQZTMQTEGJy8QY3GjftApp6YTt1/ukKS3dUEk8YFk23E7qGO0FAgBlZTJEyIMBMGNYJKrfy31oBOPQ94kLCuhBIPOKYYNC1aG1IP8E4xbpbKkMlS5QA3N1AhBXBMAEAqAmBKbxu6Y2q6opzMEHwJUQrwj4s5FpIBAMwJC7aUI7tgNrUwiVLykqVwtYJrbGNIOU7jH6eVHlR3GxqxtJ3wgsKE5fvaZkZj93crw+V4tTPCOKWkFSChV5SSDEKIFxa4v50pL5zpI3JBPzqZjHmb6+4p1Im4hC8Y4CoBkrAUoJIMSAgEagiSrwzYehqQYtzI4UskKCR3YUfiUZgGLpAMSeB5VIjEWmtYnF5U9bUzdCJWIVN5pWcMcxGaPFc5UqiwgGVKG/wCDmKFV2baWVFSFNQogDMDmG5XEA8LaHrVhQ5QeMfvaprNKK0yjxpvaEauziEEZFwByv67vKsopx+ZM1lJLPOT7GjhgvgRYdRadB1TI9Dvpo61ldzDr5H39agLYW2jkMtdN4g/CoXAjdqND03+ZoIVjrCOePNuNldRoffGnAqss4rLB7tccBl1Go+LrTjZ+KK/CW3EwLFQTEcLKN45VVMQ5xG0mW3UtLdQlxz4EFQClH+WdT041Mp+DlKQR5/nVQ/tD2M3i8TgmFkjN3xBSYKVJaJSoEbwQD5VD2f2+408MBtEnvv8AgvAeHEJGl9zo3jf6El9BRZ8Jj2FvLbQ6hTiPjbkZk9eWkVPiMIYOQzrruqmbQ20jBu7UxCkZ8icPlSd6yFhIJ3XI+dMmuzjimw5icViS8fEe6dU22kn7qEIgZRpK5J30tIa2GDZRkFZyTrB3R8r0eG0ZSlsEniCpPnaqTs/DOu4l3BYnEOKUyEvNuIV3anGlEiFlIF0q3iM1iRrM+xtlKXtDGYc4rFBtlDJRD65BWFZpM30FCMRpSsenZSlKbUpSpQ5n8RKifCoRJNvi+VTHYQkuZlZi73kSrLdATly5sugmYpL28UcK3gEjEPtoOJbadcDi8ymyFFZURdSjEzFt0Uy2B9mcePcYrEvltMqS446UDMYBIWACrwmPPyKjQrlYEzsDu0ZCrNEXGcGw45zHQQOVSOIW2kFKj5kn61WH9osoOP7/ABz7S2nlBpKXlkhPdpUIRcK8ROtFY/bL5w2AaCkfasUAC54VJSEplxwBPhUoDdpJrmgJjHBXxAURBUCD6U/x+D0WOF/1qqjs2YzIxOIS7uWXCrxcS0f4ZHIJFc4fti8vCtoSlAxjmIODO9CFpPjdgwSkJ8QHExeLjjY3Ki5NpzZeCk5T5ftUeIJSYpaz2XUJUMXig4B/id6Yzce5/wAKOWWqttXb7jmHSXllpxjHIw760KLaVIzDMux8KVIM8iDpRSA5HoeHfUo8udZiXJWAdBuqt7LeVtBYxCHFtYRsqS2G3ClTxBgqcKTKGxFk/EdTAsWOJ2hDioQtUjURHzUKE+gw7GicUGyJ0qd5xCwarasSViMqo55f/KtnGFMGCJEGf61K2VcUZj1xMVlKcdiTJM1lBRs6xxs5OqeNx/mG7z0qLGImFCxPyI0/Tzo5tu8jrXWMw/gJ9+99ORIGcRIEb79FD2R5CmDG0FeEgWV4RJ36yeAiaQB0hYHHfz3Hzpph3LjhPpf9z61yYCDabbhxuEdQ0pbbZWXFykH+KgtphJIm8HkOdqJ7T7GaxrXduJ1V/DWDCkqE+NCt0HQ7+hgsVNBwQr4RqreeSSLjmfLpj+FeSJbdsNEuJzwORSUqnqTVU7AUjY/ZXFPIxrGOOcPIbSh9OXxBvMEqUknMF+IHSPCZPF3hdo45lIbfwzj7iRAcZcaCFxYKWHFJUgneAFDW9GO4zGIkljPwDSkEnqhzu4P+s0IvtSpo+NpxJP4sO9A6ra7xNE467M7GxAfexmJDffPQnIJKWm0/ChJgFRvKlQL6CuNjYZbe0sa6tspbeQ0lCgUme7BBsDKZzWkbrxUX++bUwt7DJ5KxBbPotpJohrtUwfhVhlD+XGMH6kV1MOjjtxhnnTg1MMlzuMUh9QCkp8KArwgqPxGflemOB2liHHUpVhFMNmSpanGzoLBKUEkkmOUA8qg/3mbt4UQP/k4f/wDSol9r20ySGuU4rDiP+uiKKNlNYllzF/3Naw++XEHvGgMuRKRmlUics77Ggj2MdRhmsq0JxTLy30ASWk94okszE92UmJA1vTZ7t40NDhJ541r/AOoVQH+/JV8KMOqd7buIev0bwn50HYdBH2/FlMIwRS5HxLdb7oHjmSStQ5ZATG6g3Ox5ThW0Nu/3lt37QHSLKeJlRUkfcPwxwip1dosWsfwsMond/dnfq6tqtIVtRY/w0IJ3qLbfnAL/AKTQpnBae0uKSjIcGe9/EXW+6njmnvCn/RNV3H7GUnDoQB9odVi04rEHwpSohQKgkLPwwAkD1im7vZ3GqGZzFgDeEIv5LGSP+WgXOzSfvuvux+J1QHogpkdZrrDR3tTBOYVS8Vg1IbKru4daglt0/iTfwOfzb9++YcH2mbcTCQsKEZkFJzJn8VovuMwd1Mdk4BlsHKhDZuSoJSFEcM0Tm60sx+BStXjSCRYGSFAb4WIUBymjxvsKdHCNsKKinSNQQQb6WI0PHlU42hxJPWgm8CBJTM75JUeQkkmL6czUyGAetOvHFlmI8U6pfQajea3RTLe7h9KyvRxYoKPR5+XJNy7PQncLBkaaxWIbSU6UQRBqNa0oMKITOk14p6AHisIkgEASK4aw4md3CjFYhAJ8SY0N+NaaKZIChHUUtbsJI03mgyQBYAfXr+9GIYgfEaEDyE6qAnnRLOKSRZQPnVYsDI3QAQTOht+dIhjlAkFpUZomSbZyJNrCBm6eU2B9aQMxUmOMjXhQKcWhIMrT601BQFhMaXVFKmCkAEgkSk2TGo3+PmMo/EKGVkUQV4JszH3Ade5n7s27xUz/AO2ecN/tCBcqAEcffA1K1ikfiTc2vxrjmInsKxmUDs9qxWAe7TcIKQCPDqZMD+XnInXg2Ut5hgWicywAG03CSoAgZZvlG7RU3g0fjPGqUOJSJFpibkG4vH6UOhCj4Q+NCPjMydN1oimFOWFpChGHSm9gEQB4mxNkxotR/wBHoRg8etZAUypu6dQSD4QTCoggcTFjoCFAdbKcyZi68lUmxzG2piDpv9OVH/bWxqtPHXdr9K6jhMraDqhAZIVAjNMEmNFZYgBU33A2kGNM49alJBbUlKouQZAUlZGYRY+FIPNfKmy8Y3vWn1rSMWjctPr0H1rqOIXmyRHzpG40bzp7tTvE41EE5kx15xSh3FI1zJ9ffH50tbDYtGCIWFk6GY5cOu/rUO0cIQtVNDiEg/EnjqK7xSEqhQUDu84061ojFCOTK0rDxW8m+mj5bi6h7+lBd2kyAZjhV4kZMgb1vppWVOGgRzrdaYtUZZJ2egkTQG1GkHu86SoyQI4HWeWlHDWhtobTQzlCwrxkgZUzpEzwFxXhrZ6YlzIUFShQzRMmxMHfFtB8q6ewoShKu6VBv8V5MA7rDny4VJitutrEJLiTMz3Tmg3SE9KD/wBoN653Y8Qju3ZJiBIyzbpx4Uas4mxKQrVskZSbKt8MiRHCR1NSYTItUqSUyr8XG1wRpWbOSpYUrvSQkSSoLTFpBgjh+nGsWmTmGIASoZtToqY6aiK56OJn3URZtfigEk6AHUiNN/ShH2UphAQb5bBX5EX1J6GjEJBEB9IuJ8RvrPnf5VvFqSG8y3pTm8JBMCQPDpcW+vGq3aAhbhShSfECAEgCFT4ZJ0I3flWYgJBIyrImCZ1gQD8PIegrRCkgLL2ZKx4fi0CgT8retdsGUk96pQGuuhQogngIuD/LQGNJUAEHu1TEJg24xOW8yB1PKimEoCAvKorJsmZHx7zFpgH2aDUSUgB47zv0Jgf9pv1ooqBypDigoDxC8SpRSI4eLw9YogIxkNsiomSSeSgSfDcQYP8AmmiMAU94PAvQyZkAZTEW3XTP1qJTmkPTGZU+KSAY0j7pSet7UUlKiQQ4TcSm+4RbkVfUUQEToRJCUKNiNwtE6RxkX511hGmyCiFJzFKddyYKYMbiY8lVLjHmgjvEvlCc2QqUVfEbxprUf2ltD6kOYpGYDxIzwoAgjTqZ8q4AqxbQBKS2oZbWPPjF7k/OgH1CQQ2ozJ11Nh+HkOF44052oEIXAeyyMwkqNjvkA770gx+1sOh1IOKSPElP3pKpgg+HjIoVsIV3Yyj+GfCYAzaARy1mLHhXL2IISn+FoTFzvE6QLeEDz9T3WAFBIeCTplUq8mSPONKmbbzEjvkQNQFaW38Bvq5JsQuoSLZdDNzyAJvRDLSUg5Z+I6nh5aUbidosYdpalLSoIClHIQTlE6Dfp8qD2JthrGM961OWYhUAgwJBgnjVIvYkloHcJBmsqXFoIvrWVoRFo9BIoXFYNDtnBmHvThpuqfNzFdV4xvEyuzOHt/D0iPErcZuJvc762OzeGEQgxr8St+s35mmqVXIroKmhZwOzgG0pKAlOUiCIFxztfXfW04RAgBCQBuCRH0qYCulVxxw2wmYhPoKgxSE/DlEcIH0ogpvQ72tPHoKK3jdouJD2ZpkhjJaVXzxoMvA1je1fEpCWB/jdzfMhRAwinRIMRYZL8Zp07s9tWfM2k95GefvZfhnjFb/2UyvMVNIUVGTI1OUoJPPIcvS1WUofKEcZexXh8cn7J9pDIUpJjKAuUwvKsFJ8UoEkoGpSQK6wO0ErClltuA823KVKIKVtJdKwbG2eR0m1ofq2e0UBrInIDMbpmZ6zea5e2UyVSGkZiMpISB4QnLu/lOWeFtKZOO9AqXsrmw9usOqQe5CFKacccmR3a2yJb6kFSo4EGPFXDfaVpTeZDMKThnXlJJUAlxopC2eRGaeQKDVpXsdgiC0jfu4oCD1lACegArb+yGFDxNIPxDTcsALnjmAAPGBTcoehKn7K4ztmH2sOWGgHcqzOdJlSnRIStHxANA3gmbTF7YpPECgjsTD6FlBsBcbkqzp9FeIcCaNVpSyafQ0U/kW4jBtrVKkIUeJSCY4aUje2awpwq7luypByJ1mx0151YXVRJ4Amk7J50i7HfR2hpR++v0R/4Vo7MA0Wv1H/AI1M31rtxURFWIvsXbU2cHUFKyVJUIIyoIM6z4aAwGzW2Ed22kJTJMAJGutkgU5dm+W4oB1UVSIkmAYxsnQ3rKlcVWVclZc29K7VWVleOjeR8OorD8XnWVlKEkFaNarKZgOj+VBva1lZTIKOm6kZ1PSsrKZHMIwtdI+I+91brKYUkrZrKyiA5qNelbrK44XY34FdPzpWgWFZWUY9nMIarp7St1lWRJ9kD2+kuM1rKyniTkAuGwrdZWVVEmf/2Q=="/>
          <p:cNvSpPr>
            <a:spLocks noChangeAspect="1" noChangeArrowheads="1"/>
          </p:cNvSpPr>
          <p:nvPr/>
        </p:nvSpPr>
        <p:spPr bwMode="auto">
          <a:xfrm>
            <a:off x="63500" y="-1571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3082" name="AutoShape 10" descr="data:image/jpeg;base64,/9j/4AAQSkZJRgABAQAAAQABAAD/2wCEAAkGBxQTEhUUExQVFhUXFh0YGBcXGBwYGBcaGBccHRoaGB0aHCggGholHBoaITEhJSkrLi4uHB8zODMsNygtLiwBCgoKDg0OGhAQGywkHyQsLCwsLCwsLCwsLCwsLCwsLCwsLCwsLCwsLCwsLCwsLCwsLCwsLCwsLCwsLCwsLCwsLP/AABEIAREAuAMBIgACEQEDEQH/xAAcAAABBQEBAQAAAAAAAAAAAAAFAAIDBAYBBwj/xABDEAABAwIEAwYEAwYFAwMFAAABAgMRACEEEjFBBVFhBhMicYGRMqGx8FLB0RQjQmJy4QcVM4LxkqLSFiSyNFNjg8P/xAAZAQACAwEAAAAAAAAAAAAAAAACAwABBAX/xAAoEQACAgICAgEDBAMAAAAAAAAAAQIRAyESMQRRQRMiYSQycYEFFFL/2gAMAwEAAhEDEQA/ANN196kAkUgmuIromIenSkmh/HmlqaIQCVZ29DBgOpKtSP4QbTcW3qjw5rFJSlKs1i2JOVXhCAFEmSokqkm5M7kUDdOi6tBst1KzOooC2rGZEnVYSMwVkEq7sSARZJzyQTIsBoZF/BIe7w5s2SVa5IiBly5bzM67T0qcrL40EFJv0piZnr9/frQxpGKULkj984kg5LNFRyLTAMkJCbH8RnSoUoxRWmc4TncCj+7kIzgNFIi5CCTfleTCTXInENkW8tPI00iqiA93SCZKysFwJyghJPiCAZHI3JMFUXgVSCcZ4yUqAUkZRLaiDlbJJsP/AMnmZsIEzmTiFZi/L6VOlcgjceJP5j2+lBn0YrMQEkJ8GWMmYQpIdzzbxJUoiPwHSQDYxqH0kd0FKHdqv4PjlOX4ovGeP4Z1q3JFcQgo7je4+/lXVCb8/r9/WhzWFxHeG57pRJTmyZ0hIBAsLlSiodEpG5NPZbf7hvNm70kZ7InfNb4faq5onBlxVMIsfv7tVTEftIZRlRmdBlYkXCTKkp0AUsAATpmubTTceh7vAUglBCIylIhWc95nzA2CMpEa+ISDFWpFcSZVRx+o/MUNwv7UO77xCjCVlYHd+JXgKBNv5xoLjexMmES+Fo73+FK8+XLkUQpIQRbNBQSY5+lGplOIQBmn9aEOIxGc5SY71UTkgoLaiiRBIGfImxki9pMcP7TmTGbJ4SoHu822cWEERMaXm8RUc/wTj+QxFPHwx7VR4YHMh70kqzKF4EpScqVeHdQAWRsVEWiKt1fZQ4iuUlIIjrSqyUSTXDTymuqb350AQ3WxpJNdA++tSoRPr9f71LJRGk2qRoz9/fn71YZwYOu9X2sOlIsBIoJTQSiDbiud3H3tRFRSPvaoF4hOgGn0qlIuiBtqpm2DF9vv786jCyatsNn7+/MVTZEiPup+lQ4pxDYzLMchuT0G9WeIYkMJkgk7AECR61h+KY3OVOrmDYJmQNhbkPnWfJm46XZox4XLb6CHEu0MWTYRY730NZ1ePezEqWtUXBN4B0oK9xAqcObXQ8x5e9E0wpI1G9unxD75mkNt9mngl0XGOKLSQtKiJN4uOkjQitdwfiaHxlslzdE/NPMVh05AFJAMEEg6jr9imYfER+8Tqk5ZGo5UcMjiBPEpHoz2Hqo43TODcYDmVK/iIsrn59avutVsx5FJGLJjcewWoaU6dPKplN3qEog0+xNDaenWacpvlv8AUV0Jn5+1SyUNJtHW1KnKRpSqrLLXdaU5SLfe1Sp6100qxlFcI++u1OKRrOtPSnap28Pa9vv7+VRsiQxDh0H2aeHiBFPycq73NBaCKhSev6iklr7++lXU4ep0YWr5lcSo03Vlx0IQVGwAn+1TBgDes128dKWUpSCZVNv5R/elTlqxsI20gA5iHMQ+XF/CAYTsANhPtWf4g8orUJsbgdOnl+QrQ8HwTmVSyNRb9fKfpWf4gYcIIIk/PcH61iTTbOg1SoF4vAnMF7mx8x/aDRLu3UeNuFAiYiQSNR51BxB0pAA0NpFiFDQ31kVDheMFIgajQ3HpY0QAS4WVuryhvukgXUonLBjQESTbnT+KYrCsKCACtayQo6W2nWAD9D0NA+KcQcT4gSZ6xHlVWe8ROikzE3kG9zUSKbNTgMepCUKucpII3jUEffKvQeHYtLzYWnUWI5GvGMDxFRgqNj8tj7ET5EVt/wDDrjSCtTK/C4ba2JGnrrTMcuMheWPKP8GvebqFSaJuMmdOlVVtHpW5SMDRUA29a5ofmP0qRaY3piqOwaGmlSpVZQRNOQ3NPbbJ2q23hTzFIbockRpZ0getWGsITVhCQN6FcY44EIhtQKpjy6iba0mUxsY2XHUoR8RA+Z9tapPcXaTYGTy0PzrGYriTpVOaI+KCZHVSVzI8qY8+okEmFRYi4Nr28tr+tLeRjViXybXC8caUYkpP8wifI6T06UTbUFCQZHS9eXr4mExopKtQCLQbwN9jA0ogxxJxBS4wuQRfdK/PYK2kxOkgxFLL7LeH0eh90eVC+N4DMEKIsk3HQ/3Aq/wvGd82FWmJsTEcxMEeREjSrrmFzpUnmKOX3RYuP2yTM+3AG1ZrtPwkLkjXUR8v0owp+CUlScwMESJBFjULqifSsFnR4nlHFkqCimCJGv3yqi0xGUkSSZjruPQ3r0vi/CkrudRWcx3BwEEIF9RztrHp9KJTKeP5AawVtkEQZJFCsBiYUZ3n7/OtY0hLbYcKcxgJKbDRMFUnmb770K/9MuYp3/2wypN8x0TIFz76DkabGVuhc4qKtgPEuZHD+G5H0I9voKso4uWFodRqT84EHzmK9Bwv+GjRQC+8sqFjkAA6/FM+cU3H/wCF7LiR3L5JSZCV2n/cNP8AppnB+jP9eD6ZuuB8TRimEPIIJKRmH4VQMyTyINTPNVh+xiXMDiFYd1JSlf4v+0pOhF4r0ctTT4T0JyQpgVaKjKKJvMR9KpOIgkVoUhDRWKK7TlcqVECH0AVKECo2haqfGMXkbVBAJGvLrA1rKzQtgTtJ2lKVFpqMw1OYAzySCZNZIY91Uh0TPUkg8jP96Y8ZBVbOD8SYvrE2iD/zQ3iGOAKVTEgA+Y+lIkzVGNEqn0zy2PI/ofLpSXjMsdD9Dr7UD7/NvYkxeu9+bJUeoP5UIZrcbhkPoBQlJWQDBFlnQBQ+U6jnVXhGIOGVmF25gpVeJspCp3FxPl0odwniZaOYg5Um++Xzjbej3E3GXSHUEFt34wD8K41/P3pQyi1wTjSm8aAk5WiuADeQdRGwMfTnXrjRBuCDXmWC4G260hxSfGEiSDcGLG3kD5xR7DvKSkeIW3FvWNquGWlQOXCpO0S9uOFNZO9SkJdMypI8SoE3515twPij7jwQErAHxFacojpbWtliePjESnxqyqKUwkqNrE+Ec6E4NcKVIUk5twRPob0ubtvQ7FFqNNl/GmEgdKB40+4oli1FX5VSxDFpPKKUNRSxLQWgNmIkFPS/y3rTcLUG2RAAJ8RjafLcCKwz7xCss3gx5RWnwjpygReQmOZP9/pXS8KCabZy/wDIN6QWcxsEa+ICulREH5iqzyL5VAiPhOx5etNTicphWhsa6HFfBybCmJZRim+6dgLHwL5f2O4/Ol2Sx60leEfs62fDJnOjYgnUfe1VsO+lfhJhWqVeX37UTW0h4trIhxsykjXkpJ6G9ZMmPi7Rrw5bjxYVfRIoZik7+9FkkEVSfamaKLDkgYpNKpy3SpvIXQaabtWZ7Sv5XoBg5N9JOlajvbV51/iLiIdB5JB+/vessjTj7Aa8RlWpJjxT77j6GsvxlcWJtMTv0/T2q5xfESCpJuL/AK/Khr2IDqTMTv8An+vvSmPK+DVFzMj4uRHl+dbxXCOG4hCS2482rUFRSv0UIE+4PWgPC+zKn2UrDzSSbQV+IgaZhlsT9m9GeA9kcQ0VJcbC0KTCXEKCiFAyDYzuR7UqUvQ7HH2dR2RfRJacS6g65FQqP6ViR5Aqotw/sywJkKkj+KxB3nT7JoMleJwzsLBLZm9wR0G5+5mtLwrtG274V+KLT/EOXWluTHPHXQsNOFXEktqtck5T66A0acRmTmHwn1jzqtjMEHBCFpVI0Vb5ifpVjg2DcZSoOEKTNgDNus3oeynJf2N4Djf2ZyAiQ4UpMazmgEc9dK0HajhfeJz58uRJJGTPI6Refes2FqS6FthOZJlIUCU6ECtZ2fxzjqFd5lzA/wAIgU7G1JcWIy3F80ecYd4FMnmR5jnVXieIgeVb3tVwBThC2UAqJ8QBCZ63IE1m8V2KX3Tj2JWAhDalBpBlSoEgKVsOgnzoPpOx6zQ42eZqxGbFIj+b5IM16Jw8JADpsmNZjnJ/L3ry3s4SiXXZzJzSFaxkVoPl/aoeLcSexASlapSkeBAskAdBv1N624pKEK/JgzReWf8AR7sy6laRASCbXUBte1DX8GXCoR6gWnlavEMLgVHxpJCuYsfetPge0WKwsKkuJj4VE2PQ61IeQkwZeI6NS4pxtWVQOYeJB0zAajzijXAuI55g3Bv7WPqCKE8J4y1j28yM3eoHibV8SANwQb/OuYVBYxKZ+B1PpIv9FfTlW9TjkjXyc+eOWN/g9AwL0iDU7goZgHQlV9KLGIrHLTNUHaKj7dKpV0qtMjQxKpFYP/E/DnKFj8P0Jn8q3jVAu2rAXhyYnKb+R+xVSWg4PZ4fw9/wKkyRbrAGn19hVDvQFa206G8j60R4lhe6UsoiCAoe/wB/OgeNM3Ajl+n3ypNDWw7guHPunMwsJiEqJWE3J8NjdWwsDoK2HDxxRlKZa71GhU2oEj0kTXniHjAU2spnUA7jodK3HZZXEe7kDO2dLgK56Az8qRNGrE/5D7fahxCYdS4L3StBAt5iNOtFuFcVwxGdDDYK/iKEAAzuSKH8F7ULbKg+lxBiLpJ1MKPPT3ojwvjJWzm7ggEQZTlvN7RSZKlY67dUXGX06hMA/dqlViVRY1Rbxk+EiFaaUsHjLx9ilWXRbK4IJ+/sxV7C8S7tQUDqYI53vUOHYz/EB+s86Kdn+zrSVZ1KUsgylJ+FPL+o9TTcdt6FZHFLZqarcTSCy4DoUKB9RFWao8cXGHePJtX0rcYD5z4hg/8A3jyDZCGVW6kgDz5UM4LgFLUTBhJgHnWhCO9GMO5ZyhW/iBI9oo52L4WBg2SRcoCifO9JyvjjT92asKvK16B+A4YBaLVbxPCQpJBHWjZwsVMlF71j5G+jyrGNO4N4ONKKDsofQ8wa2+A483i2QAYdQQtSDAiTCijmi5sLiRNXuPcGS62QQNK8uwSi28NfCuLWMX/5rd4uV8kjneZiXFs9u4ViMzY5itHhnQtPUa1h+CYu/nBHrWqwLkGdjr5GuhljTOVikEFVynKFKkJmoZl61Hi8IHG1IVosEHpO9WAydIp7SZ/5q2ykeTjse44y8nMCplagtGWVxqhSb3SReOlpNZh/sDiQEqUmGz4s8hScpvYjfSAa99Xgh3gdSQHMuU8li8BVtjcHa9DeOqaaYWpwqbQSJRAIKiZ8N4kkTYxqY1pDQ9Stqz5zxPDi2sCLSSD1Tr9+VarsPwvGlHeMd7IMixKD6xHzr0/DqaYQ0GsOlTxaSohKElUqSCSpUTqd6MYZvELGZ50NjZDUE+qiL+g9aBxvTGqXF2jG4jDcVsruCq1wFJmfU0Pd4jj2pDuFeQCLqy5gDzkSBNemowbYiWyrkVkrUesGY+VTNuxZLax0hI+U0DwxGLyJejyLCcZ7zUieutX8FiQXBB+I/P7vW94p2aw+IutvKr8ScoV6xIPrQ3hnYJhta1L/AHkgZIlBQdz4VQTpfpS3g9Bf7ETrbeWDM/lRbDvGxBgjeqaeDLbzAHOnVMnxDoRp6j5VG04UKhQI86U04vYVqa0a7B4wLHJW4/Sgvb9KjglhCiDIsDGYbpPSJPpUSFaEGDUPHsSt1oJjxAz52rTDMvkzSxO9HjXZgHusSFm+ctn/AGo/vW17Hf8A0jQOoBT7KMfKKxeAJaStKklOd5xR5wTAmtp2UdnDp6KI+/etHlL9NF/kDxX+pkn6DDrYqLIKc65I0qBK65aR1CcgRB3rxzimHUMa8B8KHCQOmh+VewEzXnOKAOJeVzWfaTW7woXN2YPOlUEvZoeGOw2g9IrYcLxgIg+n51ieGueHL1/4o1wrFQRJ3rsTVo4sdM2TOJBpUHRjYV9/fSuViapmyLtGwThOdOLEGpC6Kap4GlWMo4E1n+1jXeIQ0UhSVuDNJiyfEQDFiQIB60fC9qgW6Aq+gt8qpsKK3ZkcUtxbn7oEkm4XAA2BIHxfStXg8PkSAo5lbqOpVF/7UsOymxgTv0JsTf5VOocz5CgoNsfvb1rpgetRIdG0nnXStXJI5GSfe351ZVD3FwJqIYgbf81WxYVAJgjWLiN53mKqHEAayOciJ9RNvahboOMbCne/Y/WocQ2lQvBHz/vVRL6tpPKND6i0dBXTiFbqKTtJA+USryiqbsJRrobiMKpF0iRy39BvVb9oCrVZOOiQ4CRuU/mk3FDeNoyp71BkC88x16j6VnyQVXEdB7qRT4lwZDo8SZ6iyh6/lQ3hfD/2aW75SZE+QEW8qKYXigIq3iVJcTSecuPG9eh3FKVtb9lVxu1DXzBNE0K8MHWqWLTmSelUg7IEYmATOg+UVgGkErJ2UZ961mOdytKM7R9B+dBMO2DdO9/1rq+AtNnN897SEgBMEba1eaf3FVSnf0NOSItXTRyn2aBL8iQdqVCWHYB8q7WTNSY/C7R6eMQBqSa4rFHQelDysac7eu1P4e5ncQNwST6A/nWGzZRoEpIHX86aGrQRTwquOuQCfudqMoZ3AmYFhAtf7sKHYjFBCVbqCSY9YHur6HlU/GHIbIvqmY1gqAI9RNB2yoJWZIWozI2CSIHkEiKFsZCNoJYfFHKkHXKAVbkxBJ671HiH1CL35SfyPWqTr5KScgzyBm2MnlsfLrpVZ5SgCfFAMQAmIGhvqT5j1oWxiiTY7iLiYmYMfFCQbXyq/wDKq7nEgNSL6QUqPsFyPSa5ilFTec6DYgQCLDMd/pQ0LRBSJUpNyCcoHMqVyqmworQRU9IkFKUzcoJBP9R130tTm3wJyiBYExlMctjJ/WhGYKglUR8OUQAOaQb/AO5WWuNOKJggwDoFBKROguDnUYkk0DDSNA3iQRyA5aesaentVtsCLQQdUm6VA8xp9mheDam2WB8ROYEmNrAAek60TwLOUGxVOwgJB6E/lVoGVGN4zg1YNy0lhZ8J1yH8Cjz5HceRruDx50r0BeEQtstuCUrEEH6fn/xWH4p2Ucw6szZUtBVCUxKgI57npHvS54vlDMeZPUjn+Y609l20mYOlVmloFyLnnzqTEPiDpAFqQlTHMB9ozAyfiVp0H96r4FqAR6iq2Of71zMDPd2t8/nVtld/nXc8SPHGji+ZPlMYtd/OnT8qlxrYmdtahQratiMDJybHypU1SfAelKsXkfuNWD9ptnnZSk7LtPJQq7wBslxTh/CB5Km/yHzoJh9FtKPJSfoY+vpWj4KmAeZhXyg+x+orBF2zaEcO54lTsB9KjxmJlMD8ST/3ipGm/Eeqfoa43hrkfes/lTSD8YjMg+Y9YI/vVIsWP9Kv/ifzq3xFLv7vuoyhY7yYumdp1PkRVXvMRaUNXyScx0IV3ka6HKBzhWlqpokZURBERbcfp+ZqljXhEeIneLBIvvuelW31PhS8oSR/DJTEWiBZU/FMmOXKq2IW6CrwoBklJ53VE+Llk91egNDUwfhmCToOkI25TBVEczvVdeGJVlhKRMkARJ2k6kRzO9FWy6ojvUpiJBkqgk2HtO3LnAdxNpxCEqCZOYXAvlnxAztFSi1LZTb4bCo6yTzP6D9auIwQBzbDT11Pmf0quMRiFICi2gRlzQom+ZOeBa0ZyN9Lc5GcS6Q2YG2cJKRfMPxTbLm0vMeYlE5BJvT7nn+lW0r9fp9/WhLD+JVH7trQWzGB8Wck8vhOnMGNasYTEOKUQtKQnLOYfizEHf4cuWOs1KBsLC9JKNqo4ha8o7vUrTOnwZhm10kTzp+GdfzJztthJGoVJBBVFtxly+pO16JAvRX492fS/Ch4FxqBIP8AUN9r15129weIwTBcSgrBOUKTJAJ/F+G3PWvTWl4oIHhQowoyoiSc6stkkCMvd+V7nWu4wPqSpJaZWlVoJsU96IBE691Jmfiip9OLdlxzSSo8X7MspTAN84n3FqLuYQgzuPpW/HZJlYlbYbUkkJ7tRFoEEyVCZn5WqF3seUpJbVnJ2VY+/P2rbDJFGKeOTRg8YgwLUPbF46/8VqsTgzBSr4knr7acvpQN1gAm59B/etMJpozSg0zqichPS/ob0qUZkkCTOg3J8hSrPnX3D8HRolCBO6D7g/lFGsNiHAWlNiUhUuC05IEgSRJ9dukEZglBYI35fl+VWuDOkHuydNPv73rmxNjNC0/iCkHuUBWhGYEfDchUj+IQBGkGbkCVS3yhzKhIXkV3ZN055WE5vFMR3aj5mm8OfMQdUmD+Xy+hq4lRpyYNA5L2L7r/AEkd5mk+IFOTvCSgXHi7sBAVpmVMAA0x/EvgK/dJMKWEnME2/gJubG88pFqItPWudDUWLciDsqx6TUb0WlsHYd9Z/wBRITYaGblPi9AZHtUb6Xs5yIzJySi6QCctgqfFOaBaBFdRmKyOQuDv9irKXoTb+Ex6UpMa0JouZwFNpCMxGYKBhInKY5m1tqqMLxRUoHKP3i8pOX/TzDJmE3OWSbHYbkif/MExqfSD7j9KRdCk5kQtWl7AelWpIri/kia4i8kgLbRJKZCVWSMxC5JPiOUAiBvG1cbZdWM3coSopkhKxGaVaGROidh8RvaDSxLyWVpL5WVKgAJQpUkzAsLWBtXMZjiD+7NswSQdlEA5Y2MEe9FYNb0y5x14ISUN8iSdSogeEdRO1Vk4t7ww0mJ1ziYhPiI5znt/TzihzXEEvCQT5EEeokXHUUSwTRP8VutAGuidtx9TZKW097KMqZEGySuTNv4xPQG9dYxuIJGZtNsqSQrYFWcpBOhGUp8yDECaT3GMjpYaknKcyzrOUwB0BinNYspUU8v0tU5UXxsMYfFYiUhTab5ZvsUjNHiv4pG2g1mxHBLWpKe8SErvKUqzAQTF97QaEl0lSTsEBR9JqVjGmb+/0+UUxSFOJbU6+FLythScxyyQmwbRG+6ysTB09akQ6+Uufu0pVlHd+KZUU3z8glXKZHW1dRiLVzFYzKnztRN0AlYI7p1QKlYdHeFM/wAJBXkBic2mfMJ5RUC+AtKKy42lEKITlUfEmbKOwOlqMNuToaqYx6OlKWVxWhjxpvYJd4C0k+AlI+Z6TypU9x6ZM0qCWacvkNYor4AjctOBQ0sf9v60UfaAdzJ8x5H7+RqAIC2kW08NJvEEeFV7QDPsR9aiAYawjnizTtCuvI0aHOsy1iFCDknaMw1G3rf3ovw95ajCmykRY5kn0gXpqYBW4lx/D4d1tp5fdqeMN5kqCFK5FcZQehIq6p8pMQI8qyXb7hzWKxWAYcAUhanwocow6yD0IIBFUeE8WcwDycFj1FbajGGxJPxDZt47KGyt6tlo1WE4vh14hxlKlB1uM6S2sJAVpCykJM3gA3g8jV1/CSDkJGuunoKwvGOOHBucVxARJQ3hsoVcZ1d4lObmJI9qMYfse2WgrEl3EPqErdUtYOY3ORKSA2kbBI0FDSLtl08LSCC4oaycvKPvSryW0qBShE21UKwvD+GpXjHcDiFuOobQnEMlS1BQSSUlC1Agqym4m/OYET8H7PML4jjGTn7ttpkoSHXBlK8+Yg5pkwKpRClKzRjgclJIKcjme0XIBEH3NTq4AiVOEHOXQ5mITM5AnLMfDCfO5uKzf+IuGQw1w5CA53QxjbZDZWXFNkKKk+E5llUSdyetFuzmGwq3itnD4pBbT8T6XkJ8R0SHTdVjcCwm4m5KNAuVkKOzyG0lI8QmbpTrzMJEnznQU17CltIKfCelZVxeHDnEA6jFOLS+e77gPnKO6SYSpHgScxJuRrU73FXVYTh7KX0qdxPgW+khWUIBK4Jt3kDLJ3mo4kTDOEB79KlC5kH1FaHG4TMAoagX6isonsoyRA7xC9nUuL70K/FmKjJ6GR0qhhO1uIVhUMBQGJVjf2EvZRAg3eCdM2XbnPQUKimE5Ub1hvNltqMp+v0qPEgpNtKGtdjcPCrvZgP9bvnO+zfizhUz0FukVjuMcVWcKtOJXKsLjm2lOgkFbRUk5lZY8RQSFAcqJIFyPSsMtZI5UsSuVgch9ay3BHUcSUcQpUMMrUhtgEpUCDBViALjTwt6RcyTYpicec6ilEiNcwEe9DPqgodhQ4sNwdqsrxKFgjes1+0lWqYH9QpKxZTB02P5Uq2NlFDuILgmKVCMfiDJJNKootksNcPTqnn8lDT9KixqMwnQ/Q7H3q+huZI86di2AUE9PWiElVl8kDYkweih9ke1X2MavwqEDN4b7amTzgA2oFKgsA6HfrsaKYdzxA8z7Gb/AH1qJlEPFcG8rGYN5tLfdslSlZ1lK1F1CmzACSLBWY+UdaIcc4ajFtFt1AU24YEg6D+Mbi9x6elvuwsQsAt8iJz8h5fXy14/w5QEtuuI/lBC0+ULBgf0xTFsox/Z/sS8lOLZxTgeYeQhCFlX70JbzBKVjLEgK+KZsLciWGb4gwA1kZxWQBKXS8tlUCw7xIbVKgNwRPKrjreOTdJacMwAFFmOeqXUkxuI9Kqr41i2zH7O8eawll1I8srqFH/poiFns7wJ5px3EvuJViHozmDkQlHwttgmQkTqbk3NQ8LwbrfEMU+tLZaebbSnKolQ7ubqGWBOY6KMRVM9qIJ70uD+vBYoD3QFD2p3/rVoD48MB/OX2j7KZqUyaLPbbhuIxP7IWEtSxiUPw4soB7sGEiEnWddo3q9gnccp1HfNYdtq5VkdW4pUJMBILaAm8GTNhEXkA1dvmrfvcBbb9qWP/wCFcT2+RqHMCfJ91XsBh6vZRzAcPxzLuKUhnDKS+8XE5n1pKRlSkAgMmfhk33IquvsTGHCO9jEpfViQ6hJCUurUTASTdEeGCb30qc9uSbJLRP8AIzjHPowAfeoFdosYue7bUrywD/1dfbFVssnT/mBTlDWFQY/1e8WoD+YN92CT/KVepqJ7se3+yJYStQcS53wegFffzm7wjQ3tHK070hiuJrt3K0nmpLDQ+brpHtXGuEcTVOfEJRPNQcj0bYa/+VVRCUcV4ghPd93hir/7pcXl8+77uf8Abn9aC4/hCkYZLbSkrdOJTiXnXlZO8WFBSjCUqgGAkDQDnRdzsa4Uy7jHlHcIJSk+jilwPIiqDnZPDi5aC9yXCXPkokD0FSy0hnF20d6rEYTENNYuLoCgtL4/C62mSeQVEj2qthu0pMNqacbdAkoVAnmUFZGcdRpvFHuHhKBkskbBNp5JAGk6W50Kx2ESSUqSFJmcqgCLHWDv1q+Nlp0U08VWVlN0wJgxMKkAykkEWO+xqwnHRzqBvBJE5QAZvAifOpUM7RemLx0C8zIsQVL/AE50quMtxblSroYoRUejnZZycj0N3DiZT5xXGwCNKnUIM1BiMQhogLMBUkWnTXSuIdEixLAKbASPv61C0yJzbRpyqdWPbBPi0ICrG087U1rFNTZYg6beevmKqtlllpsG6vKJ0Bq4jDpAtPvVBWNbQJKrHeCR6xpU7XEW/wAQH9VvkabFlMc6kAi0mD6UCQ4+DHdJKcx0BkDOYJlV/CAqBrI52OPYpsAnMCBrFzfnFUBxFtKSc1ugPWdqJotEOBxL6lkONpSkTCttBl8MzqFT5pEm9JvE4nwlTaNp8JtPczbMYjM9ufgHrYVj2xBKrROh0nXTp9zT2+It7qFyDobSJva1iPeoRld7EP51AMtkDPlsbxlyA31Mqvpp1FTuuvhEpQgqzKgZSPCM2W0xskzO5ETExYtxtwg97ExAgkG5ExvVdDLZVl73W0ZFfxc7+nSiBLTb7+YSj2SYF2ri/Iu/9I9e4R7EKIDjYTcXTcGyST8UpiTryIvAKouFONs5iXSqSJlBBBAJv6AmiCeKN6BRJiYCVE6E8tYBtUIDVuYk27tKTAvqCSRJPiBTCSfVJA2lrDmIKk5mwEmJgElMhcgkKixDYnqfQieJtfi/7VfpXGuJNmYVYAEnKYgmBtualEOOsmIm3zoI41rOnKimI4q3E5reRvfy0oS7xFs3zbnY6+3WqrZdlT9h8QXJJmf7ffnUPEcGQs9fLlV5WNRbxa3FjfytfUVK+42oJUFC9r2vA566j3p8UhbkZ5eGjauZZoi/imgNdbab8qqpyqkJuOcH01p8RUmQJEGdqVThANjrXa0xejLJbPQTeqfEGpCP3eeDr+EdatiqPF+KhjJKCrMTcFIyxGuY312rhrZ0weEqIOZmJiTCzNjqJ8vsV13CkIBDSCdSkFUyYkm+n1qpiu0aHBGRYEzOdrbTVY3+lVv8ybgKyLkBSYzNbiJ/1Y8r7GrogSfYUblpKrE6KF8si2a9xHrT8GJVLjX8WwUImxJvFVuGIbUlaytQSlMkqyqJETYpUdIjzFdKGV+MOLhac0BP451jlm02IqPRC88pUeFmJsbqJAB8+V46VVxWGKYAaEQnZSR1vO0zfqL1KltsiMyhB2bPI/3vSxXdJaKjmWkqj4TIJ5CZjT2pl2il2U8Ii3ia0T4QAtMCSY1jf7tTn2yCYalIOvikwmAfi8vYcqrrw6UpS5mWQuYBSLXBgybaU7DIQUqKc5yiSCBopKiDrJkSY8qgRMlKwlH7kaQCMwjcCM1hePfarOHQA2Fd1+8JmbwCFbgq8qHd0hQSkFYJGYAjWbGJO2XTaRzqwkIVlRCgQBeB4szhSN9MxAtoDNWUSIbMx3FpH4iYE75r6xG4mrGCSoLks2Ekq8QnwmwBPOwHWqUtkgJKzAUuIE2MEfF/JYfrVtDKVQoFX8J0FwBAIk20n/dVlEriDmISydDE5pAI0kHmNPKuYRkRlUzAOUGM0FIg+gBn260zHv4ctFyFJAVlMJKlSb6TSX3TbxCu9URr+5WU3TFlgQfiMgb1CgfjGCFFPdpIFgRmg3Gni5/Shz6VSIaE31zchr4vvXaifGlMIcAlSZTmACZgHzIINjWZ4p2gwjbiZU5ZSUCG7zmj8Wk/n0qq2WGA0qP9NMyPxQABtfnuKa73oSIaEC48KjEi955pTarzuDRnCRnSbCAhSk3O5iIv6RTmGG1G7io1/wBNQ6evpT+hTYHdbP8AC31kBVzA5bzUyGgAqEZfEY102N6tcQ4m3hmnVQpWRKlxkUiQkSRJEA+dDOzHaBONYLoQUeIpKSZuACYMCRemRewGtHHZmaVT4tvlttSrQhLN+aiW0FWUJBGh++lOnz9jT64xvKCuEMWhpu2nhFoMiOV70v8AKWBBDLY/2ix3/P3q2kmfOnBU2qrINbbSkQLDQDptFdKb10CnKNQhxHxXqDErvapimq72tGui0ZjiHEn2xif3jZ7gIIHdi+cTeVW5UxXG3A4tCg2gDEd2QsJkI/Y1vSpSVEfEkCeXWtN3IM+FJnWwvHPnUjTKTPhTM7gU5Tj6AcH7AGG4isYIvhCO9C8uVQSnxJcyqCTOVSgAcpmCctN4dxcqzZi3Z1kAd2EKUy5h0uLVlJkfE5fYAjnWr7lJARlBSNoED00rrzIJFhMQTAnLy8qJSjvQLi/Zj+B9pist960lByOF4kADvW0pcSEHcd345/mTyqJHaZamyVMoQ4nCvqWVIGX9oYSk5U3ugoUVW1CxexrcqYTAGUHzA8vpSWwk2KQeUgWoucf+QeMvZjGu0biXWApTaULCC4SlIAzuuIupDhCZhIBuMxAMTbaGmBhItlTpGg05eVOULUMmn0goprsqLufWg7hzLJ60VeVAJ5AkUHa60C7DfRI3hhzWP/2Of+VdPC29gbn8St/91PaA6mnvG2kU4S+ypi8GlSdVEREZ1xHKM1UWsMlAhItrqT9TRN0TOWKHPLjWmRAkUsW1IpU9xwc6VOFWbVGlPNKlXIXRvI/1FcPxetdpUJZINfWmmlSomUOP5VTe+KlSoi0dbqVnU+VKlRIjLGFpyPiPpSpUQJLSNKlVlHDUatKVKoQH434FeRoWjQVylVx7Iyy1TndKVKmoU+yF/eguM1pUqZEXIoOaUqVKmi2f/9k="/>
          <p:cNvSpPr>
            <a:spLocks noChangeAspect="1" noChangeArrowheads="1"/>
          </p:cNvSpPr>
          <p:nvPr/>
        </p:nvSpPr>
        <p:spPr bwMode="auto">
          <a:xfrm>
            <a:off x="63500" y="-1571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3084" name="Picture 12" descr="http://t3.gstatic.com/images?q=tbn:ANd9GcRc5FwdJHBnTwl4FXR7vJ86YYnEifZRtQtl_ScCME5KNOjPSxu6E7_rIwjRDlyYirIAiyc5"/>
          <p:cNvPicPr>
            <a:picLocks noChangeAspect="1" noChangeArrowheads="1"/>
          </p:cNvPicPr>
          <p:nvPr/>
        </p:nvPicPr>
        <p:blipFill>
          <a:blip r:embed="rId5" cstate="print"/>
          <a:srcRect/>
          <a:stretch>
            <a:fillRect/>
          </a:stretch>
        </p:blipFill>
        <p:spPr bwMode="auto">
          <a:xfrm>
            <a:off x="4051139" y="980835"/>
            <a:ext cx="1095375" cy="1666875"/>
          </a:xfrm>
          <a:prstGeom prst="rect">
            <a:avLst/>
          </a:prstGeom>
          <a:noFill/>
        </p:spPr>
      </p:pic>
      <p:sp>
        <p:nvSpPr>
          <p:cNvPr id="13" name="TextBox 12"/>
          <p:cNvSpPr txBox="1"/>
          <p:nvPr/>
        </p:nvSpPr>
        <p:spPr>
          <a:xfrm>
            <a:off x="5866979" y="580725"/>
            <a:ext cx="1691289" cy="400110"/>
          </a:xfrm>
          <a:prstGeom prst="rect">
            <a:avLst/>
          </a:prstGeom>
          <a:noFill/>
        </p:spPr>
        <p:txBody>
          <a:bodyPr wrap="square" rtlCol="0">
            <a:spAutoFit/>
          </a:bodyPr>
          <a:lstStyle/>
          <a:p>
            <a:r>
              <a:rPr lang="en-US" sz="2000" dirty="0" smtClean="0">
                <a:latin typeface="Century Gothic" pitchFamily="34" charset="0"/>
                <a:cs typeface="Century Gothic"/>
              </a:rPr>
              <a:t>Horror</a:t>
            </a:r>
            <a:endParaRPr lang="en-US" sz="2000" dirty="0">
              <a:latin typeface="Century Gothic" pitchFamily="34" charset="0"/>
              <a:cs typeface="Century Gothic"/>
            </a:endParaRPr>
          </a:p>
        </p:txBody>
      </p:sp>
      <p:pic>
        <p:nvPicPr>
          <p:cNvPr id="3088" name="Picture 16" descr="http://t0.gstatic.com/images?q=tbn:ANd9GcTMt7srx311Ei-bdXMcPaflDjyyf39uWendSTMIt4EmMMmf2rROxB9ZjrKi9ZzATDCECZhI"/>
          <p:cNvPicPr>
            <a:picLocks noChangeAspect="1" noChangeArrowheads="1"/>
          </p:cNvPicPr>
          <p:nvPr/>
        </p:nvPicPr>
        <p:blipFill>
          <a:blip r:embed="rId6" cstate="print"/>
          <a:srcRect/>
          <a:stretch>
            <a:fillRect/>
          </a:stretch>
        </p:blipFill>
        <p:spPr bwMode="auto">
          <a:xfrm>
            <a:off x="6647543" y="980835"/>
            <a:ext cx="1095375" cy="1666875"/>
          </a:xfrm>
          <a:prstGeom prst="rect">
            <a:avLst/>
          </a:prstGeom>
          <a:noFill/>
        </p:spPr>
      </p:pic>
      <p:pic>
        <p:nvPicPr>
          <p:cNvPr id="3086" name="Picture 14" descr="http://t2.gstatic.com/images?q=tbn:ANd9GcSf80CRMy-B4bkh-PYPwmVFXrDV21NFwPSZ8jPti7MZmd7jTqY0gjdOpBkXPhjziLG086Om"/>
          <p:cNvPicPr>
            <a:picLocks noChangeAspect="1" noChangeArrowheads="1"/>
          </p:cNvPicPr>
          <p:nvPr/>
        </p:nvPicPr>
        <p:blipFill>
          <a:blip r:embed="rId7" cstate="print"/>
          <a:srcRect/>
          <a:stretch>
            <a:fillRect/>
          </a:stretch>
        </p:blipFill>
        <p:spPr bwMode="auto">
          <a:xfrm>
            <a:off x="5552168" y="980835"/>
            <a:ext cx="1095375" cy="1666875"/>
          </a:xfrm>
          <a:prstGeom prst="rect">
            <a:avLst/>
          </a:prstGeom>
          <a:noFill/>
        </p:spPr>
      </p:pic>
      <p:sp>
        <p:nvSpPr>
          <p:cNvPr id="16" name="TextBox 15"/>
          <p:cNvSpPr txBox="1"/>
          <p:nvPr/>
        </p:nvSpPr>
        <p:spPr>
          <a:xfrm>
            <a:off x="562789" y="2647710"/>
            <a:ext cx="1691289" cy="400110"/>
          </a:xfrm>
          <a:prstGeom prst="rect">
            <a:avLst/>
          </a:prstGeom>
          <a:noFill/>
        </p:spPr>
        <p:txBody>
          <a:bodyPr wrap="square" rtlCol="0">
            <a:spAutoFit/>
          </a:bodyPr>
          <a:lstStyle/>
          <a:p>
            <a:r>
              <a:rPr lang="en-US" sz="2000" dirty="0" smtClean="0">
                <a:latin typeface="Century Gothic" pitchFamily="34" charset="0"/>
                <a:cs typeface="Century Gothic"/>
              </a:rPr>
              <a:t>Action</a:t>
            </a:r>
            <a:endParaRPr lang="en-US" sz="2000" dirty="0">
              <a:latin typeface="Century Gothic" pitchFamily="34" charset="0"/>
              <a:cs typeface="Century Gothic"/>
            </a:endParaRPr>
          </a:p>
        </p:txBody>
      </p:sp>
      <p:pic>
        <p:nvPicPr>
          <p:cNvPr id="3090" name="Picture 18" descr="http://t2.gstatic.com/images?q=tbn:ANd9GcTKY4Gw2YSJne_Khgqfbvrswv3IGN4466ZMdezU2AvP7isDHshlemH22ng4vly0Ull8yx1U"/>
          <p:cNvPicPr>
            <a:picLocks noChangeAspect="1" noChangeArrowheads="1"/>
          </p:cNvPicPr>
          <p:nvPr/>
        </p:nvPicPr>
        <p:blipFill>
          <a:blip r:embed="rId8" cstate="print"/>
          <a:srcRect/>
          <a:stretch>
            <a:fillRect/>
          </a:stretch>
        </p:blipFill>
        <p:spPr bwMode="auto">
          <a:xfrm>
            <a:off x="155575" y="3047820"/>
            <a:ext cx="1095375" cy="1666875"/>
          </a:xfrm>
          <a:prstGeom prst="rect">
            <a:avLst/>
          </a:prstGeom>
          <a:noFill/>
        </p:spPr>
      </p:pic>
      <p:pic>
        <p:nvPicPr>
          <p:cNvPr id="3092" name="Picture 20" descr="http://t3.gstatic.com/images?q=tbn:ANd9GcTP-uCmBzQs5dS2pGjsdnOgPQVZRUYSurPTTSenFGd-AGWEi9Kx2Djp1QuRENxY9w534CsO"/>
          <p:cNvPicPr>
            <a:picLocks noChangeAspect="1" noChangeArrowheads="1"/>
          </p:cNvPicPr>
          <p:nvPr/>
        </p:nvPicPr>
        <p:blipFill>
          <a:blip r:embed="rId9" cstate="print"/>
          <a:srcRect/>
          <a:stretch>
            <a:fillRect/>
          </a:stretch>
        </p:blipFill>
        <p:spPr bwMode="auto">
          <a:xfrm>
            <a:off x="1250950" y="3047820"/>
            <a:ext cx="1095375" cy="1666875"/>
          </a:xfrm>
          <a:prstGeom prst="rect">
            <a:avLst/>
          </a:prstGeom>
          <a:noFill/>
        </p:spPr>
      </p:pic>
      <p:sp>
        <p:nvSpPr>
          <p:cNvPr id="19" name="TextBox 18"/>
          <p:cNvSpPr txBox="1"/>
          <p:nvPr/>
        </p:nvSpPr>
        <p:spPr>
          <a:xfrm>
            <a:off x="3205494" y="2647710"/>
            <a:ext cx="1691289" cy="400110"/>
          </a:xfrm>
          <a:prstGeom prst="rect">
            <a:avLst/>
          </a:prstGeom>
          <a:noFill/>
        </p:spPr>
        <p:txBody>
          <a:bodyPr wrap="square" rtlCol="0">
            <a:spAutoFit/>
          </a:bodyPr>
          <a:lstStyle/>
          <a:p>
            <a:r>
              <a:rPr lang="en-US" sz="2000" dirty="0" smtClean="0">
                <a:latin typeface="Century Gothic" pitchFamily="34" charset="0"/>
                <a:cs typeface="Century Gothic"/>
              </a:rPr>
              <a:t>Adventure</a:t>
            </a:r>
            <a:endParaRPr lang="en-US" sz="2000" dirty="0">
              <a:latin typeface="Century Gothic" pitchFamily="34" charset="0"/>
              <a:cs typeface="Century Gothic"/>
            </a:endParaRPr>
          </a:p>
        </p:txBody>
      </p:sp>
      <p:pic>
        <p:nvPicPr>
          <p:cNvPr id="21" name="Picture 20" descr="hobbit.png"/>
          <p:cNvPicPr>
            <a:picLocks noChangeAspect="1"/>
          </p:cNvPicPr>
          <p:nvPr/>
        </p:nvPicPr>
        <p:blipFill>
          <a:blip r:embed="rId10" cstate="print"/>
          <a:stretch>
            <a:fillRect/>
          </a:stretch>
        </p:blipFill>
        <p:spPr>
          <a:xfrm>
            <a:off x="2986394" y="3047820"/>
            <a:ext cx="1123462" cy="1666875"/>
          </a:xfrm>
          <a:prstGeom prst="rect">
            <a:avLst/>
          </a:prstGeom>
        </p:spPr>
      </p:pic>
      <p:pic>
        <p:nvPicPr>
          <p:cNvPr id="3096" name="Picture 24" descr="http://t1.gstatic.com/images?q=tbn:ANd9GcS6sAsT7HErQUYj5p4AzQXw63D0HFdkxMdvng1h8RdB2siVtTMzwTQQlfdTLXkZlLtI0fyq"/>
          <p:cNvPicPr>
            <a:picLocks noChangeAspect="1" noChangeArrowheads="1"/>
          </p:cNvPicPr>
          <p:nvPr/>
        </p:nvPicPr>
        <p:blipFill>
          <a:blip r:embed="rId11" cstate="print"/>
          <a:srcRect/>
          <a:stretch>
            <a:fillRect/>
          </a:stretch>
        </p:blipFill>
        <p:spPr bwMode="auto">
          <a:xfrm>
            <a:off x="4109856" y="3047820"/>
            <a:ext cx="1095375" cy="1666875"/>
          </a:xfrm>
          <a:prstGeom prst="rect">
            <a:avLst/>
          </a:prstGeom>
          <a:noFill/>
        </p:spPr>
      </p:pic>
      <p:sp>
        <p:nvSpPr>
          <p:cNvPr id="23" name="TextBox 22"/>
          <p:cNvSpPr txBox="1"/>
          <p:nvPr/>
        </p:nvSpPr>
        <p:spPr>
          <a:xfrm>
            <a:off x="5866979" y="2647710"/>
            <a:ext cx="1691289" cy="400110"/>
          </a:xfrm>
          <a:prstGeom prst="rect">
            <a:avLst/>
          </a:prstGeom>
          <a:noFill/>
        </p:spPr>
        <p:txBody>
          <a:bodyPr wrap="square" rtlCol="0">
            <a:spAutoFit/>
          </a:bodyPr>
          <a:lstStyle/>
          <a:p>
            <a:r>
              <a:rPr lang="en-US" sz="2000" dirty="0" smtClean="0">
                <a:latin typeface="Century Gothic" pitchFamily="34" charset="0"/>
                <a:cs typeface="Century Gothic"/>
              </a:rPr>
              <a:t>Family</a:t>
            </a:r>
            <a:endParaRPr lang="en-US" sz="2000" dirty="0">
              <a:latin typeface="Century Gothic" pitchFamily="34" charset="0"/>
              <a:cs typeface="Century Gothic"/>
            </a:endParaRPr>
          </a:p>
        </p:txBody>
      </p:sp>
      <p:pic>
        <p:nvPicPr>
          <p:cNvPr id="3098" name="Picture 26" descr="http://t0.gstatic.com/images?q=tbn:ANd9GcS-meCnQgqxu7hEhuix8bRQQGzLfP_OEcyG9aS3wrzesNg_Ky4sKlJvLmK8VQmL8xLQZm7A"/>
          <p:cNvPicPr>
            <a:picLocks noChangeAspect="1" noChangeArrowheads="1"/>
          </p:cNvPicPr>
          <p:nvPr/>
        </p:nvPicPr>
        <p:blipFill>
          <a:blip r:embed="rId12" cstate="print"/>
          <a:srcRect/>
          <a:stretch>
            <a:fillRect/>
          </a:stretch>
        </p:blipFill>
        <p:spPr bwMode="auto">
          <a:xfrm>
            <a:off x="5552168" y="3047820"/>
            <a:ext cx="1095375" cy="1666875"/>
          </a:xfrm>
          <a:prstGeom prst="rect">
            <a:avLst/>
          </a:prstGeom>
          <a:noFill/>
        </p:spPr>
      </p:pic>
      <p:pic>
        <p:nvPicPr>
          <p:cNvPr id="25" name="Picture 24" descr="shre.png"/>
          <p:cNvPicPr>
            <a:picLocks noChangeAspect="1"/>
          </p:cNvPicPr>
          <p:nvPr/>
        </p:nvPicPr>
        <p:blipFill>
          <a:blip r:embed="rId13" cstate="print"/>
          <a:stretch>
            <a:fillRect/>
          </a:stretch>
        </p:blipFill>
        <p:spPr>
          <a:xfrm>
            <a:off x="6647543" y="3047820"/>
            <a:ext cx="1195361" cy="1637395"/>
          </a:xfrm>
          <a:prstGeom prst="rect">
            <a:avLst/>
          </a:prstGeom>
        </p:spPr>
      </p:pic>
      <p:sp>
        <p:nvSpPr>
          <p:cNvPr id="26" name="TextBox 25"/>
          <p:cNvSpPr txBox="1"/>
          <p:nvPr/>
        </p:nvSpPr>
        <p:spPr>
          <a:xfrm>
            <a:off x="514563" y="4714695"/>
            <a:ext cx="1691289" cy="400110"/>
          </a:xfrm>
          <a:prstGeom prst="rect">
            <a:avLst/>
          </a:prstGeom>
          <a:noFill/>
        </p:spPr>
        <p:txBody>
          <a:bodyPr wrap="square" rtlCol="0">
            <a:spAutoFit/>
          </a:bodyPr>
          <a:lstStyle/>
          <a:p>
            <a:r>
              <a:rPr lang="en-US" sz="2000" dirty="0" smtClean="0">
                <a:latin typeface="Century Gothic" pitchFamily="34" charset="0"/>
                <a:cs typeface="Century Gothic"/>
              </a:rPr>
              <a:t>Crime</a:t>
            </a:r>
            <a:endParaRPr lang="en-US" sz="2000" dirty="0">
              <a:latin typeface="Century Gothic" pitchFamily="34" charset="0"/>
              <a:cs typeface="Century Gothic"/>
            </a:endParaRPr>
          </a:p>
        </p:txBody>
      </p:sp>
      <p:sp>
        <p:nvSpPr>
          <p:cNvPr id="27" name="TextBox 26"/>
          <p:cNvSpPr txBox="1"/>
          <p:nvPr/>
        </p:nvSpPr>
        <p:spPr>
          <a:xfrm>
            <a:off x="3860879" y="4685215"/>
            <a:ext cx="1691289" cy="400110"/>
          </a:xfrm>
          <a:prstGeom prst="rect">
            <a:avLst/>
          </a:prstGeom>
          <a:noFill/>
        </p:spPr>
        <p:txBody>
          <a:bodyPr wrap="square" rtlCol="0">
            <a:spAutoFit/>
          </a:bodyPr>
          <a:lstStyle/>
          <a:p>
            <a:r>
              <a:rPr lang="en-US" sz="2000" dirty="0" smtClean="0">
                <a:latin typeface="Century Gothic" pitchFamily="34" charset="0"/>
                <a:cs typeface="Century Gothic"/>
              </a:rPr>
              <a:t>War</a:t>
            </a:r>
            <a:endParaRPr lang="en-US" sz="2000" dirty="0">
              <a:latin typeface="Century Gothic" pitchFamily="34" charset="0"/>
              <a:cs typeface="Century Gothic"/>
            </a:endParaRPr>
          </a:p>
        </p:txBody>
      </p:sp>
      <p:sp>
        <p:nvSpPr>
          <p:cNvPr id="28" name="TextBox 27"/>
          <p:cNvSpPr txBox="1"/>
          <p:nvPr/>
        </p:nvSpPr>
        <p:spPr>
          <a:xfrm>
            <a:off x="5866979" y="4714695"/>
            <a:ext cx="1691289" cy="400110"/>
          </a:xfrm>
          <a:prstGeom prst="rect">
            <a:avLst/>
          </a:prstGeom>
          <a:noFill/>
        </p:spPr>
        <p:txBody>
          <a:bodyPr wrap="square" rtlCol="0">
            <a:spAutoFit/>
          </a:bodyPr>
          <a:lstStyle/>
          <a:p>
            <a:r>
              <a:rPr lang="en-US" sz="2000" dirty="0" smtClean="0">
                <a:latin typeface="Century Gothic" pitchFamily="34" charset="0"/>
                <a:cs typeface="Century Gothic"/>
              </a:rPr>
              <a:t>Western</a:t>
            </a:r>
            <a:endParaRPr lang="en-US" sz="2000" dirty="0">
              <a:latin typeface="Century Gothic" pitchFamily="34" charset="0"/>
              <a:cs typeface="Century Gothic"/>
            </a:endParaRPr>
          </a:p>
        </p:txBody>
      </p:sp>
      <p:pic>
        <p:nvPicPr>
          <p:cNvPr id="3100" name="Picture 28" descr="http://t2.gstatic.com/images?q=tbn:ANd9GcRCZG3CznWggAd66omkp0ioY_iT2DX-FjCSg9Qffv7Zy8pFZGp_pVCDQ70PKR6AQSmlVhW_"/>
          <p:cNvPicPr>
            <a:picLocks noChangeAspect="1" noChangeArrowheads="1"/>
          </p:cNvPicPr>
          <p:nvPr/>
        </p:nvPicPr>
        <p:blipFill>
          <a:blip r:embed="rId14" cstate="print"/>
          <a:srcRect/>
          <a:stretch>
            <a:fillRect/>
          </a:stretch>
        </p:blipFill>
        <p:spPr bwMode="auto">
          <a:xfrm>
            <a:off x="155575" y="5114805"/>
            <a:ext cx="1095375" cy="1666875"/>
          </a:xfrm>
          <a:prstGeom prst="rect">
            <a:avLst/>
          </a:prstGeom>
          <a:noFill/>
        </p:spPr>
      </p:pic>
      <p:pic>
        <p:nvPicPr>
          <p:cNvPr id="30" name="Picture 29" descr="oho.png"/>
          <p:cNvPicPr>
            <a:picLocks noChangeAspect="1"/>
          </p:cNvPicPr>
          <p:nvPr/>
        </p:nvPicPr>
        <p:blipFill>
          <a:blip r:embed="rId15" cstate="print"/>
          <a:stretch>
            <a:fillRect/>
          </a:stretch>
        </p:blipFill>
        <p:spPr>
          <a:xfrm>
            <a:off x="1250950" y="5114805"/>
            <a:ext cx="1179923" cy="1666875"/>
          </a:xfrm>
          <a:prstGeom prst="rect">
            <a:avLst/>
          </a:prstGeom>
        </p:spPr>
      </p:pic>
      <p:pic>
        <p:nvPicPr>
          <p:cNvPr id="3102" name="Picture 30" descr="http://t0.gstatic.com/images?q=tbn:ANd9GcSoc9IuTHUIOGlhQUZGkuCy5wbSzGVdPCjO1NaXHYeasjBiEQO9gvr15qpAruH3IJuLVptY"/>
          <p:cNvPicPr>
            <a:picLocks noChangeAspect="1" noChangeArrowheads="1"/>
          </p:cNvPicPr>
          <p:nvPr/>
        </p:nvPicPr>
        <p:blipFill>
          <a:blip r:embed="rId16" cstate="print"/>
          <a:srcRect/>
          <a:stretch>
            <a:fillRect/>
          </a:stretch>
        </p:blipFill>
        <p:spPr bwMode="auto">
          <a:xfrm>
            <a:off x="3014481" y="5085325"/>
            <a:ext cx="1095375" cy="1666875"/>
          </a:xfrm>
          <a:prstGeom prst="rect">
            <a:avLst/>
          </a:prstGeom>
          <a:noFill/>
        </p:spPr>
      </p:pic>
      <p:pic>
        <p:nvPicPr>
          <p:cNvPr id="3104" name="Picture 32" descr="http://t1.gstatic.com/images?q=tbn:ANd9GcRO8MfE-iiRY3lFhbP4lvGYR4fCHxF8rGeDfO2T-iCkrzYLa0k6duf-lCb0DKql32S7jjpe"/>
          <p:cNvPicPr>
            <a:picLocks noChangeAspect="1" noChangeArrowheads="1"/>
          </p:cNvPicPr>
          <p:nvPr/>
        </p:nvPicPr>
        <p:blipFill>
          <a:blip r:embed="rId17" cstate="print"/>
          <a:srcRect/>
          <a:stretch>
            <a:fillRect/>
          </a:stretch>
        </p:blipFill>
        <p:spPr bwMode="auto">
          <a:xfrm>
            <a:off x="4109856" y="5085325"/>
            <a:ext cx="1095375" cy="1666875"/>
          </a:xfrm>
          <a:prstGeom prst="rect">
            <a:avLst/>
          </a:prstGeom>
          <a:noFill/>
        </p:spPr>
      </p:pic>
      <p:pic>
        <p:nvPicPr>
          <p:cNvPr id="3106" name="Picture 34" descr="http://t2.gstatic.com/images?q=tbn:ANd9GcThf_8OIowA5D2zkgUXqVqCENNkc9Z7SidUc1sDf9KLDEx6MwpbUO-hYRH7p-HZtwV-_dcy"/>
          <p:cNvPicPr>
            <a:picLocks noChangeAspect="1" noChangeArrowheads="1"/>
          </p:cNvPicPr>
          <p:nvPr/>
        </p:nvPicPr>
        <p:blipFill>
          <a:blip r:embed="rId18" cstate="print"/>
          <a:srcRect/>
          <a:stretch>
            <a:fillRect/>
          </a:stretch>
        </p:blipFill>
        <p:spPr bwMode="auto">
          <a:xfrm>
            <a:off x="5552168" y="5085325"/>
            <a:ext cx="1095375" cy="1666875"/>
          </a:xfrm>
          <a:prstGeom prst="rect">
            <a:avLst/>
          </a:prstGeom>
          <a:noFill/>
        </p:spPr>
      </p:pic>
      <p:pic>
        <p:nvPicPr>
          <p:cNvPr id="3108" name="Picture 36" descr="http://t1.gstatic.com/images?q=tbn:ANd9GcSliEMaa1ValMz7OhldiRlZhgS3qcRQCVakgpihps2XNlvBh-_iBK5or_3-Taej3Asp8Y_J"/>
          <p:cNvPicPr>
            <a:picLocks noChangeAspect="1" noChangeArrowheads="1"/>
          </p:cNvPicPr>
          <p:nvPr/>
        </p:nvPicPr>
        <p:blipFill>
          <a:blip r:embed="rId19" cstate="print"/>
          <a:srcRect/>
          <a:stretch>
            <a:fillRect/>
          </a:stretch>
        </p:blipFill>
        <p:spPr bwMode="auto">
          <a:xfrm>
            <a:off x="6647543" y="5085325"/>
            <a:ext cx="1095375" cy="1666875"/>
          </a:xfrm>
          <a:prstGeom prst="rect">
            <a:avLst/>
          </a:prstGeom>
          <a:noFill/>
        </p:spPr>
      </p:pic>
    </p:spTree>
    <p:extLst>
      <p:ext uri="{BB962C8B-B14F-4D97-AF65-F5344CB8AC3E}">
        <p14:creationId xmlns="" xmlns:p14="http://schemas.microsoft.com/office/powerpoint/2010/main" val="1021311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91160" y="519169"/>
            <a:ext cx="4033599" cy="461665"/>
          </a:xfrm>
          <a:prstGeom prst="rect">
            <a:avLst/>
          </a:prstGeom>
          <a:noFill/>
        </p:spPr>
        <p:txBody>
          <a:bodyPr wrap="square" rtlCol="0">
            <a:spAutoFit/>
          </a:bodyPr>
          <a:lstStyle/>
          <a:p>
            <a:r>
              <a:rPr lang="en-US" sz="2400" u="sng" dirty="0" smtClean="0">
                <a:solidFill>
                  <a:srgbClr val="DE8FFA"/>
                </a:solidFill>
                <a:latin typeface="Century Gothic"/>
                <a:cs typeface="Century Gothic"/>
              </a:rPr>
              <a:t>Institutional use of genre</a:t>
            </a:r>
            <a:endParaRPr lang="en-US" sz="2400" u="sng" dirty="0">
              <a:solidFill>
                <a:srgbClr val="DE8FFA"/>
              </a:solidFill>
              <a:latin typeface="Century Gothic"/>
              <a:cs typeface="Century Gothic"/>
            </a:endParaRPr>
          </a:p>
        </p:txBody>
      </p:sp>
      <p:sp>
        <p:nvSpPr>
          <p:cNvPr id="7" name="TextBox 6"/>
          <p:cNvSpPr txBox="1"/>
          <p:nvPr/>
        </p:nvSpPr>
        <p:spPr>
          <a:xfrm>
            <a:off x="191160" y="1965278"/>
            <a:ext cx="7594329" cy="4370427"/>
          </a:xfrm>
          <a:prstGeom prst="rect">
            <a:avLst/>
          </a:prstGeom>
          <a:noFill/>
        </p:spPr>
        <p:txBody>
          <a:bodyPr wrap="square" rtlCol="0">
            <a:spAutoFit/>
          </a:bodyPr>
          <a:lstStyle/>
          <a:p>
            <a:pPr>
              <a:buFontTx/>
              <a:buChar char="-"/>
            </a:pPr>
            <a:r>
              <a:rPr lang="en-US" sz="1400" dirty="0" smtClean="0">
                <a:latin typeface="Century Gothic"/>
                <a:cs typeface="Century Gothic"/>
              </a:rPr>
              <a:t>Film producers use genre as a means of minimising the economic risk in making films </a:t>
            </a:r>
          </a:p>
          <a:p>
            <a:endParaRPr lang="en-US" sz="1400" dirty="0" smtClean="0">
              <a:latin typeface="Century Gothic"/>
              <a:cs typeface="Century Gothic"/>
            </a:endParaRPr>
          </a:p>
          <a:p>
            <a:pPr>
              <a:buFontTx/>
              <a:buChar char="-"/>
            </a:pPr>
            <a:r>
              <a:rPr lang="en-US" sz="1400" dirty="0" smtClean="0">
                <a:latin typeface="Century Gothic"/>
                <a:cs typeface="Century Gothic"/>
              </a:rPr>
              <a:t>Film distributors/exhibitors use genre as a means of advertising and promoting films</a:t>
            </a:r>
          </a:p>
          <a:p>
            <a:endParaRPr lang="en-US" sz="1400" dirty="0" smtClean="0">
              <a:latin typeface="Century Gothic"/>
              <a:cs typeface="Century Gothic"/>
            </a:endParaRPr>
          </a:p>
          <a:p>
            <a:pPr>
              <a:buFontTx/>
              <a:buChar char="-"/>
            </a:pPr>
            <a:r>
              <a:rPr lang="en-US" sz="1400" dirty="0" smtClean="0">
                <a:latin typeface="Century Gothic"/>
                <a:cs typeface="Century Gothic"/>
              </a:rPr>
              <a:t> Both depend on audiences’ foreknowledge and past experience</a:t>
            </a:r>
          </a:p>
          <a:p>
            <a:r>
              <a:rPr lang="en-US" sz="1600" dirty="0" smtClean="0">
                <a:latin typeface="Century Gothic"/>
                <a:cs typeface="Century Gothic"/>
              </a:rPr>
              <a:t> </a:t>
            </a:r>
            <a:endParaRPr lang="en-US" sz="1600" dirty="0">
              <a:latin typeface="Century Gothic"/>
              <a:cs typeface="Century Gothic"/>
            </a:endParaRPr>
          </a:p>
          <a:p>
            <a:endParaRPr lang="en-US" sz="1600" dirty="0" smtClean="0">
              <a:latin typeface="Century Gothic"/>
              <a:cs typeface="Century Gothic"/>
            </a:endParaRPr>
          </a:p>
          <a:p>
            <a:endParaRPr lang="en-US" sz="1600" dirty="0" smtClean="0">
              <a:latin typeface="Century Gothic"/>
              <a:cs typeface="Century Gothic"/>
            </a:endParaRPr>
          </a:p>
          <a:p>
            <a:endParaRPr lang="en-US" sz="1600" dirty="0">
              <a:latin typeface="Century Gothic"/>
              <a:cs typeface="Century Gothic"/>
            </a:endParaRPr>
          </a:p>
          <a:p>
            <a:endParaRPr lang="en-US" sz="1600" dirty="0" smtClean="0">
              <a:latin typeface="Century Gothic"/>
              <a:cs typeface="Century Gothic"/>
            </a:endParaRPr>
          </a:p>
          <a:p>
            <a:endParaRPr lang="en-US" sz="1600" dirty="0" smtClean="0">
              <a:latin typeface="Century Gothic"/>
              <a:cs typeface="Century Gothic"/>
            </a:endParaRPr>
          </a:p>
          <a:p>
            <a:endParaRPr lang="en-US" sz="1600" dirty="0">
              <a:latin typeface="Century Gothic"/>
              <a:cs typeface="Century Gothic"/>
            </a:endParaRPr>
          </a:p>
          <a:p>
            <a:endParaRPr lang="en-US" sz="1600" dirty="0" smtClean="0">
              <a:latin typeface="Century Gothic"/>
              <a:cs typeface="Century Gothic"/>
            </a:endParaRPr>
          </a:p>
          <a:p>
            <a:endParaRPr lang="en-US" sz="1600" i="1" dirty="0" smtClean="0">
              <a:solidFill>
                <a:srgbClr val="38D6D8"/>
              </a:solidFill>
              <a:latin typeface="Century Gothic"/>
              <a:cs typeface="Century Gothic"/>
            </a:endParaRPr>
          </a:p>
          <a:p>
            <a:endParaRPr lang="en-US" sz="1600" dirty="0">
              <a:latin typeface="Century Gothic"/>
              <a:cs typeface="Century Gothic"/>
            </a:endParaRPr>
          </a:p>
          <a:p>
            <a:endParaRPr lang="en-US" sz="1600" dirty="0" smtClean="0">
              <a:latin typeface="Century Gothic"/>
              <a:cs typeface="Century Gothic"/>
            </a:endParaRPr>
          </a:p>
          <a:p>
            <a:endParaRPr lang="en-US" sz="1600" dirty="0">
              <a:latin typeface="Century Gothic"/>
              <a:cs typeface="Century Gothic"/>
            </a:endParaRPr>
          </a:p>
          <a:p>
            <a:endParaRPr lang="en-US" sz="1600" dirty="0">
              <a:latin typeface="Century Gothic"/>
              <a:cs typeface="Century Gothic"/>
            </a:endParaRPr>
          </a:p>
        </p:txBody>
      </p:sp>
      <p:sp>
        <p:nvSpPr>
          <p:cNvPr id="8" name="TextBox 7"/>
          <p:cNvSpPr txBox="1"/>
          <p:nvPr/>
        </p:nvSpPr>
        <p:spPr>
          <a:xfrm>
            <a:off x="191160" y="3092423"/>
            <a:ext cx="4033599" cy="461665"/>
          </a:xfrm>
          <a:prstGeom prst="rect">
            <a:avLst/>
          </a:prstGeom>
          <a:noFill/>
        </p:spPr>
        <p:txBody>
          <a:bodyPr wrap="square" rtlCol="0">
            <a:spAutoFit/>
          </a:bodyPr>
          <a:lstStyle/>
          <a:p>
            <a:r>
              <a:rPr lang="en-US" sz="2400" u="sng" dirty="0" smtClean="0">
                <a:solidFill>
                  <a:srgbClr val="DE8FFA"/>
                </a:solidFill>
                <a:latin typeface="Century Gothic"/>
                <a:cs typeface="Century Gothic"/>
              </a:rPr>
              <a:t>Audience use of genre</a:t>
            </a:r>
            <a:endParaRPr lang="en-US" sz="2400" u="sng" dirty="0">
              <a:solidFill>
                <a:srgbClr val="DE8FFA"/>
              </a:solidFill>
              <a:latin typeface="Century Gothic"/>
              <a:cs typeface="Century Gothic"/>
            </a:endParaRPr>
          </a:p>
        </p:txBody>
      </p:sp>
      <p:sp>
        <p:nvSpPr>
          <p:cNvPr id="9" name="TextBox 8"/>
          <p:cNvSpPr txBox="1"/>
          <p:nvPr/>
        </p:nvSpPr>
        <p:spPr>
          <a:xfrm>
            <a:off x="191160" y="4804012"/>
            <a:ext cx="7441929" cy="4524315"/>
          </a:xfrm>
          <a:prstGeom prst="rect">
            <a:avLst/>
          </a:prstGeom>
          <a:noFill/>
        </p:spPr>
        <p:txBody>
          <a:bodyPr wrap="square" rtlCol="0">
            <a:spAutoFit/>
          </a:bodyPr>
          <a:lstStyle/>
          <a:p>
            <a:pPr>
              <a:buFontTx/>
              <a:buChar char="-"/>
            </a:pPr>
            <a:r>
              <a:rPr lang="en-US" sz="1400" dirty="0" smtClean="0">
                <a:latin typeface="Century Gothic"/>
                <a:cs typeface="Century Gothic"/>
              </a:rPr>
              <a:t>Audiences' use genre to create a hierarchical sense of pleasure and escapism when consuming/watching a film </a:t>
            </a:r>
          </a:p>
          <a:p>
            <a:endParaRPr lang="en-US" sz="1400" dirty="0" smtClean="0">
              <a:latin typeface="Century Gothic"/>
              <a:cs typeface="Century Gothic"/>
            </a:endParaRPr>
          </a:p>
          <a:p>
            <a:pPr>
              <a:buFontTx/>
              <a:buChar char="-"/>
            </a:pPr>
            <a:r>
              <a:rPr lang="en-US" sz="1400" dirty="0" smtClean="0">
                <a:latin typeface="Century Gothic"/>
                <a:cs typeface="Century Gothic"/>
              </a:rPr>
              <a:t>They have certain expectations of film genres, a pre-disposition set of typical conventions which they are hoping the film follows</a:t>
            </a:r>
          </a:p>
          <a:p>
            <a:pPr>
              <a:buFontTx/>
              <a:buChar char="-"/>
            </a:pPr>
            <a:endParaRPr lang="en-US" sz="1400" dirty="0" smtClean="0">
              <a:latin typeface="Century Gothic"/>
              <a:cs typeface="Century Gothic"/>
            </a:endParaRPr>
          </a:p>
          <a:p>
            <a:r>
              <a:rPr lang="en-US" sz="1400" dirty="0" smtClean="0">
                <a:latin typeface="Century Gothic"/>
                <a:cs typeface="Century Gothic"/>
              </a:rPr>
              <a:t>- Audiences’ expect genre films to involve innovation, inflection/subversion of the generic conventions.</a:t>
            </a:r>
          </a:p>
          <a:p>
            <a:endParaRPr lang="en-US" sz="1600" dirty="0" smtClean="0">
              <a:latin typeface="Century Gothic"/>
              <a:cs typeface="Century Gothic"/>
            </a:endParaRPr>
          </a:p>
          <a:p>
            <a:endParaRPr lang="en-US" sz="1600" dirty="0">
              <a:latin typeface="Century Gothic"/>
              <a:cs typeface="Century Gothic"/>
            </a:endParaRPr>
          </a:p>
          <a:p>
            <a:endParaRPr lang="en-US" sz="1600" dirty="0" smtClean="0">
              <a:latin typeface="Century Gothic"/>
              <a:cs typeface="Century Gothic"/>
            </a:endParaRPr>
          </a:p>
          <a:p>
            <a:endParaRPr lang="en-US" sz="1600" dirty="0" smtClean="0">
              <a:latin typeface="Century Gothic"/>
              <a:cs typeface="Century Gothic"/>
            </a:endParaRPr>
          </a:p>
          <a:p>
            <a:endParaRPr lang="en-US" sz="1600" dirty="0">
              <a:latin typeface="Century Gothic"/>
              <a:cs typeface="Century Gothic"/>
            </a:endParaRPr>
          </a:p>
          <a:p>
            <a:endParaRPr lang="en-US" sz="1600" dirty="0" smtClean="0">
              <a:latin typeface="Century Gothic"/>
              <a:cs typeface="Century Gothic"/>
            </a:endParaRPr>
          </a:p>
          <a:p>
            <a:endParaRPr lang="en-US" sz="1600" i="1" dirty="0" smtClean="0">
              <a:solidFill>
                <a:srgbClr val="38D6D8"/>
              </a:solidFill>
              <a:latin typeface="Century Gothic"/>
              <a:cs typeface="Century Gothic"/>
            </a:endParaRPr>
          </a:p>
          <a:p>
            <a:endParaRPr lang="en-US" sz="1600" dirty="0">
              <a:latin typeface="Century Gothic"/>
              <a:cs typeface="Century Gothic"/>
            </a:endParaRPr>
          </a:p>
          <a:p>
            <a:endParaRPr lang="en-US" sz="1600" dirty="0" smtClean="0">
              <a:latin typeface="Century Gothic"/>
              <a:cs typeface="Century Gothic"/>
            </a:endParaRPr>
          </a:p>
          <a:p>
            <a:endParaRPr lang="en-US" sz="1600" dirty="0">
              <a:latin typeface="Century Gothic"/>
              <a:cs typeface="Century Gothic"/>
            </a:endParaRPr>
          </a:p>
          <a:p>
            <a:endParaRPr lang="en-US" sz="1600" dirty="0">
              <a:latin typeface="Century Gothic"/>
              <a:cs typeface="Century Gothic"/>
            </a:endParaRPr>
          </a:p>
        </p:txBody>
      </p:sp>
      <p:sp>
        <p:nvSpPr>
          <p:cNvPr id="10" name="TextBox 9"/>
          <p:cNvSpPr txBox="1"/>
          <p:nvPr/>
        </p:nvSpPr>
        <p:spPr>
          <a:xfrm>
            <a:off x="191160" y="3634461"/>
            <a:ext cx="7985577" cy="1169551"/>
          </a:xfrm>
          <a:prstGeom prst="rect">
            <a:avLst/>
          </a:prstGeom>
          <a:solidFill>
            <a:schemeClr val="tx2"/>
          </a:solidFill>
          <a:ln>
            <a:solidFill>
              <a:schemeClr val="tx2"/>
            </a:solidFill>
          </a:ln>
        </p:spPr>
        <p:txBody>
          <a:bodyPr wrap="square" rtlCol="0">
            <a:spAutoFit/>
          </a:bodyPr>
          <a:lstStyle/>
          <a:p>
            <a:r>
              <a:rPr lang="en-GB" sz="1400" dirty="0" smtClean="0">
                <a:solidFill>
                  <a:schemeClr val="bg1"/>
                </a:solidFill>
                <a:latin typeface="Comic Sans MS" pitchFamily="66" charset="0"/>
              </a:rPr>
              <a:t>When marketing and studying cinema it is important to know whom the intended audience are. For example when studying the classics such as Gilda we must take into account at what time the film was made and for which audience. We know that it was created after the Second World War and that the role of the woman was changing and this was an important element to the audience of the time because it was re-defining the fabric of the society. </a:t>
            </a:r>
          </a:p>
        </p:txBody>
      </p:sp>
      <p:sp>
        <p:nvSpPr>
          <p:cNvPr id="11" name="TextBox 10"/>
          <p:cNvSpPr txBox="1"/>
          <p:nvPr/>
        </p:nvSpPr>
        <p:spPr>
          <a:xfrm>
            <a:off x="191160" y="1011171"/>
            <a:ext cx="7985577" cy="954107"/>
          </a:xfrm>
          <a:prstGeom prst="rect">
            <a:avLst/>
          </a:prstGeom>
          <a:solidFill>
            <a:schemeClr val="tx2"/>
          </a:solidFill>
          <a:ln>
            <a:solidFill>
              <a:schemeClr val="tx2"/>
            </a:solidFill>
          </a:ln>
        </p:spPr>
        <p:txBody>
          <a:bodyPr wrap="square" rtlCol="0">
            <a:spAutoFit/>
          </a:bodyPr>
          <a:lstStyle/>
          <a:p>
            <a:r>
              <a:rPr lang="en-GB" sz="1400" dirty="0" smtClean="0">
                <a:solidFill>
                  <a:schemeClr val="bg1"/>
                </a:solidFill>
                <a:latin typeface="Comic Sans MS" pitchFamily="66" charset="0"/>
              </a:rPr>
              <a:t>Genre theory is a very good way of marketing a film both for the producers, secondly for the audience. It has become a logo of sorts marking which films certain people may want to see. In particular we may notice this with the teen movie genre. It is a genre which is divided into many sub genres such as spoof etc. </a:t>
            </a:r>
          </a:p>
        </p:txBody>
      </p:sp>
    </p:spTree>
    <p:extLst>
      <p:ext uri="{BB962C8B-B14F-4D97-AF65-F5344CB8AC3E}">
        <p14:creationId xmlns="" xmlns:p14="http://schemas.microsoft.com/office/powerpoint/2010/main" val="713368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74466" y="409248"/>
            <a:ext cx="4690358" cy="523220"/>
          </a:xfrm>
          <a:prstGeom prst="rect">
            <a:avLst/>
          </a:prstGeom>
          <a:noFill/>
        </p:spPr>
        <p:txBody>
          <a:bodyPr wrap="square" rtlCol="0">
            <a:spAutoFit/>
          </a:bodyPr>
          <a:lstStyle/>
          <a:p>
            <a:r>
              <a:rPr lang="en-US" sz="2800" dirty="0" smtClean="0">
                <a:solidFill>
                  <a:srgbClr val="DE8FFA"/>
                </a:solidFill>
                <a:latin typeface="Century Gothic"/>
                <a:cs typeface="Century Gothic"/>
              </a:rPr>
              <a:t>GENERIC CONVENTIONS</a:t>
            </a:r>
            <a:endParaRPr lang="en-US" sz="2800" dirty="0">
              <a:solidFill>
                <a:srgbClr val="DE8FFA"/>
              </a:solidFill>
              <a:latin typeface="Century Gothic"/>
              <a:cs typeface="Century Gothic"/>
            </a:endParaRPr>
          </a:p>
        </p:txBody>
      </p:sp>
      <p:sp>
        <p:nvSpPr>
          <p:cNvPr id="3" name="TextBox 2"/>
          <p:cNvSpPr txBox="1"/>
          <p:nvPr/>
        </p:nvSpPr>
        <p:spPr>
          <a:xfrm>
            <a:off x="191160" y="1269242"/>
            <a:ext cx="7594329" cy="7725192"/>
          </a:xfrm>
          <a:prstGeom prst="rect">
            <a:avLst/>
          </a:prstGeom>
          <a:noFill/>
        </p:spPr>
        <p:txBody>
          <a:bodyPr wrap="square" rtlCol="0">
            <a:spAutoFit/>
          </a:bodyPr>
          <a:lstStyle/>
          <a:p>
            <a:pPr>
              <a:buFont typeface="Wingdings" pitchFamily="2" charset="2"/>
              <a:buChar char="Ø"/>
            </a:pPr>
            <a:r>
              <a:rPr lang="en-US" sz="1600" dirty="0" smtClean="0">
                <a:latin typeface="Century Gothic"/>
                <a:cs typeface="Century Gothic"/>
              </a:rPr>
              <a:t> A film genre is defined by its conventions </a:t>
            </a:r>
          </a:p>
          <a:p>
            <a:pPr>
              <a:buFont typeface="Wingdings" pitchFamily="2" charset="2"/>
              <a:buChar char="Ø"/>
            </a:pPr>
            <a:r>
              <a:rPr lang="en-US" sz="1600" dirty="0" smtClean="0">
                <a:latin typeface="Century Gothic"/>
                <a:cs typeface="Century Gothic"/>
              </a:rPr>
              <a:t> These conventions must be present to “give a film a genre” but should involve aspects of innovation, subversion and/or inflection (otherwise it becomes a formula film) </a:t>
            </a:r>
          </a:p>
          <a:p>
            <a:pPr>
              <a:buFont typeface="Wingdings" pitchFamily="2" charset="2"/>
              <a:buChar char="Ø"/>
            </a:pPr>
            <a:r>
              <a:rPr lang="en-US" sz="1600" dirty="0" smtClean="0">
                <a:latin typeface="Century Gothic"/>
                <a:cs typeface="Century Gothic"/>
              </a:rPr>
              <a:t> Generic conventions will vary from genre to genre but will usually involve such areas of repetition as: </a:t>
            </a:r>
          </a:p>
          <a:p>
            <a:r>
              <a:rPr lang="en-US" sz="1600" dirty="0" smtClean="0">
                <a:latin typeface="Century Gothic"/>
                <a:cs typeface="Century Gothic"/>
              </a:rPr>
              <a:t> </a:t>
            </a:r>
          </a:p>
          <a:p>
            <a:pPr>
              <a:buFont typeface="Courier New" pitchFamily="49" charset="0"/>
              <a:buChar char="o"/>
            </a:pPr>
            <a:r>
              <a:rPr lang="en-US" sz="1600" dirty="0" smtClean="0">
                <a:solidFill>
                  <a:schemeClr val="accent1"/>
                </a:solidFill>
                <a:latin typeface="Century Gothic"/>
                <a:cs typeface="Century Gothic"/>
              </a:rPr>
              <a:t> Mise-en-scene </a:t>
            </a:r>
          </a:p>
          <a:p>
            <a:pPr>
              <a:buFont typeface="Courier New" pitchFamily="49" charset="0"/>
              <a:buChar char="o"/>
            </a:pPr>
            <a:r>
              <a:rPr lang="en-US" sz="1600" dirty="0" smtClean="0">
                <a:solidFill>
                  <a:schemeClr val="accent1"/>
                </a:solidFill>
                <a:latin typeface="Century Gothic"/>
                <a:cs typeface="Century Gothic"/>
              </a:rPr>
              <a:t> Setting </a:t>
            </a:r>
          </a:p>
          <a:p>
            <a:pPr>
              <a:buFont typeface="Courier New" pitchFamily="49" charset="0"/>
              <a:buChar char="o"/>
            </a:pPr>
            <a:r>
              <a:rPr lang="en-US" sz="1600" dirty="0" smtClean="0">
                <a:solidFill>
                  <a:schemeClr val="accent1"/>
                </a:solidFill>
                <a:latin typeface="Century Gothic"/>
                <a:cs typeface="Century Gothic"/>
              </a:rPr>
              <a:t> Visual style </a:t>
            </a:r>
          </a:p>
          <a:p>
            <a:pPr>
              <a:buFont typeface="Courier New" pitchFamily="49" charset="0"/>
              <a:buChar char="o"/>
            </a:pPr>
            <a:r>
              <a:rPr lang="en-US" sz="1600" dirty="0" smtClean="0">
                <a:solidFill>
                  <a:schemeClr val="accent1"/>
                </a:solidFill>
                <a:latin typeface="Century Gothic"/>
                <a:cs typeface="Century Gothic"/>
              </a:rPr>
              <a:t> Themes </a:t>
            </a:r>
          </a:p>
          <a:p>
            <a:pPr>
              <a:buFont typeface="Courier New" pitchFamily="49" charset="0"/>
              <a:buChar char="o"/>
            </a:pPr>
            <a:r>
              <a:rPr lang="en-US" sz="1600" dirty="0" smtClean="0">
                <a:solidFill>
                  <a:schemeClr val="accent1"/>
                </a:solidFill>
                <a:latin typeface="Century Gothic"/>
                <a:cs typeface="Century Gothic"/>
              </a:rPr>
              <a:t> Ideology </a:t>
            </a:r>
          </a:p>
          <a:p>
            <a:pPr>
              <a:buFont typeface="Courier New" pitchFamily="49" charset="0"/>
              <a:buChar char="o"/>
            </a:pPr>
            <a:r>
              <a:rPr lang="en-US" sz="1600" dirty="0" smtClean="0">
                <a:solidFill>
                  <a:schemeClr val="accent1"/>
                </a:solidFill>
                <a:latin typeface="Century Gothic"/>
                <a:cs typeface="Century Gothic"/>
              </a:rPr>
              <a:t> Characters (stereotypes – Vladimir </a:t>
            </a:r>
            <a:r>
              <a:rPr lang="en-US" sz="1600" dirty="0" err="1" smtClean="0">
                <a:solidFill>
                  <a:schemeClr val="accent1"/>
                </a:solidFill>
                <a:latin typeface="Century Gothic"/>
                <a:cs typeface="Century Gothic"/>
              </a:rPr>
              <a:t>Propp’s</a:t>
            </a:r>
            <a:r>
              <a:rPr lang="en-US" sz="1600" dirty="0" smtClean="0">
                <a:solidFill>
                  <a:schemeClr val="accent1"/>
                </a:solidFill>
                <a:latin typeface="Century Gothic"/>
                <a:cs typeface="Century Gothic"/>
              </a:rPr>
              <a:t> theory) </a:t>
            </a:r>
          </a:p>
          <a:p>
            <a:pPr>
              <a:buFont typeface="Courier New" pitchFamily="49" charset="0"/>
              <a:buChar char="o"/>
            </a:pPr>
            <a:r>
              <a:rPr lang="en-US" sz="1600" dirty="0" smtClean="0">
                <a:solidFill>
                  <a:schemeClr val="accent1"/>
                </a:solidFill>
                <a:latin typeface="Century Gothic"/>
                <a:cs typeface="Century Gothic"/>
              </a:rPr>
              <a:t> Narratives (</a:t>
            </a:r>
            <a:r>
              <a:rPr lang="en-US" sz="1600" dirty="0" err="1" smtClean="0">
                <a:solidFill>
                  <a:schemeClr val="accent1"/>
                </a:solidFill>
                <a:latin typeface="Century Gothic"/>
                <a:cs typeface="Century Gothic"/>
              </a:rPr>
              <a:t>Todorov’s</a:t>
            </a:r>
            <a:r>
              <a:rPr lang="en-US" sz="1600" dirty="0" smtClean="0">
                <a:solidFill>
                  <a:schemeClr val="accent1"/>
                </a:solidFill>
                <a:latin typeface="Century Gothic"/>
                <a:cs typeface="Century Gothic"/>
              </a:rPr>
              <a:t> theory) </a:t>
            </a:r>
          </a:p>
          <a:p>
            <a:pPr>
              <a:buFont typeface="Courier New" pitchFamily="49" charset="0"/>
              <a:buChar char="o"/>
            </a:pPr>
            <a:r>
              <a:rPr lang="en-US" sz="1600" dirty="0" smtClean="0">
                <a:solidFill>
                  <a:schemeClr val="accent1"/>
                </a:solidFill>
                <a:latin typeface="Century Gothic"/>
                <a:cs typeface="Century Gothic"/>
              </a:rPr>
              <a:t> Iconography </a:t>
            </a:r>
          </a:p>
          <a:p>
            <a:pPr>
              <a:buFont typeface="Courier New" pitchFamily="49" charset="0"/>
              <a:buChar char="o"/>
            </a:pPr>
            <a:r>
              <a:rPr lang="en-US" sz="1600" dirty="0" smtClean="0">
                <a:solidFill>
                  <a:schemeClr val="accent1"/>
                </a:solidFill>
                <a:latin typeface="Century Gothic"/>
                <a:cs typeface="Century Gothic"/>
              </a:rPr>
              <a:t> Cinematography </a:t>
            </a:r>
          </a:p>
          <a:p>
            <a:pPr>
              <a:buFont typeface="Courier New" pitchFamily="49" charset="0"/>
              <a:buChar char="o"/>
            </a:pPr>
            <a:r>
              <a:rPr lang="en-US" sz="1600" dirty="0" smtClean="0">
                <a:solidFill>
                  <a:schemeClr val="accent1"/>
                </a:solidFill>
                <a:latin typeface="Century Gothic"/>
                <a:cs typeface="Century Gothic"/>
              </a:rPr>
              <a:t> Special Effects </a:t>
            </a:r>
          </a:p>
          <a:p>
            <a:pPr>
              <a:buFont typeface="Courier New" pitchFamily="49" charset="0"/>
              <a:buChar char="o"/>
            </a:pPr>
            <a:r>
              <a:rPr lang="en-US" sz="1600" dirty="0" smtClean="0">
                <a:solidFill>
                  <a:schemeClr val="accent1"/>
                </a:solidFill>
                <a:latin typeface="Century Gothic"/>
                <a:cs typeface="Century Gothic"/>
              </a:rPr>
              <a:t> Sound </a:t>
            </a:r>
          </a:p>
          <a:p>
            <a:pPr>
              <a:buFont typeface="Courier New" pitchFamily="49" charset="0"/>
              <a:buChar char="o"/>
            </a:pPr>
            <a:r>
              <a:rPr lang="en-US" sz="1600" dirty="0" smtClean="0">
                <a:solidFill>
                  <a:schemeClr val="accent1"/>
                </a:solidFill>
                <a:latin typeface="Century Gothic"/>
                <a:cs typeface="Century Gothic"/>
              </a:rPr>
              <a:t> Ideological messages and meanings                                          </a:t>
            </a:r>
            <a:endParaRPr lang="en-US" sz="1600" dirty="0">
              <a:solidFill>
                <a:schemeClr val="accent1"/>
              </a:solidFill>
              <a:latin typeface="Century Gothic"/>
              <a:cs typeface="Century Gothic"/>
            </a:endParaRPr>
          </a:p>
          <a:p>
            <a:endParaRPr lang="en-US" sz="1600" dirty="0" smtClean="0">
              <a:latin typeface="Century Gothic"/>
              <a:cs typeface="Century Gothic"/>
            </a:endParaRPr>
          </a:p>
          <a:p>
            <a:endParaRPr lang="en-US" sz="1600" dirty="0" smtClean="0">
              <a:latin typeface="Century Gothic"/>
              <a:cs typeface="Century Gothic"/>
            </a:endParaRPr>
          </a:p>
          <a:p>
            <a:endParaRPr lang="en-US" sz="1600" dirty="0">
              <a:latin typeface="Century Gothic"/>
              <a:cs typeface="Century Gothic"/>
            </a:endParaRPr>
          </a:p>
          <a:p>
            <a:endParaRPr lang="en-US" sz="1600" dirty="0" smtClean="0">
              <a:latin typeface="Century Gothic"/>
              <a:cs typeface="Century Gothic"/>
            </a:endParaRPr>
          </a:p>
          <a:p>
            <a:endParaRPr lang="en-US" sz="1600" dirty="0" smtClean="0">
              <a:latin typeface="Century Gothic"/>
              <a:cs typeface="Century Gothic"/>
            </a:endParaRPr>
          </a:p>
          <a:p>
            <a:endParaRPr lang="en-US" sz="1600" dirty="0">
              <a:latin typeface="Century Gothic"/>
              <a:cs typeface="Century Gothic"/>
            </a:endParaRPr>
          </a:p>
          <a:p>
            <a:endParaRPr lang="en-US" sz="1600" dirty="0" smtClean="0">
              <a:latin typeface="Century Gothic"/>
              <a:cs typeface="Century Gothic"/>
            </a:endParaRPr>
          </a:p>
          <a:p>
            <a:endParaRPr lang="en-US" sz="1600" i="1" dirty="0" smtClean="0">
              <a:solidFill>
                <a:srgbClr val="38D6D8"/>
              </a:solidFill>
              <a:latin typeface="Century Gothic"/>
              <a:cs typeface="Century Gothic"/>
            </a:endParaRPr>
          </a:p>
          <a:p>
            <a:endParaRPr lang="en-US" sz="1600" dirty="0">
              <a:latin typeface="Century Gothic"/>
              <a:cs typeface="Century Gothic"/>
            </a:endParaRPr>
          </a:p>
          <a:p>
            <a:endParaRPr lang="en-US" sz="1600" dirty="0" smtClean="0">
              <a:latin typeface="Century Gothic"/>
              <a:cs typeface="Century Gothic"/>
            </a:endParaRPr>
          </a:p>
          <a:p>
            <a:endParaRPr lang="en-US" sz="1600" dirty="0">
              <a:latin typeface="Century Gothic"/>
              <a:cs typeface="Century Gothic"/>
            </a:endParaRPr>
          </a:p>
          <a:p>
            <a:endParaRPr lang="en-US" sz="1600" dirty="0">
              <a:latin typeface="Century Gothic"/>
              <a:cs typeface="Century Gothic"/>
            </a:endParaRPr>
          </a:p>
        </p:txBody>
      </p:sp>
      <p:sp>
        <p:nvSpPr>
          <p:cNvPr id="1026" name="AutoShape 2" descr="data:image/jpeg;base64,/9j/4AAQSkZJRgABAQAAAQABAAD/2wCEAAkGBhMSERUUExQWFRUWFyIaGBgXGSAYGxocHB4fHhohHyEaHCYeHBkkIBgcHy8gIycpLCwtHyAxNTAqNSYsLCkBCQoKDgwOGg8PGiwkHyQsKi0pLCwsLCwqLCkqKiwsLCwsLCwsLCwsLCwsLC0sKSwsLCwsLCwsLCwsLCksLCwsLP/AABEIALUBFwMBIgACEQEDEQH/xAAcAAABBQEBAQAAAAAAAAAAAAAFAgMEBgcAAQj/xABNEAACAQIEAwUFBAYIAwcDBQABAgMEEQAFEiEGMUEHEyJRYRQycYGRI0KhsRUkUrLB0SUzQ2Jyc+HwFpLxU2OCorO0wybC0hc0RGR0/8QAGgEAAgMBAQAAAAAAAAAAAAAAAwQAAQIFBv/EADMRAAEDAwMCBAQFBQEBAAAAAAEAAhEDBCESMUEFURNhcaEiMoGRFCNSwfAVQrHh8dEk/9oADAMBAAIRAxEAPwDDcFso4XqKkXjTboSbX+GPOHMiaqmCLYDmSeX4eeNZpuDjHFFSpUxpNeRrByjFWU6QBuxA339L9MYc6NltjZKq9D2OzmJzIR3pX7NFO1+mpuXywW4c7H10aasAS6ibI9/DYW5epxaKjgau0gCq38X9rISbqANrWFvd289XPDL8C1od3FQoLuSG7x72NtNza/IKLctsCLymBSZ3Vc4w7LqempjJGr6gygAte+pgtrfPkN8VTNuDBHFTMNQaWKaRgeY7oEqOfp8bEbA42eg4IqJMvkpqqYq7zag4YynSNFhdiOZUmwO18P03ZnCUgSeR5e4DgAWQMsl7htPi2vtYi/W+NaiBhYa1mqHHHksDbhn7QDexMYt/ji7w/jhqDhhnTUt2IjSTTsCQ7EELf3m2uBzOPouXguk7wsIBcMre81gUXSu17WC7WwI4a4bymsjk9nQSKpEbG8q6SviFtdiCL8xia3LZZS7lYgOGQzosWpwY0Ytso8TlTfURpPSwvv8AHD3/AAj/AEl7Lc6O+EZN97dcfQycBURMX6uv2QAXdrDSdQuNVmsSTvjK86ypZM4eJibNUhSRsbEgGxwN9VzU5aWdK4LgCcCU9l/ZLSSE6Je9tsQsgO/rp5Ydquy6hRVEjrG1vvShSf8AmO+EcCRmDNe7U+G8iH1VQ1r/ADUHELJct9vnmaV21d08txudQ5DcHw78sB8ZyfHSGhztToaADtnKnHseptOsyEJa+rUNNvjyxCPZTStbu59V72AkUkkC5AHWw3xJ4aqm9hr4iSU7jWB0BuAbeV9vphfZzkLyVPfAgLBfUDzOtGG2KFdxjzVVOktpioXO+X3kYUSHsqoyt/aeVrnvE5nYfU7DD0vZLSwgGaYqD1Zwo/G2IfCnD71NUqR6QVPeG/KyML8uu9sFc1pTWZwYZGIUzGMW5qq35X2B2+pxPHcRK27o9NtTQXbN1HGQFCp+yGnddaSs6+aspA+YGFx9llFe/fqwFgbSruTy67E4ncCM1PmLwKSVbvEYdDoVipt5+D8cBOEsjeoqERNI02kN+VlI8uu9sTx3YVf0dgL9TsAB0+RRmXsapgOb3/xeXP8ADFVn4Qy5kZo6wKFAYkhiACdI+6D71hfH0PVZeLOfNTt8jjDaHgeslpQywPbuI4gGsCxFSXYgE3sF8wMNNd3K4BZIkBARwHT96I/bUL6dWnSR4dOs7k2vp3tzHlhuh4WpJJWQ1DBBoCyW2dpQSqgabjkR62xf814Aq3rZgkA7lp5J0l1oF0tEVVAL6g2qy2t+G+BNNwJXhNRpXBjNK2gsl37lWWQKdVr7g2PTBJ80OPJCDwNl1k/Xt5CQm3vENp6jbfa5sL4UeBMvvKvtlmhuZN/dAIB+74rHba+5xYMq4HrYJadmo0n1RsHjdlKxF59YL+Lou+199sRP/wBNa7TVIadi2mTQ5lXS2qRWARb9QCSTb67Yr6qAShnDPZ1BVCZlMjLFKUBB98AAggab735YC0GT0knjkEkSiORmXcnwMFBUnmN7WtzuPht3Z3w/LCKl6iNou8qdaKxBJXSu/hYjmD1xUW7JqsoUJiU9zKl9RI1PL3ifd5W2J6YkqEQs+nyajVkYNJ3RV9eoWdWS21vMlh9cFK/h/LozIgE7SorGxB0lkXWUuPvAc/LF3z/syzCtjhMpp1eNHUBSVC7p3QJ0+M+E3Y+fphVT2W1ZqqiW1MRMJGDlnLq0sRUIABpADk3axuMX9VlUXJOGKCpkjjHfrI6qSAp0KzLqClj1IFweXLEvinsuSmjSRC1jIEszKPeDW3a3Vfz8sXrJuzatiq6Wa8CJDEiSNGx1uFjCsjC2l7sNnNrC3kLTu1ZdNJEoUsxnU2CqbgK+r30ZOvW3x5jFcqcLMMz4PoqaKleYuBPGXJV1IGlVJ/xHxAALzwjh/gWGsjqNCTJLEtwjMCTqBKcgLE2904t3EuXuxyoPU92ksYCxmCJ0iIVNchMgVNI1C+wItsMHuCZtH6QvOah4mDN9lFEH52cPCTrDAfe3FvXFnZSQN1k0nZlVAXEUvzX/AH5H4bYrWZ5LNTm0sbJ5XFsfRjcTSOhcQiykki5uw0av2Njim8U54JO9SSkWysUN5L2s6pyCX1eIm3PYWvfGWuKrxadQw0QsXx2HaiPSx2IF9r47BVSKcNzyJ3zRyvGUhL3XqQQAD/zYteU1ErV9DUNM7yexyTXbf+qWoOn1Vu7sfRjgRwdwrUVCStD3VpEMZ1sRbcHawPljSMm7MKoT0TOYwkVHJDJpa5BkE4BUFRcfbL1HXGZCuCgPDfFlck2XTyVLzLWyukkTW0ABwmwHL3ri1rWwPj4sr3hSoNXN9pXmIoCAoUKrbbXA8ZFuXLFu4Z7JK1Z6T2iSE01HI0iaCS73YNYgjbcDrtvzxVouDat6iOlhp6tYhV98RPCI1jBsLl7nV4VHly5G+0wpJRNOJsx73N5RVOYqTvFVGN7F3ZEKi1vBa4vy2thrIuJq4VFIrVk8izUM0zKzbBhFUaem9jGrC+98Wyk7MaoJnCu0Y9ua8JDE2+0dxrGkaeaja9t/LAyg7MMwikgmlEBWmopobRuzMdUc4XYoLkmUcsTCiBcO8WV3e5U71csgqJXR0cgrpEgTlbc2PW9trYD8OZvU0kSTQVDorZjoaIW0N4VJLbb3HhtyxZOB+z2umGXySosMVLK7EPqWUkvqtpZbc1FjfliZT9j1cKdIiYNQre/P2hto0qP2Pe25YmFEPlzzMFrjQCrn1GvCX13YQ2v9NJv8RibWC+e/GrX8xg3lGTyVOfzVz0skEcEZT7X+0kF4wy3Auujf5DzxOm4apjV+197KWMquFsNN7ja9r22v54Suntbpkwuz0qs2l4hdOWkD1Kq/CqA5yR/3s35PiNwFUrHLNrIW9LIN9t7Db47Yv3DnBdOKtqmOSYurM2llAX7TV1tc8z+GBWccP5PPI0grI4ibswSRCp8WkmxvbxbG3XAW0yQHNzkrsP6nblzmPkAtaJjYiePqqjwuh9mrzblSi/8AzD+WLV2RbRVW1/d/I4n6MqgppqaOcWlGl5FZXZmLadIt94HfTawFzh3hqTLqBXCVqyCXcsWSyABgCbWsCVYA77jBG0XAjyS111SjWp1QJlxbHoIVV7KR+vt/kv8AvJhpWEeeEsdNqprk9L3A/MYuXCvD9DSSTVMVX3wijYS2KsEB8RvoF7+Db54dqeG8vzgGphdgQdLOgtcgA7h13NmG/wAumKFB+kDkFEd1W3dcvcZ0uZpmMg+iovC51ZuWG41zNf0KSb/iMe9mLlamVgCStOxFiB95P2iB9TjTsg4DpqMMUJaRhYu5F7eQAsAMC8o4Ap6HvJTKzqYmU95p0aTY77D9nqbYyKTmxKur1S3qio1s5a1rcbwf9oRSdoUlLRT1NQWqNDxqFGlD49W9xfyH0264sGfVk9TRRSUZ0yExSMNaAhHAZlZnBA2PP8MZnxKB+hau3/bQ/m3zv87eXXAEUqwtmUcY0ocsicrckFj7MxJued2J9LnDdL4mArgXwDLhwHl/hXtaLOFjWEPcMFACyR+EaCGN+YXbmDe+/TBLLsvzYUkymdO9v9ioMbOQNNtL6tIAA31Ak77jGd5Sv6zlnrlc/wC5WYA5Jl0Z/RZ07zVLpIQSCya41tsdhpdht5nBtKSlafPlebqO8SVm8TgESxtpDutjqNhptcEnYACwGLpmntGhDE620EFgy6e8I8PPmL+WMEo2Jy2ODUe7fM9LLc2I0JYfDxE/HfDmdx91T5pTJtDDXJ3aXuF3mXa/oAPW2MPp6xErbKmgzEraZsqrGF0bkdYPeA2a4Jt0tddxy6WwxT0OYa2ZZBouSTrUjcC3+EXvy6/HB3hXJlpsuigjLFVhvdud3u55W6ucRqeh7uBdtRaQl/W17E/W+FTRA5KMb1zcaRt2RbKHKwRhyp0oAx1atwN/ETvv1OHauuVEdxZ9NiVuORwKzGgcROqELdrgCx089sInykjvwFBDKAByFrj/AFODAxhIvquJJhEzmpsG0qIu71k6vF52t+GA/EeVJmdOgWVUUNrs6ljdQy/dkW2zHbfzw+KEe6yH+ptbzsoP5jD8FCqojBSLhhyHXz+WNhywHOlUTtRy+ZKOjihiWoWNWVnWBZyGVVEYAZjoVt7sCbWHO1jN7N++WCtaOkMKXDQq0CwuzaTdSFY61U2sSfvHl0X2n5IkvsaEwAfa2WfvNPJCW+z2AUKbliBviJ2Qosb1Dxy04gCjvFQSppYX0OO++6RqufQeWLLpEJxrPh1lWD9JV2m/dXb/ACiL3U+beYF/TbntgDmOZZixt3BAPlGwNuY31bHE3MuFLzPLJWIiSTMQtydnYqBfUAGuQh2sBcYEf8DBHjDV6yFAC2okatMyta+u19IVLHfYG3kBrD+pPGtSYMNB+myy3tCqZnlTv4xG1jbwlb3PkScdiV2swn25n1qyvbTpbVayqDy2G98eYbaIC51R2pxIEKd2Z8TrTqIzGzmSYKCpBtqH7J5nlsOd/TGlJ2lpHM0XcSEqOrBNtJfcNYrytY/HGT8NcSvQ0Pexxxuxn0/aC9vCTcWsQdvPzwek7WaqJIZ2oKcJOWLMVP2xSyNbe4suld7/ADG2MFs7LTXAbrQIO1ZAxBhbR4LEMNVyTe48vLqdziTT9qFnAaEaDawV1c7hWvcHTtqOw57cuWKPmXbRNDPE/wCj4lppFEiCRR3rp7uoMPCDswG3LFg7Re02OhMUVPTxSSyIJPGuyIfc2WxL7X57WHPGND+6ZFWhOWe6v3DvEC1kJkVSniK2JB5AeXSxGJKZrFr7vv4u8vbRrXVfyte9+eM04S7UZVrFoq2CKJ3IUd2rIVdgNIdDcb7Dodxzxn2WGrbODVdyonFSWMZVraibEW5/evz6Y0B3SdSqySW4C2PKe1GGozOSgEUispdVkJBVmjvr25geE2Nzy5C+HM17Re7keMQ3KSlCSw8QUi5AAuG32+vpiv8ADnEurO2Q01IjO8qNKisJSELWudVrnQNW2GM77VpjUvHR0aSxxliXK9450bM9lOy7fG1uXLFOk7FXRuKLc1Bq7CYVkftMTSSIL3YKLyLvcE3ta+nlY8jv5YHQ9oMQj8dKLgavC9gPFbqDy33/AAw5w12kR1dHVydxEs1LEZNNrowVWKkdQARYi+19ueKZS9r9VPT1D+wUrLFoLMFOlFZtPiBa7EsVsAfO+Bupat4P0TbLq2Anwz9ytuy+BVQMoADKD+H+uKjL2Y0ZC3lnOlRGPtF2CklR7nS5UenO53xAoOPWrconmVRFKj902jcXOndedhpa1rmxvirNkbNQvNqfUZVTTqOk3ubnf8cAqVxROho4lM2liLpniOfAJA2ndXuTsxo/eMk+76vfS1+oHgsAfTfre5JwKz3gijo6ORwZnWML4RIik+Mgb93t/WHe3IfE4CTZa/6LhS51Coc8/Trj2LhOb2KeZzsdDDUb30FkINjsBquD6Ywb2cN7Sm29LpNIc+pjVpiN8x3UzgyaFMvzGWITKCN1LamACG2koFIA1kk/Pa2D/Z1mwWhd3fWBMVFizn3V28RO/M7WFreuAfCORt7JVvEnePJH3QjUqR4hufG4U2vexI5YlZLklRTUHdzJoczliPCbjQovs7c7HqPhbFVLottTVG6RvrenTuXMp/LP7IjxJnS1Gjug21w4Ita9rX6Ec+Rway/M44aaCNvEDGOQ2I5dTywFqFtTxFQovqvf/F+O2Jcs6BYCdgYRa3LnjgG9rUzUqiJhvuglgwFF4l4WpKrL5YkDQKzrcoutiUJsAGblueowApeFqISzSPLM/f0wpWj0BSoVI1DAgnf7MHqL4vtdTKIlA3BNzf4YHVtligOnmDf6jB6nU7mnLYGGgn1KxpDjJKqGWcA0lGyyyVM8x9mdINSqBEkgZT13P2j2G3M4F5bwrl6yUcYq5v1WYyBzEAhYsjaWOrw+5a/LfF7z7LRNFELG3dDb53+uGMyyMFl0oPcS/Ifdtgp6tUYTJ2j3Cx4YKq+VcA0MtM1IJ5/FU99FNoVSH06dgCbqbfe09MJzbgOiiimpZKioaWaZZZqjQreIarAi42+0JJF9zi2ZhlYWt1KAPtE2BItyvsDa+JcEWqsuQp+0N/hc+eNf1Sr8uJ1Qq0IjkefQSqsCaz4NOoiwIUWvz6gXwSGWKqBBcgMW+ZN/pvip5RH3E7OSNAEjWA3sAWNvocUHNOLp8xny6fSIo/bdKaHa7DXFcOPgRvyNzsMdCwuDcMLndyEGpDCJW2fo9CDf7xuThUVGBq6g87/79MZnP2yzLMZPZU9iWo7gvr+0vvvblyF7W9L4I1/am6Vc0aQK8EDhZGBOu7X3A5c1bb06Xx0ICE6owCVfTQKTq3vpt+FsMmjOyg+D8b7+nLfFKru06RBmGmKP9UcKtyfEC2kk77fLAnNu2CpRysVPC+miSpJZ2W2pEc8uYGsgDYnzxcAq2uacBE+1ysRPZQ6w2PebzGQDbu/DeLo3UHyxG7OplqxXg+zjvBHqenEjKdmAW02wChdlWwF8Rsl7Y2nqoIp6VEhngMqnVrYaA5YkEWteJgBz5G+9sI4X7YpZqmCN6SOOCrdkhKP4wVNruOXMgchz2vbE8MZKZNSWaEbm7MYypXvyAQB/VR32YsLHmL3sfPY9LYEV3ZRGAdM7atWoakUrc872N/ngVl/blUuIXkpIu6kn7klXbVyU7A+WsG558tueAVH2jV1N+kHnHfFKgRqryEpE5aTwrvfu7I3L9ld8QM07IQhAe0fhCOi7vRIz6iQbqAB5cuttsdhjtA4rlqX7maJI2ibfQxa5t5nbr5Y8wVu2VCoMy/0Uhtb9ZIv5+An+OJ3Ep/onK/jP++uGqfL5ZsrVYo3kIqSSEUsfcO9gOXLBfiDhuqfK8tVaeZmTv9aiNiVu6lbgC4v0vilFA4+H6vlf/wDhX998EO0sf0rTC39hT/ujDnHHDFXJT5Zopp3KUQV9MbHSwd9jYbG3Q4sPap2e1kklPV08byEQRq6KLujINjp5kfAbEb4tUhnH8v8A9Tpa/wDXUx/9PBCnzNf+JWjAJPtZ3Y3A53sOWI2QcLZjmmcJW1VO1OiyJI5ZSi2j02VQ3iYnQB6Xvh+Phuq/4o772eYRe1lu87ttGm3PVa1vXGSFlzQ7dOcHkPnzbi61E9+XnJ88M9lJBr5rEN+ry7gfC/XEngzJ6lOIHd6eVYjPN4zGwUgl7HURax2+OIUnDWZZVWSvDAZkfXGjRqXGiT9rT7rjY79fMYHsgaCM+agdmyAx5iFt4svl877+YJNsQuE4WTK82NxcpBby/r+mLnwd2eVFNR18siMrS0jxxxlftGupJuo3BJsAOZwC4N4VqvYcyjenmQyJDoBjZS2mW50gje3P0xYciCY+6JdnEP8AQtZqIIMyn4bLiwUUwGWyEgELUL9Lbfnif2dcLFaOoglR07yQHddJuFG63HIHBCbgdVj0PUldTAgEWUkf3dW7et8cm6pve/U0YIIXd6dc02UQx5g6gduFXpZ/6OjIuft2G/8A1wf1a8mIYWJXcH/MxJTgFRTJB3ttMpcHTb3hyA1fxxCrs1poIpMvdpAy2GsR6r30yXAB/vhdzzvjDLeo0kx/bH1TVS5p1A0U8w/VtxKm9nqBYpAth4huOu2CfEiDu1/xc+e9sBOCszgQTJFI8hDBjrTRYe7tub8vxGDc+ZuVNogR68jin0ptfBeYMfukbp2q5c8d/wBkBrarXDGq8wGDbcjfb8N8SK6kTTALXAit8r4ILYixp49uluuw8se963JoUNthtawHTHMNk7SRqGQODx/xCnOyVnylY4yBsDv/AMuBjzXihHVdV/S5wSrM3cHQY1K2U29CNxv/ALGGYczQgAwLbV4QLbAjfp6fPGru3a95IfEgA4PCprXRsurySsYBNjGL2wnM5NLrt/Zrbz/LBB5lsv2IHh2vawFr2G2439OuGzmCMbGNSQBb6XHT6YFVtWEuBeBOng8Khq4Ci1En6zve2tbbfDDLTBKm7bWkJv8A9PjgmtSjul41uSN+fl6c9xgnPCnvMqkqL8sFp2PiB1Rjxh2rY9lhxjBCptFRa3e1yWjkUC/7Sm3P44z/ACLLXUUMIjlQxVZZ9UTWALRbXK2+6b41QsRJqVEX1C77898P/pKX9ob+n+uBWfVre2YabiTknAWatm+oQQYWU12RTMklF7NIJHrRJq0HQV3Gq/LqDflbrfbBCkmq8vzGtWGleaWplUpdW7soWYk6hsLah8N78saI+ZSrsCPpiVFnFku43LWFvl/PHTodZt6hjI5yhGxe3IKyDi2hmhnzGI000hq5VaMohZG8esbj02+PPzxAz3JZkq6lO6fw5SkeylhqWKIEAgbm4ONy/TK6WJU+E2t/v4YQudgBiVIKgErfocPN6jbT82+VTbZzSTCwPIMjneqy5e6kF6KRCSpABb2kAEkWHMc/PDvZzkhSrpYzl8vfxyM000neIIwDdSAGCGwHUbnzxuozpDe4Kgpq3PTny+GIcPFilirRtGAhYMdwQvPy32OCs6hQds5FFvUPC+eqDKphSUwMUlxXkkaG5aYt+XLbnifxDk8zx5uVhkP9Iq+yH3dVSCRtuLsu48xjYafj0SSBDE6a1YxsWBDadVxt/gI+IwCbtdVqZ5fZ5LRlFtrG+vVyNumkfX6nbXa7IRjY1hu3+FYhxixaslcq6hmuNalDyHQi+Owb7R+J1qnC91JG6NcByD4WUHpy6Y7DDchKOEGFeuxWUGkK8rMb/n+WCuacOZtJPKyzOIw5aHTOqAC91225ADZuo9cZtwvVyLTU6RzmnEtSyvIuxUBQfjYbE+eLtHxVUiqUe1GRUeCMabCORZIizvptzJ3v0vgLjpkpijQNY6QUZfIs5YOpnkKEMBaeNST90myXt0IGk3N72wxDl+cLIkKVKrpCN3Ylj1aF2Y208r7Hnc74HUHE9Y8LAVLAmBWvIwW7d6VsrEbMwFhj2biecJ3kU7kiktqkFmB7/S17DmBtfrzwH8R5J0dLfMSPf/xH5sgzOpjpbVOl445EnYTnd9XhB7rYvpP/AIfphuXgbNSJAtadzJYmeT3S6soACeE6VK3Oq1zbEamqqhEdYp2Ud/NdthuFXSWY7WBO+298HIKuoLzXn21IgC7abpqJB6En5b4A6/a0ZG26G+wLf7goNZwZXquo1zLc7kzuBczMwNyLDwaF5W2ItvixcK0jUUUiVMyGSSUvq1kkjSov4t7+Em3IXGBlRPK6aXmLBYvQ3bvLXJ5HbbCs7iQ1eqTxW8IAHK67fQ7/ADwnV6qGiWjtv5qmWuow499vJXFa1NOrUuno1xb648hzGIsFEiliNgCN8UmKNhSSgn+0Ui4Pz/LCBFpkpzbmoJt56yP5YCeqvEENGwP3MIgsWmfi5PsJVqo8/EkzR2AAJAa/O388QK3Ko3nJMy6i19PUH64jR0oWokVQRpDFdzseQP44hvRi1rMWv729rW5c/Pe9sJP6i6NNQAmT9hwiMota6WGMBHKTKUjddUykpY+u1/NthvfDNbRUklTeSFGZjvIWNz4VHQ/3QPliPVUGuoQHV4lUFh8PXHV0Kio0WNhY/E6b/nvgv4yoIFIADWAeZQ9AJ1FxJ0k9lMpqSkhdjCiRk7OwPr6nzOH80rGvGYpEVSd7kC+/P167DACngBhkbTdgVseu5N8OVsR7uH0B/exdTqT6zYiBxBz80KxbNa6SZ4z6SrTLmsSkqzqCOl9/P5bYcTM4ioYOLeeKbJDeqe48/wBz+eGo5G7h/R1w7+OcCRA59kD8M0xnt7q8JWRMbB1JI5XGI1PUoCQCGF+hG2Kxp8MW3vDfbmdRH5YlwgpLNbYBHsLfT8sKt6q7XpewbwftK0bQRIP8mFYxXR3061ufXCzOitYsoby64paDwCynVq59LeX13wUmQtNHqIN1W4Pw3xg9VdB+EbgD6qG1A57+yNVGYKELKVNvI8zhVPOJozfbzHlgPTReGQeQuPjfBDLIvsWJNib7/DGbe+q16sEDSWuMemEN9JrG43lRUKqTqXXvtvbChLET/Vb/ABwmGAG93t/vphRpE/7UDHFpeOW/AGR56f3yjHTOSfdPI0f/AGf44TVaCosNPi/HbHsVMh5SXwG4x4ohy6mEjoZmLkIinTc23uegA67/AAw/Ro3FaaZ0CRxp7jshYnElS9OpZSLldXP6/wA8Rqg6jM493SBf5r/LAfhPtZFTNJTzUj08qwmVVLXDAKHsbqCpKkMDYgjAuLtoSegqKg0ZCwyRoUEvvd5q3uI9rafLfHS/org2Q7j3z7ZVC4g5H8wrdHHcXW5tARYeg/PERZleAwpCWYxPdzzHPa9r73/HAPMO2SOGnozFStJPVJdYVf3RqKKNWm7MWGwC/wCrtB2yRy0NVUeysktKV7yEta+twgIbTtY3uCvT1wxb9LfTOrV64/n3U/FDsoscJeSkCAkRK+s2JIuXbn8xv64qrpfIGPIiqH00nB5+3dVSCRqB0jmLXfvAb6Ws2nwjVba97dR64k8adpUVNUeyw0vtDhdbKoCqAV1cgpJITc7bDD9K1dTEEyU1/UcRHIO/mT+6xnjVP1yT/Cn7i47BrjviOKugimjj7s6yrg2JBtfmANS25H447D7dlyqjtTiUS4Hlp0y5nqIhMizC0ekMS7WC21WF/nyxd5OPctDwytSNr7sam7pAYFD9yNW/RthboRbyxSOFMpD5TJqljiHfLKHkJCeAiwYjfe3S5wYzqkjq9M0ua0RM8YhnY+GwSYTfZqoG4GlfGFvueuw4B3Vhzm7FF6TjCjhjlFRRiQiaeILBGthTwMrXbUwvYtfz+GLZw/X5dWzTU8VJ4YY1UuyARsj2ZVFjzN9ViL7E4o2Y8FgjUlfSKahqh01lrNBUW8S2F9a6T0t64tnZ/BTUtTUw+2QSPOYzGiPd7JHpFxyDHnYEm2KIYp4z/wBR+6kU+XTJEF9kQbl9IjUDUbXPPbZQLemD2V0TMzGWFVDrdvCBqYGw6new/LFe4hycNmUcvtqx6WS8ZazbWICj+9f/AM2Lr+loe8MfeIHU2K3FwbX/ACIxzG0maiXu+8KhUeTkn7ps5TEQoMa7bDb1vgTm1NKk/eJHqB6jodOn/XAzNMlnqJZmiqk7tpA1u9cWQIFKkKNIAIY7c9W52xApOFK5lZUrQbHbTLILAtHYe74RpRgNj+JtK9GjWAaCAZkRHCapP0mSZ8jKOmjqGpm7zWxLAhT7wA5/DDE1FKe4+zbwqL+niJ3xMyChkhmfvZw4MdiNbNZtTNcBgABpI8/l1NVOYKqHSVJFuvn/AKXwm+0oRqdU2HcE4MogunNMAD/ohBoMuc1EpswDht+m/LHkUcw8ChwdV722O1vpgnHV97E1yqn47YkUsIMdtQNjzB5YWba067h4bjkEzI5O0LBuDyO3shslO4nTYnldulwN8Ir6Vu+LdLje23u2wQXu9Xvi/wCd8N5uFVN2AvhhtnTIJDsag7cLPin2hDhROEde7JvbcDy/PDVXl7tHHZTcA8x/exY4p1AA1DltgbVOUNmcXPS5v6fLC77BlMDwyXccYzKI2u47/wAxCByRsKhjpPXe393DUcLmJhoNyw2tzwSzLMYoyBITc3bYE7A9SOW5A+OIcPEtOPdY/Gzchcn5evntgxonJLXTntytNLyBA7d+EQFE4WIaTsN/TfD0dC7SyXBF1YA9N8RaHiGKVlRZG1Pstww3sGO/wOLIKgdCCcVR6ex79b5GR2ziFl9R7MQq1QrMF0KrDxXvy6W+mJ0kL9+uxI2ubbbDffFco+Hap7gVG2rddbi+zX6ct+XXHlLwxUgaUqFUbkAO4ALXF+XPofjfnzjrBm0ncRkcfzK2HA5ke/KsUEDWkNiLjb13xNokYwEEEHf0/PAvhvLJIBIruGGldIVmOmwN7agABuOQ8/gHWzA3tqP8MJ1PBsHAmTIcOOSsw6oSB5JTZfIfu9PMfzx5Ll8lvd/LCTWMD75+uENVueTnf1xx9Vl+l/3CMBU7hSIqGQX8P4j+eK/x9k8EtIFqZ0p3DkxM7WUm26n0I+m3Plgz7Y/LWfrgPxpQUtVSrHVysnjLRuFLkaFu9wAfDp53t0x1ekm2NeKYdMHciFh2sEEn7KkcG5+0dVLR1dPH35gcRT6VMoCxFgpcDU0ZjGxvyAHIi1FyM/0HmP8An0//AMmNS4YynLaWoM8tY1RNYxDUjC3hCEWNyxCkLa+wuMQKbsNgqVMlLXSLSStr7sxm50kgbllBtcgEr1x7Om4RCVuG/FPHpCAV3C0dTluWvFURxVyxWjiZ9LTDvG0BOok1X0+ZPMc8NUnFQqclzGKSCNKmNYzJKkao0o75B9ppAJcMdyed78740vinshhqo6UQzPTSUiBInA1+FTdb7qdQO+oEbk4CZh2QmkymsjgZ6qqqNFzYKSFkVrKCx9WJJN8bBCWWV8Qn+ics/wAVR/6gwW4hinfPphTyLFIUPjbkF9mHeX8J5pq6dcWjh3sWlnp6X2yeSIRM96ZlU2BcnwsG21bE3Bwd467Ko6qpNVDUNTyMul9Kagw06NrOpHh8J3Nxiy4KQViGaUYhgCCaKa8mq8RJt4bWOpRjsHuPOGI6CGKFGZ2Llnci1zawsOgHlc8zjsWDKhUGqqT+hoVv/wDyWB+S3Hy8WHeIMjijy3LJUS0k4mMjXJLaZLL1tsMQJ2/ouMeVS37mD+eVKHKcqBGsqs40rzHj62N+oxmYChUvjmI+yZUVa2mi2Pn4hYen+mHc1ydaaqpTEtg1NDKTc3MjLdiL33J3wW4ijZ6HLtERK+x7qGsQL7epHPD3F+Xs0tOVB2pYByvaym/zwhWrCCEu/Ktmf04bM/EWtriPko2X/dsFayhU1shIHidb79NKj/TEHNpE/SVmuTqj2t6Lb8sF6uIe1k+br+AXHnLtxIcD+sfum2AJdPRL3ttHh1Ec+m9vltjzKV0ysRf3WtfE6mjtMf8AGcNUobWdujYUpNDXtI31n9kVJpBq1ki5C3Hxx1NHrRyVIIsR8d8KoZQA539zrj2mcaJCARsNvniU2tIb6PlReQU94mve9wPxvh4SAQEA82wxTVQ7lzY7MNsJaYGAsASO8/hi2/C0af0H/KsfunZ1Hdq3mbYazKLXFHc9D/AYQ1eDCoBFwTsen+748zOYinj3tcE8/UfzxBEODP0t+8hbHCjVHeJosAfCDueeJVRAxe7i5IBvcdcRK5WdIyHteMfXfDjVTl2TVeyCzeW+Olau0OqaY/t4UDZj6pvNMvV3tJFqIFr3tsefI4j0+Qws1u5A8rk+otz9cScxeRXuJQ24254QK53qQobRf6Y6Jrv15jeNkRohsAnbunqbI0jdSkY1IbqdR2NrdTvsMTIppWc2sNj/AL54TS1DLOqFw1zy8ueIlJO0jk95p54K55JBxuhZMzOyNZaqoCNybXJP/TliP7TGDYKxHnfAjL2e0lnZjoO/LbEmimGkrzuo/D5YQqXBcGxHKOKME/RGFqowhdbnphFPWqQTo3Av6HDOXwKYXB5Xv5chhunqo0Vgb7jzufgMArV6jKjNRaGkHjlY0DIAJylHOh+wv+/lhBzze3dr9f8ATDENPCx950t523w69LB1m/39Mc9tS8eJD2R6tRtFIYg+6dXOBf8Aqx/v5YRXZdFVIpkS+ksAASvvrZgdJGxHn5YYZKYcpj/v5YlGcJEWjbvBr+HTlyx0LF1yKv5rmkRwRPsh1WtaJYCPuop4XpRZ2hGsSmRbuxsxsSRc7Da9hh/JokgPs8ceiO5YeItfWS1zqJO5J64XmlT9lExFr87dNsR5ADUxlT+zyPOwx3C7MeiSLnHcpqs4kmRJHWNCUte9wLE287nmMBKvtOKCOR0VInv+0SxUgPa3IC4tcb48lmYxVYsSQq2Hn4+lsVnirK5HpKcFCLGXYnzIt+WMB7uD/JSNV725CN8Qdo1QuYtS00UT6FJOskElU1tuGAAHKxB/HFXTtdqpKGoqTHAWimiRQFcKRIHJJvJe/gFrHzxIlpSM/nKht0lBNrqT3Jtv574z/LxbJq4EWPtNP+CyjDrBO6LTcTklM8acUz1ghaWNI7rrGgk6tyt92Nhty/njsQM//qqT/I/+98dgwRCrDwlU0nsYirEZo5JW8S80KBbHbffXb+GLJl9LkWpUEFWliNMnVy4XZhe9lv5W2J3vis8LOFpIT3UMjPWCNe+UuF1qLmysP2R9MH8p4hRormiotRSFo7RvZWaXuyWHeeLZLixHS98DPKI1hedIWtZZw9TVNNTuolCCECME6W0GxGobi/XBDMOE4ZipJkAVQo0vYWXlceeMyHGssTJL3UV4IJ0QJrRQI3VFFu8ItyO4J22Iwey7j+teWGDTT941T3TtpYKV0K9wNVwwBPnfbChpUict3TP4OpmIxurhmnD8Zfv/ABlxp2DWXYi2wHpj0UavJ3hVrlgfeOxFgNremB4zGW0pLsNMll8rXb+AwdgmYs2+wF/w/njJtqL92+f1XNbVk4SmoVUtILltzYnbA6GpIOoIb+pPUXPT6YIw1FzzJvz8sOQP5tv1GMPsqZILABztyjNqhDMvhV3ZWS3hvzPw6jBGLK0UMN7MLHfywmOruRz3Pyw7Zip3xqlZUWj5QTnjuq8Wdk0mUIEKAGxN+eHIMvREKAeE8wd8d3xIO/ljxmO+9xpwRtvRblreI+imtR/0RDflz6X2wjOaJGiN+g2ttbliYjWA+B+HXDSPexO9zaxxgWtFo0hgg74Ww8qvzUkbd2rlggQcj8cLlqIUclDsFAPmf54LsBbVztta388Umuqs0jqJhHTl4u8YoTEGJXULAHULCw2uOt8R9u0j4RGyNSd8SJ5zUQ6vAN9rdPLz6YRAuurRX2JHz/67YnRS1C0cZaItOderVGCRZjpuFPla1udsJjzCo3YQgkf92Qb3AIHXa5PywrUbpfzvO3kmWAlnHbdRoYxDV2cnmbbb73t9cRuHaQSOdV9gbXODVTX1BYfZAkE76DtYi1jf1+e+GHmqR4UQjVzIj335i9xt+PrgLiNQInedltoOmMZ80zw5Ebypy8BG/rjstndC6ksHO3Plb4j5Ym1E9UDsq8jayEkkbDk3pf54KhDYE87b3HI4zTtdQEEy2eO60+tuSBBjnsmMuDlCJCTflfYgYFy5fIt+oG/S9vh5491Vh8QHQbeEHmL33w9NDUmOPc6gTqFhc77XJ2PytjNe2ZcUwHtdjY8rLSWOkEZUamppGGwcnnc7fnhv9GS3A0H1uV/nh6opqs6bEjfzUcuXy/jhhqWtYAtfZgbalAtvztubbYRb0mjEEOn0RxUdvqavTkkp5R/HcfzxKkRKelkee6KhLG2/QAAep5DHuU+1hx3vulTf3Tv093+GH+Kst9qpJKdTYsAVJ8wQy39LjHStOnUqJ8RsztBQn1S57adQjTIkjtyqfS9rEEjCKaBliuAH1AkeRYACw87E4t5miiYBVuW3vqG1/wCeMpouzatklEbRaFvZnJGkDqRY+I+QGNWzVAmhVO6pa2rSTYrbodzt0wy99UUy7YyOE51K3s6dRotjMjOZUPMEo4BOrzAExl3XUO8Cr4iQOp5fhiCKjL6iGEtVhRp1qGdUeznbUOYN1It6YrvE2U1Jr5+7pZZEeOUsWTWgYwkK8TgeFyTo7u5PPz2AwcN1SvADSym70bE92xChVIlvtZbE7g/E4eaO4XHdRYRuiUWZZZm1cpiWqjlkVydLrGNKDTqbSSw1W90eW/PHj8H5cokywVMhklKOULKXXulYi1o9IurEkHflhvst4cqIqqBpKeSMCilVmeJlAc1LkAll2YoRYHexHTALP4KiLNM1lSVleNGZGFgfE0fhv0Cq1h6AYNABwk4a1VvtGyeOmeGKNmYIhUarXsDcXsAL3Y47A3iWObu6eSdzI8ql9R52NrA+ux+uOwQbLRVx7O8uglo0aZyghqe8BBAGpR4Qbg87nYY0Kk7MqKOPSZZRaJBcsoKqkhdW9zqxIuRbGU8HZNFUUyq9TFTkSPvIRvqCja7DcW/HGh0nZ5CpV2rYAG1hNudy52YyEtYvfcnlgTvVba4NMzCsCdm9IftGnL05ikWxI8RmbUW1iw52sAOdvhgplPANLE0MiSSuySGUMzA6yyBRfbkFta1sV5ey4Kq6qmPTtYaPDe9xbxcrE/PfBLKezxo54pvaQ4STXYKd+XXVzNrX8reWBx5J11QGfzfZGqagYmQBQAXvc38z/PBeOBgzX90iwtz5YdlmUCxYA/HGawdnFWIkLV2lgUYsHkIAXVq31C5uysDtuPLBA0BcprAFolHGf2gQCRsb79fgRhUEJJBJBt1HXGf0HZ3UqAFrEIG7AGSzHvNTX0uDYi9zzviy8JZE1K0mqVXVwukAnbTq1HxE2B1ch5XxelSMgcI4kXisCLD1w8i7WwxFp1A6gT6G98AOJcjnln1JMscegDd2XxA35Lta3W/yxAFRlokCVYu58JHU4bZOYJALCwF9zt/IYpj8HVDElau6ksSut/vFfW/IH67YjScAVQuxq11EWuWk3G+3vXsb725XNsVCoEnhX2GMi1/Kx/HCUgOoXI8JuPXFMybhCoSqSZqwSqkhZl1ubgqy+6W0gm679Ldb2xbYs3gkkMSyoZBe6ggttsdvTFRCO1pcJhPdwbEWHvfhjMu0fiyrp60xwzNGndqdICnc3vzUnpi/VNeqFgTY79Tc/wDXGR9pz3rgeX2Kc/8AxeeFq7oZhd7oNJlS6h4BEHdeZf2l1sbMWkMpKWUOBZST71lAJIF9r4ipx7XB9ftDE3vY2K/S1gPhbE/sniQ192AOmJiLi9jdR+ROK5nwC1c6jkJn/eOFSX6AZXrKdK1Ny+j4Tdhn18lc847VpZIkWEd1IR9o5sbHyS/1ucBMr4+rIGB70yLfdJPED8/eHyODHZ3RJJR15ZQSI7A2vtoY2+u+KGr7Yp7ngB07qWltZudVtxTHwxk5mRK+hqDO0lp1qPdRl179Le9f4WP0xmPEPafUTOVpz3MQJsQAXYeZJva/kMFY5mXhy9+YK/Jp7H8CcZozbYJWquAAHIXP6R0ygX1XvEhri0A+SO0/GdahuKmX5nUPoQRjQeBu0RqlxBOFEtiVYCwew3BHRuu2xwC484ZigoaZ0RVYaVYgWLalubnqbjmcU/h+o0VUDDYiVPxYA/gTjAe+k+CU2+2tOo2jqlNgaRMEYMj0Vo4w4qroK2WNZ3ChroLLsGAIA8PS9vlg32ccTz1JnSeUvYKy3AFuYPugemBHa7l2ioikA2ePST6qf5MPpgd2d5iYZahv/wCs7f8AIQf443qc2tBKWdQo1ulioxg1QMwJkGCoknHtbqbTUMF1GwsvK+33fLFujzyrGSvVNKxlMg0OQt1XWq2HhtY2PTrjLeQ+GNe4soO4yIRWtoWK/wAS6lvxJxVEuOozwidSpUKRoU2sElwnAyBuqC3H9eL/AKy/0T/8cbRV5ikVKZ5jZVQMx8zYcvUnb54+dmOx+GNZ7T6vTl1PGPvut/UKhP52Pyxqi86XF2YQOrWVJ1ehTptDdRMwIxhU/O+0ysmY93IYU6KgF7erEEk/CwwLpOPq+M3WpkPo9nB9LMOXwtiHllKJKiFG5NKqn4FgD+eD/a1l8UNYndRrGrQglUAUX1ML2G3IDGWuc4F0pmtRtqNRtuKYyDmOy0PgnjUV0R2CSx2DqNxvezC+9ja1jyOKhxxw5Kj11RNLDDHUxrFEXcrdtSN4hpNtkb6DA/scY+3SW607c+VwyEX89/44o65hPHS1bSGOUCqRWWRdY7y0p1LqGy+E+XPlh+kdTZK8b1K3bSrFrRjcJztDoGhjo43tqjh0NY3Fweh6jfHYj9pWZtJWyRsABC2keZPU/wCmPcMNmFzzugUoIpoj/wB49vomL7k2VynL6WqWV2kkneNlY3UKu62HncG59cUmqe9HTiwFpJN/PZOeNDy0lciowLb1Uo/A9b4HV+VLXQ/LJ8leKDV7J3zszFZAgBNgFIvYW2tc4N8L5iRSS+Lk1hvy1bfI4EZcx/Re7k/aDkeXh5D03xJy8dzRTmNbtqTYb82tv+eBgZSNMkOB8kQSUnviCv2MRYC1ydj/AABw1wrmplMkZOzKbKehFtx6G+I2QRM8dWSB44CosfRx9N8Dez2HTVgHn3bgjpsR6421qoPdrZHMqwZVn1i+q4sjHfrbcYIZPOZCzdAvy3G1vxxXa5TFUSqAbMxte1jffa5vbFg4cZ/ZpGbY7hRy2Vf53xoNRqNQl2k8So2QVp9oVDve+/yJPriLUZ331UEUgjXpNum/8LHELg6t1VEalbEFrnn9wnmOu4xWRQzPWaAdGqW1zyF2O/r8sa0pV1w7Q3SJkq6nOu7qUi5DXp1dCLgW+d8MZxxBpqGV9QCtpuOgB/l9cM0/DRR0Jq4yVkF1AIJ8VyPe5k7YK55lkMshZHj7zkULKdTDYXHMP09cZITbPEc0z3TFLFKJkdNckRcWIsV0Hrfy3/DArLGkXNajQrN/WFVsFBPhHO9vLfc7b2w5kGdLDJ3fiAYi66CAtzpuNtjfnhjIaRhm8xCsBqk8Xd2G9vvW/jvbkL4C4bLsWDgadSDwrLHA4LBQzkHe8wvf8bX54y3tTc+3bjfuUvvf9rr1xcc7zqCB5BKg1NKyguJIUJv1ZvCdvvDY22xnvaTWD2xLWsaeIix1gAhuTDn8cBqtlsBdLoVZrLmSeCEU7IWvXt/kt+8uK9xJ/wDvKj/Of944sPY3KP0gfWFv3lxWeJr+2VP+e/7xwBw/LC9PQqf/AHVOfhCu/ZqP1LMNz7n/AMb4zxTti+9msxFFmA80/wDjfGeLJjLxLWolm+LquTyW/wCFp5mH/DdvUf8AuMZy52xojJ/9NXtuCP8A3GM2LbYlUfL6K+mPGmtH63LYO08H9Gwkn70f7jYy7LH+2i/zF/eGNM7T5h+jKc395kI/5DjLsqa88I6mVB/5hjVcfmBA6Q8NsnA93LXu1qj10SyAbxSAn4N4T+JGMoy6uMZe33onT/mGNw4oy1pKOeO99UZ+o3H4gY+fRPiXAOrUFjodVrrZ1FxwD7H/AGi3D1J31VBH0aVQfhe7fgDjWu1GYHLpLcrpcf8AjXFD7J6fXXayLiNCfmfCPnucXztVn/o6UddSf+ouN0mxTKX6lX19QpNHEe5WJO2x+GNR7WZP1Ki+P/xjGUyybH4Y1DtYa1HSeQYfjHjFIQxye6g8G6oGdiVmsbXP5W549qlZjvqPxufzw7kVTaqgPQTJ++Matxj2lGjqRCIEksga+rT719rWPljLKYIkmEW7vnMe2mxmomeYVT7Il/XnuP7FvT7yYA5lwRXeyVi+yy6nrUkUadygWcFh6eJfqMaNwX2kvXVJgNOsY0FtQYsfDbaxUC2+Gsn4olmqaqKR4tEWu6qjhlCSEKWZvD7oubfzw/S+FuMrx3UXuq15eNJ7brHe0XKpYqyWR1skr6lPPpex8iMdgh2k8V09ZpEAbwt7xXSGFunX8sdhlsxlct0ThVKmiklRY40d2Vi1lBbmFHIf4ca9l2Vy/oSli7mTX7Q5ZdB1KDextbbpvjHMvqWSQFWK3NiQbbdcaNQcXVzqwjqZA2nZdYDG7XJGoc7fhtjLhIQalMVGlpWhZbQSJQaDE5JnU6WQ3tp52G9tuYwV4ShcwVEbqVJfw6lYDrb3uYFhimT5nmDvHItS1kRe8b3PDf8AZFwx1Xu3MgfLDuR53XxTpJNM0sQGgozg3ZVsxsF2sQW9cZAhCZahpBnYQptfU10N0EEwLgo2ldalT+yw2vucWDgjJpYy00qlPCQqt725uSQDty+PwwFzrtajiljhKPqfSxKqHGgk3A8V9ZUcgDztiPQ9qKvHO4Eq90gYoY11++ANP3eRsQxJF8QAqmWjWu1STGyLcbLUrVJJDHI6lN9C6hcbEHfy0/jiz5bCyUQVr6zESQBvcgkjz5m2KBl/a2suzXjSMa5HIBJFmFgBfxaltt+F8dQdtMUkvdhHRXI7uR7ad+erSTbn0vbe5641lEbQa17nTuneDqWVK+E91MqaGPjVgAdDAC7ev8MQuLsjqaWqFREk0wD60sC4U6tViAbi3Llvh7Oe1lVaSn0MWMZuyb6bi3Sx2O/oN/TFa7N+NvYqSrmqGllCzIg31NuG5a25bYkFCFmwN0zzKN8JZfW1VUrzRSxxCTvXaS6AkHUAobc7+QsBffzb4tyWtp8wkqYVkkhdzIpjXWVY7kMvOwbcG1iMF6vtepolppDHNaoXUttO1mK+K7bb+WEZ92wUtJUGIrLIy+9otZT5XJFz5j8cVBRW21MNgIRw9lVbW1ay1AkiUOkkuqPuw2ltRVR965AF/L8dKSmpo52kWOJKh7ksAA51e8fM+pxknH/avIRTtRSsneKXY6V5XKgHVchgUb6jCaDOqWfOKef9Y9oaNNjp7skw8ydVwNJ90DnitKPSY2ngcrRYKDLXllkKwOwmbvGlbVaS/iAEhsNzbYWHLGSdt0gGaeCwUQpYDYAeLlba2HeIs6yw1Eyl6l9TNraNIyoZnLHTqYFgLlegPPB/iDiDKAkEtRTGo7xAEkUfdjAABBdbc9x8cQCEQGMtwg/YTW/0i2o/2DfvJivcUZjauqlG9p5P3jjReDuI8qNUyUdL3M+htLOCocWuR7zFeV9xewv6Yh5EtDW1NT3tDAhQM7vrZgTrsx3ItvvjDmg7hO0Lmox2oHJwkdllUXosx62X4f2cmM8jrR5b40ql46y2lMkdNSt3cm0hU6Q/MciSbWY+XwxNoaPJpKaSojpEPdKWZdw4IF7e/b59cBIYcLoU61xROsj5kV4NolqckELHSZEdbnkD3jEH5G2MkzOklppDHMhRh58iPMHkVPmMXvK+06kgURRwuq3CqgIA8TXJvc+f44L8bcVUSKI6mMTHmkdgbDzufd+PPGS0OGVulc1beq4Dk+6zGo4hnmSOKSRmji2RTbw9PK52235YsfZ7w+89SkxBEMTai3Qsu6gee4BPliTkfEWTSSAGiWJiQFLnvEv/AHrnb6EYsec9o8VG5gMTEBQV0FQliL7DyB2+WMlgmSmTeVCw0qbYmVe+8uDvz64+duIKbuKmeK1tEjAfC91/AjGrZ12lQ0yxBkZi6B/CRYA7deuAvF+aZbHODNTd9JIgcuDa43Av4udl8sacA4ZSlm+rQdgfMpvYrTgRTSt99wg+Ci5/FsGu1mZf0bLvyKfTWlsVjOeMFy+GlSjpwXqAXWLc6b25gXLMS1gL9D6YD8Z9pgkVaWOnSd2C98rBiusWOhVQhiVYc77WtvgrGHTEJKtcfn+KTmf8LPp8wtfH0Bxzw81Zlfdw7zIqSIPMqLFfmrG3rbGfcLSZdU07vLQxI8JPeAF+QBNwC1xyIseoxbz2nU6hTHHJa4U3ACrtfnqNyAOnpiw0NxCurcVa5Dp9FhZzB4nsbq6nqLFWB6g8iD54kZzxXPUztNM2p2ABsAosBYWA2Axr0/EWU1znv6ZZHCM5d4wraU53ZG1E2F+owHyTP8lM0Qjy8oZn0xtJGrKDe17u7CwJ6C4xsNb2S77isCCXZ4UrsRyqRHkq5QVV07uK+2q5BZhfoNIA898QMmlRZsxW7NIYZwSdADHvG9wIotfYkC2/Q4PSdr9Gz90iygC6rJoGlyo2As199rbdRyxng7SiY5GMMS1DNs8capcHc6iNyb7nzxYB7INSprOpxkqn1FVeONP2NX/mN/4DHYjySFiSeZNz0/LHYMlknHoa3LHY7EURCHiGpVdKzOB5asOLxTVD+2f647HYqAoor5pKZFlLkuhBVjzBBuPxw2la412YjvBZ/wC8L33+YBx2OxaiSlSwUqDYN7w87bi/nuMeyVbMqKT4UvpHlc3P447HYiicbM5TIZNZ1te7dTcWP1G2EJWOI2jDHQxBYeZW9vpc48x2Iolz17usasdoxZPQXv8AnjxswkLu5Y6pLhj56uf1x2OxFEh6piioWJVSSB0BPP8ALDwzaUSibWe8FrN12XSPwFse47EUTSVjhXUHaS2oedjcfjvjySrdkRCSVS+keWo3P1OOx2IopMOeTLP34b7XfxW810/lthUefzr3lnI7wEPba4JueXX1x5jsVCuSo0VYy6uRuLbi9vUeR254fps5ljV1VyBINLeo3/mcdjsSAta3d1E743vc3w7WV8kra5GLNYC58hyx2OxcLOopE1SWN9h/hFh5chiTmWcyzsGka5ChRbbYf9TjsdioV6ik12bSzadbX0IEHwHLCa3MZJSC7XKqFHwXljsdiQFNR7pyuzqabRra5jFlPIjl1HwwxTVrx6tB0lhYkc7HnY8xfHY7FrMp2kzeWJWVGsH97kb/ABv0x7+l5P7vx0Lf8se47FQrkpIzaQEkELdShsAPC3MbeeExZlIvd2b+qJKehJufxGOx2LUlNCoYAC5sDceh23+Oww1jsdiKl2Ox2OxFF//Z"/>
          <p:cNvSpPr>
            <a:spLocks noChangeAspect="1" noChangeArrowheads="1"/>
          </p:cNvSpPr>
          <p:nvPr/>
        </p:nvSpPr>
        <p:spPr bwMode="auto">
          <a:xfrm>
            <a:off x="63500" y="-1571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5" name="Picture 4" descr="cfeni.png"/>
          <p:cNvPicPr>
            <a:picLocks noChangeAspect="1"/>
          </p:cNvPicPr>
          <p:nvPr/>
        </p:nvPicPr>
        <p:blipFill>
          <a:blip r:embed="rId2" cstate="print"/>
          <a:stretch>
            <a:fillRect/>
          </a:stretch>
        </p:blipFill>
        <p:spPr>
          <a:xfrm rot="16200000">
            <a:off x="4956517" y="3510665"/>
            <a:ext cx="3816615" cy="2476012"/>
          </a:xfrm>
          <a:prstGeom prst="rect">
            <a:avLst/>
          </a:prstGeom>
        </p:spPr>
      </p:pic>
    </p:spTree>
    <p:extLst>
      <p:ext uri="{BB962C8B-B14F-4D97-AF65-F5344CB8AC3E}">
        <p14:creationId xmlns="" xmlns:p14="http://schemas.microsoft.com/office/powerpoint/2010/main" val="3031116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51134" y="2696528"/>
            <a:ext cx="5809474" cy="1015663"/>
          </a:xfrm>
          <a:prstGeom prst="rect">
            <a:avLst/>
          </a:prstGeom>
          <a:noFill/>
        </p:spPr>
        <p:txBody>
          <a:bodyPr wrap="square" rtlCol="0">
            <a:spAutoFit/>
          </a:bodyPr>
          <a:lstStyle/>
          <a:p>
            <a:r>
              <a:rPr lang="en-US" sz="6000" dirty="0" smtClean="0">
                <a:solidFill>
                  <a:srgbClr val="DE8FFA"/>
                </a:solidFill>
                <a:latin typeface="Century Gothic"/>
                <a:cs typeface="Century Gothic"/>
              </a:rPr>
              <a:t>GENRE THEORY </a:t>
            </a:r>
            <a:endParaRPr lang="en-US" sz="6000" dirty="0">
              <a:solidFill>
                <a:srgbClr val="DE8FFA"/>
              </a:solidFill>
              <a:latin typeface="Century Gothic"/>
              <a:cs typeface="Century Gothic"/>
            </a:endParaRPr>
          </a:p>
        </p:txBody>
      </p:sp>
      <p:sp>
        <p:nvSpPr>
          <p:cNvPr id="5" name="TextBox 4"/>
          <p:cNvSpPr txBox="1"/>
          <p:nvPr/>
        </p:nvSpPr>
        <p:spPr>
          <a:xfrm>
            <a:off x="450644" y="1125414"/>
            <a:ext cx="3242815" cy="1169551"/>
          </a:xfrm>
          <a:prstGeom prst="rect">
            <a:avLst/>
          </a:prstGeom>
          <a:noFill/>
        </p:spPr>
        <p:txBody>
          <a:bodyPr wrap="square" rtlCol="0">
            <a:spAutoFit/>
          </a:bodyPr>
          <a:lstStyle/>
          <a:p>
            <a:r>
              <a:rPr lang="en-GB" sz="1400" i="1" dirty="0" smtClean="0">
                <a:latin typeface="Comic Sans MS" pitchFamily="66" charset="0"/>
              </a:rPr>
              <a:t>“Conventional definitions of genre are based on the idea that they share particular convention of content e.g. Themes or setting” – </a:t>
            </a:r>
            <a:r>
              <a:rPr lang="en-GB" sz="1400" i="1" dirty="0" smtClean="0">
                <a:solidFill>
                  <a:schemeClr val="accent1"/>
                </a:solidFill>
                <a:latin typeface="Comic Sans MS" pitchFamily="66" charset="0"/>
              </a:rPr>
              <a:t>David Chandler </a:t>
            </a:r>
            <a:endParaRPr lang="en-GB" sz="1400" i="1" dirty="0">
              <a:solidFill>
                <a:schemeClr val="accent1"/>
              </a:solidFill>
              <a:latin typeface="Comic Sans MS" pitchFamily="66" charset="0"/>
            </a:endParaRPr>
          </a:p>
        </p:txBody>
      </p:sp>
      <p:sp>
        <p:nvSpPr>
          <p:cNvPr id="6" name="TextBox 5"/>
          <p:cNvSpPr txBox="1"/>
          <p:nvPr/>
        </p:nvSpPr>
        <p:spPr>
          <a:xfrm>
            <a:off x="4619232" y="1277814"/>
            <a:ext cx="3242815" cy="954107"/>
          </a:xfrm>
          <a:prstGeom prst="rect">
            <a:avLst/>
          </a:prstGeom>
          <a:noFill/>
        </p:spPr>
        <p:txBody>
          <a:bodyPr wrap="square" rtlCol="0">
            <a:spAutoFit/>
          </a:bodyPr>
          <a:lstStyle/>
          <a:p>
            <a:r>
              <a:rPr lang="en-GB" sz="1400" i="1" dirty="0" smtClean="0">
                <a:latin typeface="Comic Sans MS" pitchFamily="66" charset="0"/>
              </a:rPr>
              <a:t>“Genres are instances of repetition and difference; this is what pleasure for the audience is derived from” – </a:t>
            </a:r>
            <a:r>
              <a:rPr lang="en-GB" sz="1400" i="1" dirty="0" smtClean="0">
                <a:solidFill>
                  <a:schemeClr val="accent1"/>
                </a:solidFill>
                <a:latin typeface="Comic Sans MS" pitchFamily="66" charset="0"/>
              </a:rPr>
              <a:t>Steve Neale</a:t>
            </a:r>
            <a:endParaRPr lang="en-GB" sz="1400" i="1" dirty="0">
              <a:solidFill>
                <a:schemeClr val="accent1"/>
              </a:solidFill>
              <a:latin typeface="Comic Sans MS" pitchFamily="66" charset="0"/>
            </a:endParaRPr>
          </a:p>
        </p:txBody>
      </p:sp>
      <p:sp>
        <p:nvSpPr>
          <p:cNvPr id="7" name="TextBox 6"/>
          <p:cNvSpPr txBox="1"/>
          <p:nvPr/>
        </p:nvSpPr>
        <p:spPr>
          <a:xfrm>
            <a:off x="316174" y="4176391"/>
            <a:ext cx="3242815" cy="738664"/>
          </a:xfrm>
          <a:prstGeom prst="rect">
            <a:avLst/>
          </a:prstGeom>
          <a:noFill/>
        </p:spPr>
        <p:txBody>
          <a:bodyPr wrap="square" rtlCol="0">
            <a:spAutoFit/>
          </a:bodyPr>
          <a:lstStyle/>
          <a:p>
            <a:r>
              <a:rPr lang="en-GB" sz="1400" i="1" dirty="0" smtClean="0">
                <a:latin typeface="Comic Sans MS" pitchFamily="66" charset="0"/>
              </a:rPr>
              <a:t>“The same text can belong to different genres in different countries or times” – </a:t>
            </a:r>
            <a:r>
              <a:rPr lang="en-GB" sz="1400" i="1" dirty="0" smtClean="0">
                <a:solidFill>
                  <a:schemeClr val="accent1"/>
                </a:solidFill>
                <a:latin typeface="Comic Sans MS" pitchFamily="66" charset="0"/>
              </a:rPr>
              <a:t>John Hartley </a:t>
            </a:r>
            <a:endParaRPr lang="en-GB" sz="1400" i="1" dirty="0">
              <a:solidFill>
                <a:schemeClr val="accent1"/>
              </a:solidFill>
              <a:latin typeface="Comic Sans MS" pitchFamily="66" charset="0"/>
            </a:endParaRPr>
          </a:p>
        </p:txBody>
      </p:sp>
      <p:sp>
        <p:nvSpPr>
          <p:cNvPr id="8" name="TextBox 7"/>
          <p:cNvSpPr txBox="1"/>
          <p:nvPr/>
        </p:nvSpPr>
        <p:spPr>
          <a:xfrm>
            <a:off x="2252550" y="5445457"/>
            <a:ext cx="3538650" cy="1169551"/>
          </a:xfrm>
          <a:prstGeom prst="rect">
            <a:avLst/>
          </a:prstGeom>
          <a:noFill/>
        </p:spPr>
        <p:txBody>
          <a:bodyPr wrap="square" rtlCol="0">
            <a:spAutoFit/>
          </a:bodyPr>
          <a:lstStyle/>
          <a:p>
            <a:r>
              <a:rPr lang="en-GB" sz="1400" i="1" dirty="0" smtClean="0">
                <a:latin typeface="Comic Sans MS" pitchFamily="66" charset="0"/>
              </a:rPr>
              <a:t>“Genre attempts to structure some order into the wide range of texts and meanings that circulate in our culture for the conveniences of both producers and audiences” – </a:t>
            </a:r>
            <a:r>
              <a:rPr lang="en-GB" sz="1400" i="1" dirty="0" smtClean="0">
                <a:solidFill>
                  <a:schemeClr val="accent1"/>
                </a:solidFill>
                <a:latin typeface="Comic Sans MS" pitchFamily="66" charset="0"/>
              </a:rPr>
              <a:t>John Fiske</a:t>
            </a:r>
            <a:endParaRPr lang="en-GB" sz="1400" i="1" dirty="0">
              <a:solidFill>
                <a:schemeClr val="accent1"/>
              </a:solidFill>
              <a:latin typeface="Comic Sans MS" pitchFamily="66" charset="0"/>
            </a:endParaRPr>
          </a:p>
        </p:txBody>
      </p:sp>
      <p:sp>
        <p:nvSpPr>
          <p:cNvPr id="9" name="TextBox 8"/>
          <p:cNvSpPr txBox="1"/>
          <p:nvPr/>
        </p:nvSpPr>
        <p:spPr>
          <a:xfrm>
            <a:off x="4864891" y="4176391"/>
            <a:ext cx="3242815" cy="738664"/>
          </a:xfrm>
          <a:prstGeom prst="rect">
            <a:avLst/>
          </a:prstGeom>
          <a:noFill/>
        </p:spPr>
        <p:txBody>
          <a:bodyPr wrap="square" rtlCol="0">
            <a:spAutoFit/>
          </a:bodyPr>
          <a:lstStyle/>
          <a:p>
            <a:r>
              <a:rPr lang="en-GB" sz="1400" i="1" dirty="0" smtClean="0">
                <a:latin typeface="Comic Sans MS" pitchFamily="66" charset="0"/>
              </a:rPr>
              <a:t>“Genre is a constant process of negotiation and change” – </a:t>
            </a:r>
            <a:r>
              <a:rPr lang="en-GB" sz="1400" i="1" dirty="0" smtClean="0">
                <a:solidFill>
                  <a:schemeClr val="accent1"/>
                </a:solidFill>
                <a:latin typeface="Comic Sans MS" pitchFamily="66" charset="0"/>
              </a:rPr>
              <a:t>David Buckingham </a:t>
            </a:r>
            <a:endParaRPr lang="en-GB" sz="1400" i="1" dirty="0">
              <a:solidFill>
                <a:schemeClr val="accent1"/>
              </a:solidFill>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174466" y="409248"/>
            <a:ext cx="4690358" cy="523220"/>
          </a:xfrm>
          <a:prstGeom prst="rect">
            <a:avLst/>
          </a:prstGeom>
          <a:noFill/>
        </p:spPr>
        <p:txBody>
          <a:bodyPr wrap="square" rtlCol="0">
            <a:spAutoFit/>
          </a:bodyPr>
          <a:lstStyle/>
          <a:p>
            <a:r>
              <a:rPr lang="en-US" sz="2800" dirty="0" smtClean="0">
                <a:solidFill>
                  <a:srgbClr val="DE8FFA"/>
                </a:solidFill>
                <a:latin typeface="Century Gothic"/>
                <a:cs typeface="Century Gothic"/>
              </a:rPr>
              <a:t>TRADITIONAL THEORISTS</a:t>
            </a:r>
            <a:endParaRPr lang="en-US" sz="2800" dirty="0">
              <a:solidFill>
                <a:srgbClr val="DE8FFA"/>
              </a:solidFill>
              <a:latin typeface="Century Gothic"/>
              <a:cs typeface="Century Gothic"/>
            </a:endParaRPr>
          </a:p>
        </p:txBody>
      </p:sp>
      <p:sp>
        <p:nvSpPr>
          <p:cNvPr id="6" name="TextBox 5"/>
          <p:cNvSpPr txBox="1"/>
          <p:nvPr/>
        </p:nvSpPr>
        <p:spPr>
          <a:xfrm>
            <a:off x="249382" y="1350818"/>
            <a:ext cx="7252854" cy="1600438"/>
          </a:xfrm>
          <a:prstGeom prst="rect">
            <a:avLst/>
          </a:prstGeom>
          <a:noFill/>
        </p:spPr>
        <p:txBody>
          <a:bodyPr wrap="square" rtlCol="0">
            <a:spAutoFit/>
          </a:bodyPr>
          <a:lstStyle/>
          <a:p>
            <a:r>
              <a:rPr lang="en-GB" dirty="0" smtClean="0">
                <a:solidFill>
                  <a:schemeClr val="tx2"/>
                </a:solidFill>
                <a:latin typeface="Century Gothic" pitchFamily="34" charset="0"/>
              </a:rPr>
              <a:t>Rick Altman </a:t>
            </a:r>
            <a:r>
              <a:rPr lang="en-GB" sz="1600" dirty="0" smtClean="0">
                <a:latin typeface="Century Gothic" pitchFamily="34" charset="0"/>
              </a:rPr>
              <a:t>argues that genres are usually defined in terms of media language (SEMANTIC elements) and codes (e.g. in the horror genre: gothic architecture, dark atmosphere,  victims, criminal weapons, or even stars, like Christopher Lee, who became notorious for his frightening role in the early Dracula) or certain ideologies and narratives (SYNTACTIC elements – suspense, anxiety, terror) </a:t>
            </a:r>
            <a:endParaRPr lang="en-GB" sz="1600" dirty="0">
              <a:latin typeface="Century Gothic" pitchFamily="34" charset="0"/>
            </a:endParaRPr>
          </a:p>
        </p:txBody>
      </p:sp>
      <p:sp>
        <p:nvSpPr>
          <p:cNvPr id="7" name="TextBox 6"/>
          <p:cNvSpPr txBox="1"/>
          <p:nvPr/>
        </p:nvSpPr>
        <p:spPr>
          <a:xfrm>
            <a:off x="249382" y="3262507"/>
            <a:ext cx="7252854" cy="1600438"/>
          </a:xfrm>
          <a:prstGeom prst="rect">
            <a:avLst/>
          </a:prstGeom>
          <a:noFill/>
        </p:spPr>
        <p:txBody>
          <a:bodyPr wrap="square" rtlCol="0">
            <a:spAutoFit/>
          </a:bodyPr>
          <a:lstStyle/>
          <a:p>
            <a:r>
              <a:rPr lang="en-GB" dirty="0" smtClean="0">
                <a:solidFill>
                  <a:schemeClr val="tx2"/>
                </a:solidFill>
                <a:latin typeface="Century Gothic" pitchFamily="34" charset="0"/>
              </a:rPr>
              <a:t>Jonathan Culler </a:t>
            </a:r>
            <a:r>
              <a:rPr lang="en-GB" sz="1600" dirty="0" smtClean="0">
                <a:latin typeface="Century Gothic" pitchFamily="34" charset="0"/>
              </a:rPr>
              <a:t>(1978) – Generic conventions exist to establish a contract between creator and reader so as to make certain expectations operative, allowing compliance and deviation from the accepted modes of intelligibility. Acts of communication are rendered intelligible only within the context of a shared conventional framework of expression.</a:t>
            </a:r>
            <a:endParaRPr lang="en-GB" sz="1600" dirty="0">
              <a:latin typeface="Century Gothic" pitchFamily="34" charset="0"/>
            </a:endParaRPr>
          </a:p>
        </p:txBody>
      </p:sp>
      <p:sp>
        <p:nvSpPr>
          <p:cNvPr id="8" name="TextBox 7"/>
          <p:cNvSpPr txBox="1"/>
          <p:nvPr/>
        </p:nvSpPr>
        <p:spPr>
          <a:xfrm>
            <a:off x="249382" y="5278443"/>
            <a:ext cx="7252854" cy="861774"/>
          </a:xfrm>
          <a:prstGeom prst="rect">
            <a:avLst/>
          </a:prstGeom>
          <a:noFill/>
        </p:spPr>
        <p:txBody>
          <a:bodyPr wrap="square" rtlCol="0">
            <a:spAutoFit/>
          </a:bodyPr>
          <a:lstStyle/>
          <a:p>
            <a:r>
              <a:rPr lang="en-GB" dirty="0" smtClean="0">
                <a:solidFill>
                  <a:schemeClr val="tx2"/>
                </a:solidFill>
                <a:latin typeface="Century Gothic" pitchFamily="34" charset="0"/>
              </a:rPr>
              <a:t>Tom </a:t>
            </a:r>
            <a:r>
              <a:rPr lang="en-GB" dirty="0" err="1" smtClean="0">
                <a:solidFill>
                  <a:schemeClr val="tx2"/>
                </a:solidFill>
                <a:latin typeface="Century Gothic" pitchFamily="34" charset="0"/>
              </a:rPr>
              <a:t>Ryall</a:t>
            </a:r>
            <a:r>
              <a:rPr lang="en-GB" dirty="0" smtClean="0">
                <a:solidFill>
                  <a:schemeClr val="tx2"/>
                </a:solidFill>
                <a:latin typeface="Century Gothic" pitchFamily="34" charset="0"/>
              </a:rPr>
              <a:t> </a:t>
            </a:r>
            <a:r>
              <a:rPr lang="en-GB" sz="1600" dirty="0" smtClean="0">
                <a:latin typeface="Century Gothic" pitchFamily="34" charset="0"/>
              </a:rPr>
              <a:t>(1998) sees this framework provided by the generic system; therefore, genre becomes a cognitive repository of images, sounds, stories, characters, and expectations. </a:t>
            </a:r>
            <a:endParaRPr lang="en-GB" sz="1600" dirty="0">
              <a:latin typeface="Century Gothic"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74466" y="409248"/>
            <a:ext cx="4690358" cy="523220"/>
          </a:xfrm>
          <a:prstGeom prst="rect">
            <a:avLst/>
          </a:prstGeom>
          <a:noFill/>
        </p:spPr>
        <p:txBody>
          <a:bodyPr wrap="square" rtlCol="0">
            <a:spAutoFit/>
          </a:bodyPr>
          <a:lstStyle/>
          <a:p>
            <a:r>
              <a:rPr lang="en-US" sz="2800" dirty="0" smtClean="0">
                <a:solidFill>
                  <a:srgbClr val="DE8FFA"/>
                </a:solidFill>
                <a:latin typeface="Century Gothic"/>
                <a:cs typeface="Century Gothic"/>
              </a:rPr>
              <a:t>TRADITIONAL THEORISTS</a:t>
            </a:r>
            <a:endParaRPr lang="en-US" sz="2800" dirty="0">
              <a:solidFill>
                <a:srgbClr val="DE8FFA"/>
              </a:solidFill>
              <a:latin typeface="Century Gothic"/>
              <a:cs typeface="Century Gothic"/>
            </a:endParaRPr>
          </a:p>
        </p:txBody>
      </p:sp>
      <p:sp>
        <p:nvSpPr>
          <p:cNvPr id="5" name="TextBox 4"/>
          <p:cNvSpPr txBox="1"/>
          <p:nvPr/>
        </p:nvSpPr>
        <p:spPr>
          <a:xfrm>
            <a:off x="249382" y="1350818"/>
            <a:ext cx="7639023" cy="3077766"/>
          </a:xfrm>
          <a:prstGeom prst="rect">
            <a:avLst/>
          </a:prstGeom>
          <a:noFill/>
        </p:spPr>
        <p:txBody>
          <a:bodyPr wrap="square" rtlCol="0">
            <a:spAutoFit/>
          </a:bodyPr>
          <a:lstStyle/>
          <a:p>
            <a:r>
              <a:rPr lang="en-GB" dirty="0" smtClean="0">
                <a:solidFill>
                  <a:schemeClr val="tx2"/>
                </a:solidFill>
                <a:latin typeface="Century Gothic" pitchFamily="34" charset="0"/>
              </a:rPr>
              <a:t>Steve Neale (1980) </a:t>
            </a:r>
            <a:r>
              <a:rPr lang="en-GB" sz="1600" dirty="0" smtClean="0">
                <a:solidFill>
                  <a:srgbClr val="000000"/>
                </a:solidFill>
                <a:latin typeface="Century Gothic" pitchFamily="34" charset="0"/>
              </a:rPr>
              <a:t>argues that Hollywood’s generic regime performs two inter-related functions: </a:t>
            </a:r>
            <a:r>
              <a:rPr lang="en-GB" sz="1600" dirty="0" err="1" smtClean="0">
                <a:solidFill>
                  <a:srgbClr val="000000"/>
                </a:solidFill>
                <a:latin typeface="Century Gothic" pitchFamily="34" charset="0"/>
              </a:rPr>
              <a:t>i</a:t>
            </a:r>
            <a:r>
              <a:rPr lang="en-GB" sz="1600" dirty="0" smtClean="0">
                <a:solidFill>
                  <a:srgbClr val="000000"/>
                </a:solidFill>
                <a:latin typeface="Century Gothic" pitchFamily="34" charset="0"/>
              </a:rPr>
              <a:t>) to guarantee meanings and pleasures for audiences ii) to offset the considerable economic risks of industrial film production by providing cognitive collateral against innovation and difference.</a:t>
            </a:r>
          </a:p>
          <a:p>
            <a:endParaRPr lang="en-GB" sz="1600" dirty="0" smtClean="0">
              <a:solidFill>
                <a:srgbClr val="000000"/>
              </a:solidFill>
              <a:latin typeface="Century Gothic" pitchFamily="34" charset="0"/>
            </a:endParaRPr>
          </a:p>
          <a:p>
            <a:r>
              <a:rPr lang="en-GB" sz="1600" dirty="0" smtClean="0">
                <a:solidFill>
                  <a:srgbClr val="000000"/>
                </a:solidFill>
                <a:latin typeface="Century Gothic" pitchFamily="34" charset="0"/>
              </a:rPr>
              <a:t>Much of the pleasure of popular cinema lies in the process of ‘difference in repetition”  - i.ie. Recognition of  familiar elements and in the way those elements might be orchestrated in an unfamiliar fashion or in the way that unfamiliar elements might be introduced.</a:t>
            </a:r>
          </a:p>
          <a:p>
            <a:endParaRPr lang="en-GB" sz="1600" dirty="0" smtClean="0">
              <a:solidFill>
                <a:srgbClr val="000000"/>
              </a:solidFill>
              <a:latin typeface="Century Gothic" pitchFamily="34" charset="0"/>
            </a:endParaRPr>
          </a:p>
          <a:p>
            <a:endParaRPr lang="en-GB" sz="1600" dirty="0" smtClean="0">
              <a:solidFill>
                <a:srgbClr val="000000"/>
              </a:solidFill>
              <a:latin typeface="Century Gothic" pitchFamily="34" charset="0"/>
            </a:endParaRPr>
          </a:p>
        </p:txBody>
      </p:sp>
      <p:sp>
        <p:nvSpPr>
          <p:cNvPr id="20482" name="AutoShape 2" descr="data:image/jpeg;base64,/9j/4AAQSkZJRgABAQAAAQABAAD/2wCEAAkGBhQSEBUUExQWFRUWGBgaGRgVFxscHBkXFxceGxoaGhgYHCYeHBwjGxgYHy8gIycpLCwsHB4xNTAqNScrLCkBCQoKDgwOGg8PGiwkHyQsLCwsKSwsKSksKSwsLCwsKSwsKSksLCwsLCkpKSksKSwsLCksKSwsLCwsKSwsLCwsLP/AABEIAL0BCgMBIgACEQEDEQH/xAAcAAABBQEBAQAAAAAAAAAAAAAFAQIDBAYABwj/xABFEAABAgQDBQYCBggFAwUAAAABAhEAAxIhBDFBBSJRYXEGEzKBkbGh8BQjQlLB0QcVM3KCouHxJFNiksIWc+JDg7Kzw//EABkBAAMBAQEAAAAAAAAAAAAAAAECAwAEBf/EACMRAAICAgICAgMBAAAAAAAAAAABAhEhMQMSQVEEEyIygWH/2gAMAwEAAhEDEQA/APVKo54SOhTCwjx0dGAITCPHGGmCYV4SqOhpjAOJhpVHGEjGOeGkwsMMEwhMNJhJ1VJpapi1Ts7Wdrs+bR5dt7au2JKjWVhP3pMtCkeRCCR/ExjDJWem4i6VDkfaPJu18glRLWydrZaRTl/pKxqLGalXELlo/wCIBgdtjtRNxQFaUW+4kj1cmIzhckzq4H1TQP7uEaO79XCHy0TFeFBPkTDWlso4t6LOwFf4zD/9+T/9iY9+EfO8xExAqIKebN+EXsNjMdPYIVipnClU1QbyLQ8Xejn5IZye9xzx5z2X7LbRrSqbPmyEAglJmlSi2lDlI/i9DHpDRiLVCR0K0c0YUV46OaFaCYbHPDqY5oJhISHNCUxjCCFIjgIVowSFURxMpMRtBTMFmjoc0JEwjYSHkQkYwwwhEPhCIwBkI0OIhDBMMIhGh5EJGANaGKESQyYsAOSw5xjDGhCIoztuSwSA5I5H0geNuzFVMkJILMxccM8/hGsKQH/Srs9C8EJh8ctYpIAvVYg6tZ/KMTI2XXLQEkDdGYfTS4vG82nijMlKlz1ClTDeAAcmygRcMW6RjNkTe7UELzQ/mkFvaOT5MpVg9P4aWTpWzjJWkFayHBIsI6bgpqmIWoy/ukhLcnCT7RLM2kmZNY8eIDNkHVb2i3g9qJO6Cd0mx4Pa4zcMY89uW2ejSqgDt6Q0m7u6c2d78MzHpXYrs6vC4ZCZi1FbF0Puy6i5SkDM5OS98rRhcTSvEykG6UqMxf8ADkCdLnOPS5PaBCj4VB9bH2Mej8Z1DJ5XzcywEwIeBFAbZls7kdUn4wn6/lcSTwCTHTaOGmEGhWgcdupZwlXQsD7xXX2gI+yn1J+AEC0Hqw00KBGZT2nUokAgMqk7psWOr/GIztyeVFihKRqWv01bnBs3VmrjmjDTu1FRBRiQXsEpI105ZRXx/akoUEFcxW7UaFjdAIza4/pBs3Q9BaOaPM5n6RJtKggE05lTaECzXiFHbrFTFDuwooIYgAPfVyGfNg8E3U9SaIp2JQgOpSUjiSB7x5f+sMZNQqXMnFJpAaphbI1J5hjFLE4etkzJhZCaiUqFJu3q8C0N0Zvcd26wqGpWZj2+rD3zYxnZn6VmUQMMWBOcz/xjPIw4Smnu7pIKSTYpHEgs8L9Kl/6PURrN0PdYRoVoWFQo1oQwk6cEB1Fh8+sB8Tt0m0tLc1D8IagBeOjJTMRNUd5ageRYfDKJUYaYzd4rzUcvIwaMaaEjNq2iuUP21RsWWKvIEXvDf+pJqnaWR06Z3Pk0AxpJkwAEkgDnFDF7aly0uXItcZXyudIzuOkrmJ31qKhdwQm7Xtf0MQSUSSkDeKbi+Vjz4Rg17Dczaq1uHoALFs7cz7xUWurMnk5J94qJxUtAdKFly1gXz4HTWOm7QCWHdrLu5p4cRzJhKZsE3eDRTM2g9IaplAXLAfOUUZu1hST3Swwe6WfkOJhmH20FlgCwDuQwzuORDXg9WbBOpCaiXN9HceQOWXvGO25hjKxBUQCiakqSXyP2g3IgnmFDhGqxm0JcpJUtQA4C5zaw1zgB2nUJqEJQQ4AJS96Vh0K8w/r5RLkWMnX8d/lgpCalSHAclm1by/OGY5SZEsEKqUDk/XRyxuBpYdXCow89J3RV/SJMNstcxTzAwfLj5xy/Wlm8HpfY3hLIY7HyrLnzSAFEIS+u85Lc1MPIxr0zmHHgAnnw5RisB2kXKxQlPLXIyvSBLJDlXeAPul91yDcdDau0iag0ySkJup1g1BvCCcmPWOnODz5LLD8xCFJCVVFmNrP1b2hcOliT3YCsndzS55fLxmpPahiUpnS1AC2qnJJzUGs7Akw/FbVnUkpnAuahQz2+y4cNa45xqfsSjS41YoNQADZ5NzfTrAKZiZ4mFKpY7hQCQwK7gs5IvdwWPCKU/HTJoqWpgwcUtcfaA8yL2PCHjtDOYMUIpcMzuBkQovpfKDTQKRIUHu1F0roHdqTLIpKSQ5UCLEZs8CcHipwCZStxAyCgTUC7Ok6ECxhJroKlBSjWqpSXYXLvTkYRW0ULLrBQbZlnAs1sxFEK0Pm4GTU6GCiSTnSG0DeFjFyRjCUgiWFkllm2SdQT+MA0YpFQpZKXLFydGLg56ekEcdLVQlCVEJLglIsQ2pTl0gsKRAnGHvSlMvfNTLYAl/tOBfhw1i9LrXh1SwmmYgiwNx/qBJvd8mivgcDNMqYCklAshSmSWytwyhEygJC3lmqlgQqpSQcy4DM7mC2ZI7aIMiWhKlpOZUGupJs/re8U5+MlmSmW6ggm1mIbVWigeUdhMXIRISVGpeqVB2D6conmbVUuYAUpMopAFxbV306QRStIX/hyEO6b/eBuxbhCSpSKQ8q7B8s/WGzca6lGWkBJDhm0ztxd4XO9Cr38KoJj6HJaBeJ2+gMEEKJ10t7+UC8ZjDMNz5A2Hl+JgbiCluQuPLpGSIsJzsVX4l34ggEdLEB+kRSsWlmSuo53U5N4CrmpGgSeeb82iDdLkJUpmysCc7EkRTqCw3jtr0JuHZnGl7DjA44xU0pvSlQLU6gNZ9IrYOcFBKwSkW3aSdeIzu8XDNIUBQSCWChkLXJbLUekK8A2LLWbmxUWBcsLFj5iHLmVEXIYlwNQbN+PGGJSkBtBze4L5vxivPW7gEA5H546+kJdj0TmaKqQchkXy662yhhl7zvb+nWK43VO+gy1Gl4iVMdynXXP5MKwlpeMKOHI0/lDZ2LOpGevOKSlioB+g1fo9oXBSlTVBS0slINlEikhxe3GkWuX0zhXSywpWR4maSSFLubgAnIW+RERwSrkImZXKnSG6lgPMxFjO15SujCIJUSQDS5/hSkfFn5mA+1Nmz1GrHT+7BuErVXMP7spJt5lMIpsuuL2EMTisKgpK5qFsoOhDr3Sd8OgUm2Qe5zI1rdoNqS8fiEzcPKxFaUsSmkBk5FRZQSALF7M3CK+wU4ZWITKEmqtKkpXPLsspNB7tLIFxkausFMFjDPGHQTUVYefImoT9gpulZQmyXIzYPG7DqNMBT9oqRkZb8Ekq9VppT/tcRWxG0VzAxLJ+6mwPVrnoSREa8CpLV0p6qD+gJUPSIysDK/QfnCqEfCOjtJ7Ygl8hDhLHAekR9/xt5/nHd+OPoD+UNTNcQxgZXfBMqWkIUlE4qULVlIUpKi2agGTfjDcVtQk/UlSEKCCUKJUmqgBXicgVP5fAfhNpGWsKlkhQe7HIgg5jgYjGJA/sr8o1MX8QvKqmJVu7zpqGQY5EZgg0njlrEmIyZKr8yCBd8tIEYbayUFipQSfEElvNlBnDn1zEFMBswzlAypiFITm4IYEuHHLqcs4dP2QaXgpTMU9yslQLOEsM7uM26Rfl4qWpNJSlV918iwBJN38oIz8FLluU0FebqYOeHDOBUzYaggPMSgTKlKrBORupFssr8Hhk0xGmh+Lx9aVJDGmkABOZbK/OG4KfOVSe5VSBZgAHFnHOIMVtwoSJUumZTUO8UBdrBQ587wRl9qZikopCAAkPZ6izPyvBafoFjNozpiUATyAbGgKdRSftcEsRAlO0Vkm6qUksDwVx8tInmTKgVEJKlWJp9bddYG4kUikdS/EfJjf4GvIkxiVFs8rDN8v7RPgpSqwikFRc0k2LcfyithMYtG8lrWycF7sRFjCpmzphmIF0Mp8gL2h7J0HsbsOi4CStTOlOaXytkHip9BnffA5GYzeUD8QhVZUpZqUXLcX5WhVJSS5SonXrCpDN/4eoTcUEiyklxxF+UUcXtEJNLEniNH6cIxe21qE1QUeDNlyI8oTA7fpFKwVDQgsfPjD26sXqrpmm/WoSVF5hdtOV2PHrEOHxd0kBwVFSkuxZNweBPOKeH2giYlxVwIIyPDNvOOWEalvhA+3w0N9PlMNytqJEyYVFkJFmuz38OZN2fKFlbSlAOJiiCQwLsGHhA0aAMujOs/PTSFUoaKT0hHNG+l+wx9JKU2WCTkGYXPLKxPWI8biUU5gKBs7OCMyB0PpAdUovZQHDf8Als4qTdppQWrcg5hyMmZ9esbsmb62g/iVFaGC1I4kX3RwvZ4s4bEoko3QDYng4N3Od+cAAVFLh+IIf1hJ1ZAFfM3ILl7dIVu8DrjZo17TlPWlDroJsLkJuxI1vlFHBz+8mgVUpUldX781Xdh2F6Uiaq+TPpAjDOl3NjmCvl5fGDnZ+bKlYeZivsSzu3d1isJAPMzj0Z4nOqwGKaZWnbWOHSJGCkqQuZlYqnKTkFKDOHzCdBdoAYvZCkqJxM5CFHNJV3kzzShwDyUpMENt9oJ6UoSgCQmeCXBJmzEW+sWo7xSp7XAsc2gSdkgyyQCVMTvXsz62B6QsV1Vst+zwNkbVlyVhUlBUtJdMyaciNRLSyR5lUJidrTJgpmTlUn7EsMl/3U0o+BiwrDhyEpBSBdTZpZvIOH4u2UX9ny/o8sTZilKlqBFKbUuSmpRGYFiOrkOGg9kbozPhKOE31QP+B94Qy5Rz70f+4k/CiLsyZO7zu3M0linWpJDg+mfQxSmT6swB0EVROkKcNJA3VTH4FKW9Qoe0NSAzKS93cWVlk9wR1HvDEkRMBGsZJEPdx1MTFENIgWN1I+6cXDxJsSaqVNUEqUmpJZgDUwcAgniOfS8SmXSEn7yQoepB9CCPKIFoYgs7EFuN7iGT8CSj5L0/HFSiSreCSN0G4yYg/hHYeWqgAhRDMKrWNyz+Udjcc6aJSQh3qYB24VZ5wkvaE4lytINJG+UuAc2e72g5oSslzDbLmK8EtSrZgadWglsXsqZ6O8VNCUX8Lvax4AM0CJW3polpScXMFwClL2SzeLg0J9NVT3aJtSc8yxJLksdYRqQV1L+ITLlgoa6S9QNQWgsU3GRvAPaawTuvzBGRBuLZhmvE00131FrC1ho0VFPc63MGCoMsoYnEMGAJBLnhyIGhzglM2ogqASCxeosEl+QFoGHkRaOk4Z1MHJZ7a2h6RK3ovLxiXZPO/wCMVfpauPwiSZLUF0iXSRoefEw79STvuj1gpoDUnpHomPVhJqkIWl2VncBmP2maAq+z8iYmYJZCd9klSgWSM8yLPrGTLs5Cm4l4iUYRcTWmO+VPaPQsBgcPIQE1pq+0QtLKI1vcRXxeEkTpiT3wqfdSDLUHGVsyYxkvFoQBVJSvmVrD+SVBokTtZlBcuVKllOTBSmI1+sUqE+l7sb7Y6o2OK2KQ1ATr47OdGb2inL2POI30ywbjjbQ5QGxW2ZikIWubUt/DRkHzJZieQiYbWnKBNQKQsABQOasm1YdYl1mlsr2iwivYy6QCiWTa4JT1bhA/EdmqlgkUuMiq6la/C8diNrYiSreUhb6MXYB9GiRXatRQN1FTgMXJHPo0Fd1oL6vZeVJKEEICUKYfbLi9rEdYdImrSutaULURSVJP2XtumxgLtHbtyyWqIqcm4TazZ6xPO2yJaUpYAG4Dk65kZ6fGB1kHsgpj5Mta0q7slgoMmlIunXnwMDtn4RT4XCrDS0zFT5ospxWEgHQulDM/2lQuzNuzpiVbpUxIBAYAdTB7Y8wqwq58xNM0ky35JUCG4X7yNHtHDEl1lTAsjFoxmImTJiGVNW9RJ3EMAiWACwYC5Y3i9N2RTma0q3f3abnLhcevCBW0cN3cytBZKy9s0qu+mRc25twgzhZqVygBVZJL5mogEgMMhYHzifI3dl+NKqKtATUhAtSoeV35GwfnBjttsxCMEyAwBQgABt0kNnqT5x2zcB3k2ULk1qLMSKAmogkHKxF/jqX7ZSE/QjkKVyikWDlMwMkdbxOLbaByNXRhMRsZZKCgMoKeWDqCbjkmxPAX4wG29LSJ66DZ3IYhlHxC443849A2Thpk5VRLlIKUkvfMG44AkPzjLbalJxE1SpaTQkqFdgpZdnD2KQ1siXjojOmK49sLYBoeSFAXQqlXMKdSSf5k+QhJaoSZKXLGtKs+bFwFDrDJa7xZZJaZbphsyXEiVQ5YgFRjgyk8QtQ8lJSofzVepiCYIbMDGJDBELmw5UpalCdTTSVFRJ0NmbMuT8Iv0YZMtNDzCsKFYDlJpqYvqBwgJJRUG1qAA4vl8R8YfOmqRuhkKK/CkEAhSQDnpYD1hWm3sGEi4JuFEpBUHmBBLFxVn4iLPw6iIsLhkGSucEhF6QDk3FzrpFUySEKUBS7pL3bpFlU9C0UJExRYPckBuT8ntBz4NXsiG1hSGqBGtsiG0issMkXcm+j3OXKKQyfnDu6yvoDFeqRDu3sn7ksTk3vDsIwWCzgFz0ET4bCKLqCkgAtc6jlCdyaymwJSxpy4xu3gPSmmXcBjypbBySW0uAFHUcSPSBS5i3LqU+vWLGGX3UxKwxIcjzsIJkBVzPDm/wCyOsI/xeB/2WWVfpiwpu8cXBBO6eXBoqT5bHgDo+UWFyxmG6agxMMGkqRQo7x3lLTZJZtXDZXivaiPWygvD5VEDr83jpUkPdTAjMB2LWDQR2hswSroeYGzzZy1VsgS7RRXLUGNBzAy1EBStGcKZJi54WlCUopCQ1lFVR43yu9hFuZLEkBFV3ClCqzi6Qz8DfnA6fiFBORFmuBkbuLfGOOzAUyyFipd6GyBdj0LQjWMlFLOC7M26Vl1gsxAoPhCvEWPiJG7c2geArQXTcEDQBz7x2KwPdzTLKwaWdWmT/0ghLl10IQDzUL8iU2+EB1HQVctg3GTQpVi4/dpFy5YdY7GYsrpKvspCR0H9Xi5tjACUlDDNwSQ28P7wPnsAGSQ4GZzzcjlDRaaQk003ZYRi6UkMRWgJZrFi9WmrcY9Cw/1ey8Ok5qTX7q//T4RhJHZ2fNl1pZTAtcuyM2s3k8egbd+rw8mWPsSJQ9QPwETk09DR7WrM7tJNUpQFym4vmwuB1DiCfZwpGHlKKnfvSHZykKABbyI6iAgxLrI4g/PWxjV4fY4XIw8tBZKZKCpSWdNVz6lR4ixJsDHPyfrR0xebG7C2gj6WkKayVaf+ooBhbk9+JAzgr2xJ+jpSMlTpQUdQKwd1uYzgLtZYkzAJSWRKpUAgZspy6rkqP3r5iDfaKcDIlL+z32HVrcVg211+ESjtUaaymA9obRrqky1d3JRYi4Us6uXcJc6Z3OUVTKSgBL0pcOCDccRreCgkhKRMdFSt4BQYlxe+ofr5QM2kpRU6iMnsTx56tpyjZZeNLRnMbhwhRI8JLMQ5Hre8C8VhwN5OXDh/SNah1JKVOU67ujPm7+hjMzwxKVfI0i/G3YnLFUR4dbiLuIQKUEfaTf94KKT7P5wIlzWLfLQRGIBQE8CSC+hAs38L+ZjoaOaErRBNTDZSrRKsRUSWJjJGbpk8pTKHzcX/CLGLxClFS12qWWIYnPW72ipWzHgQfSGY/CnvJhSk0hRuAWAJ4+carBKVLBewMhCypKiHT95QbPT0zi/iE0JKZQlpAS6lJcvYuKiPK0ZlMlRNkk6tygrh8FMmS7IUoJS1zZzoBAlGvJoTb8FLBYFSzLpIdaiA5ypZyeV4nlYBUtQM1CwkZ7r9G946T3khaSoU01EOxuRewMLN2pMmbtSl8vwh3b1oRKMd7L+y9pyZU0bqjLOapgDgnUU6fGC83AYJb/XAOXstrZ5GMwBOTcpsOlotYPGgu6QRz/pz0iUoeUysJ+GG5+zMOkEywAwcKqCqvIm3GKJwKzcJWx5RH3MolSli+gCwPMBvxMKccNJs5tN7+sJT9lMeiDaWJSuYVS5YlDRKS7eZvFafiFksVqKdAVE26Rp8BLrQmmXLB1NLkEawF25gphnFkKLgeFCmduQi6mro5ZRaVlnEbYFPdpFilKSSM2HLnFTFTu+IUGlgAneIYkDJIAck5eYjQHbmHQCDJUSlnCwADbgRbzeK+L7Wy1IZEsp57oA5Bh5aRJWtIo6eGyni8Ng1JRViVuEJChLkk3a9yQH0gIae+AQVBDpAKyKgObW10iefty5ZCbnOm5ilMxImKBACMnbJwc/T2iqTrJFyV4CO1JCTiSkJJSES7alpKbn3hMGlBXQUtSCoBzmG1BjsZgyrFqRWFkAbygAC0saD05wSwmzlILrVKCmslLhanu7cGu8TcqX8LRVv+l+VgJc2WmtFQFw6lE9c4XE7PQWBloIQKUgpdg7t8Yt4RgOkOnp1vnELZbBUThVKZKbVFgB95ZZ/UwT7ZH6xYBsGA8gwiTYcp8SgnJFSz/Am3xaBHaTEgqKruXL/CKRJt5Mz9JaadGBb46xs+yKZwkVTJahKS5CiPGgI3AxuUiwcW+MZLs/gxN2hIlqukrBUOKUgqL8jS3nHqm2+0EuUkpKt5Qs3oPJ43NVULBuzLKx1c8uC+R/d1yN4vYqY+zkXembKSSdAiaEjoWpHOA2ClrC70mreuQTm1z8WghjZjS5sl2CgJstV7TJSkrIHElKCoDkRHPHDOvkVrBJip4EpKSEqFIsQ9PA7uUBpxYOQznQlm9oKTVskMrIBg4vYOPn84qzJV99IU7EU5B2u44nPnC2USojThUhDvcp3UufZ8/KM1tdDUn7w9uXnGpYMQCQ7XOgszkXHDpFPHYKWoDi11Djm/8AbzhuOdM043GjGCSpS0hmdQF+Z4RYlrYtm0TYDD/4kg37uo2u7bobjnEu09mKlBJUCCX8w+nSO+7POSq2RlTxUxBaJETYixXhfr6hvzEFGm8CJU4MFJuIUE/aNQFg7bydQL+R4QFlLg3h9qrkGuWQklErMA/+mASH6af2EkaEilgMNMVNQDVLBsVFJtr6wTxXaVSVUy0pSlO6H3iW1N2cxRxO3J04muYq4yqISfKG4M0kVJCkAhyACQOIaA1e0FOsRf8AR2I22uburDgF2CQ7/OkX8VgpctJ7slW6FKIVSM7JYh3OTDhBD6XgkS0nvATokIFXMmrI9TAebg++CppNL3SSUAMNKUl3aJp3/iKf22D+4UpbJJbmXY55xaKiBRRcEPbM8A8V1YewASor0IPHIhLPFheDmJTUSSpWpLZZ2PDWK2iSVCLBCqWDnpYeXtC93zHrEH0kM1i7ZfjFcr5e8GgORuML25EpASmQkJAsArgLHww7H/pEmqRTKSJbi6ncji2nnAjZmy0TZYUSRm9xpqIlTsaW2quO9/S8T/BPQ35NAiVOCpg7ypQJuzv1teDQwcikBIBHmT5veLGHlS0hkpSD/puQG4xVxW1whAMtqiSASHanMsbHNnyz4Qsn2eBoxUVksSNhpWAESn/hJ+LtCY/sVOVvS5YsnwikEl3y101gavtZiv8APUOgSPYRXm9osSoMcRNI/fI9mgqEl5Fc4+i7/wBPYxKziJqO6vcrYByw45NFfZ37c7yVeK97uk3qI4wNxO0Jkz9ota2yrUVN/uMSbIW05N2dwf8AaYZp0xYyVpGuws1hp/bpE6lu7RTlKDWiYzwHv88o50joYZ7Ly96cTpLpHElav/Exnu0KPGLkpDP0LHLnGg7MzEtMW5cKSlISQ70quys2B94zW2FuVFyXc3z48hFFgn5ZP+jLABU+bPVcSUMP3pjufJKVf7oTbW0kYiZT3SBfdUHJ+Bu/PKCXYjD0bOnzCP2sxQ/hQkJz6lUDcFsgKmOEslxcW9X94HK1Y3CvImGxLBkyyociAnPVRN/LKExSpyyv9mkS0GYTdTITd3a/Bhm8GZuFUjeLKABNYsABnUTna/tATtBMWiQJdJ+vKVKWAbSkksFHSpQcA6J5xGEbZecqQ6ZjZqZYCghJpDEEmxFvssbHjFeVPcl1FzawDeYPzpEmNnhUuWz2DW5EgfAQ/ZUoA1TAToL687Z2hXgrEII2EUpJWovmCCBc5PuxQxGA3mF+b5F7ngR+fWLc+YVKI3b2AzbzPT2iHFbiCKfsq43ZNteecTWxvBmNlLJxO7muoDo7+wMbba+zEzZYQqzAFJ4EZ55gix/pGT7OSf8AEFQ+yn8RxydjHoYU/wA/OTx3Nnnnl+29mKw8wAtSsOkjI8RfgdIoTFbh6+4/oI9L25slE9FKrEEkK4E2cfC3LpHmmJklClIUGUklJ5EFj7RaLslLBWlGDs/NKTkyAx/7aRf4wAlmxg5jy8wtm7eiCPwgz2LxPBdw0zDgBUzDA8B3wSL5WAc+ZgqMXgMQElbyihJAlgsmkXBfI9QXjMzMepIICUkHKoPndurERRKa8kgEnMP7ZRPpZVzrRscN2ckz3pWkSk3sd5RbJzkIN4TYkmRLTStRS7sSkpBbKoJd+sY7ZWCKAQsgEhwazTfUgBoJfrxVJQWKeNJIL8XBf0tEJJ6s6I+6pmzRKlElSiLXYgahnDB4bisJKpKglLkNSQBUObjneM1gMRMUkCVMoH2SkM3EMQAOkVdoS8TeucVsM0tVZtRlCKIW6DCsBLSFqUEpOiQAEuRdqbghmgN3k3/NX/tP5QNXglJlgrW44OxudSbecKNnJ+8ocnT+cWUV7JuT9F/Z0tCpQA8bkqCfEw1sXbKLkrCg7wAy+0DpxPD1gZs3EiWFS1IQsqPicEBLaLBy4x2LxhFKZSUDeGZBB6n7sGSdiReC2VJSHqsW8KePyIg2hg0TZhPeEWDWcADJjk35xUxs9RCkkulDOUZEqvZjloOkC8NNLgZ3Zjp5xowe7NKa1QVm9mlaTEnyz9Ig/UCxmpI1e+Ri3LmXCiku9gNX1sGb84uyMKpamFs81W6Dib6QO8kbpFgg9nT98eYLHn0izsns0oTKlzEsknwuScxk0atPZZdLAKJIIV+zcHIslR4Pcm3CD+GmICRLmykptZHjUw+9u0k9CXhHyyaD0is0Y/A7JE0FlkAG5CSPQEdQREs7s3UWlqXkCTS4Y8HDH1fKDe0+1+Hwqd2U5IdIQkBJJ0qAAHMZxgtpdtMVMUT3qkJUPDLJCQDo3TzjQjJ5TNKa8oO4cGTLnS0zBMpMpVQAYLqUDLdLgGlCSb8RxgdjcUDyYFwwcfn1hNm7mHp4zAWtkmUl752KlDm0RT8ciqVUlJpKSxcVAAFic8wQeRi6Ql0bUSTJ2dKlAGoSwVC+a95Xm6miCROUlABSyWYOcuJ+PzpkkfpLxBUO9SlSQp1BICSQ/hyb2yh8ztUmYSVEpSqyaiQxPiUUIrLDJ3b2hJ8UhuPlhVBeZts1EgumksLFwM+NzAXtNj5icZM3ygpShLoJTuiWktuEaqUfOK+GmpUtgtJqACWKTvHkDYX9/KvjtuJXjF/UomfXMgpWpJUAtkOSSgggJ+yOusaEGbk5FgM4hkpQCSSAyiSLqSAF/wA6VdesVfpJCtPO5/KKRwxlOmZMlzFkknulhYSSSSFKSKSSS9iYdLkk7zmJONHTCdpBXCK1XS34cIh2lMFKqLhjq2VwfhFdM1IHPS0LLJaxtf1txhEs2UbwO7OqABJzL/8AEA+qj6xtkF/MW9H9Y8+2bM+tKRYf+SdOiY3GHVvADSwfh8vF2cngkUXs+bCMB2qwYQpKmZU3vFK61sLaWtzjfBOZHMNxY8IwvbWaTOQn7ksDzKiT+EVhslPRm5Iu3GDK5hMyYwBKVEi7akHW4voHy0eBGF8Y/eHvBFSd93YkqPHiYpLZLi0dNW4TTYDMG90ktcDg0PQkksC5ORfL1D+kSKAJcsBUzMbbrejofk/nBCRg1ItUm7WLux4EiJSlR0RjYz6UUASlIK8nDBuTFjfnBWZiSEpAZIa7qpKT92wuIgw2AlJzZRfJiG4a5WOcRYzDy1KqCQCOLt0upvSI4bL5RVXtpSFEoAILgqZwctTqI6dt1SgGTezKc+nGJVTH+rSlLgM1BJcauqwHSF/6em0XVdnoD7rjUgZ6ND/j5JPt4YLxC1rzGZPvduMN7s8hy+RFqfs4gsELLJyWaiCzqanR3OXV4cDM/wAxP8n4xS/RKvYwTElnZKh9sCx5KA9xF7DbRAIrUlJDMSAWDZhQudGEXV7PlTV0pkqkm5IckZ8y3laDWyeyaC3+HC7+JTl/J6RE5TiFRkgHgdoSFEJXMKBckmWS6jb21MWQMMpdKMTLYByVgp8r2PlG6/6YkDeOHlOHfdBLNwsl+sUpWPw8lJaWAVHwplps1mdKQCeUTcl4Cm2Zab9FRLWpMzvSlnKSbOdNLnKMxjsapRUQVJBNk1FgNPYRte2GC7xCBLSEKCaigJAF8x1Dc8+cZBOyiQCVJJuyEqDvo5ZhdoeDWzSTLWzu0c1EoI71QSm5SHFQcACt31vyEQz+02JBKRiJhSSTZRHmMiBbKKqNmKJu4ALOpJudWHK/pFRSU6LGuYP9QPWKJKxW3RIrGVeMV83Lji2efOIMRLF6XKTxz5vD5WFWtRShJUc2TewvHYWQuYsS0JqUckggE6sHtDYQmWbXZ2BTMw0uaxHeGYocPFSzeX94yW25ZQqlw6SA+hdIv7xv9sfUYWRJRuqlpDte7b2ebn3jAbeKVNMVMBmqmKC5aUkFKUsEqub1APYt7QnFNN0PyxahbHbQwSRKls6txJSpwlgQCWSLEuS5NyXgcMMM2Fmd3LevznF6bi0dxKBUKkghuT2OfPhpFFWKHEk6kDPq7RSPYWXRMmQkZMR0b8AIRW6XAFQLg0jTIu3KITjhoD6gewMVp+IKjwHD5zMFQfkV8kUsBxMhSZq90iWSWJBbeuGOVwYkk4ooLEgc4DfridQJZmrKEsAgqJSALhkmwblCfrWbchZDt4QE5F7MLQr4m9jR+QooNzZiQXUQkZ3OduHOG4jbCAgpBSRmwdyebW1zjNwjwVwryCXypeEaPYau8mLUNSAH4Zn8I3cmXkDoPnlrGB7NY6mwQCxuXIJJ8joBGywu1AqxSoHkQoeoY/CJcjSdF+KMpRsvqBGRa2Q+efKPPO1Mx8ZMu/hH8iY3c7a0qWd+bLQRmlZD8DY3MeabUxvezpixktaiH4E2+DRTjXkjyySwQYUfWJ/eT7wRSXUOQV8Yo4CWTMS2dQ+F/YRbwynUOnHiRbrDyE4tFhKvqlHgpKv5lD/lBX6WikpE+kEhxUkF+ZV+GUCUOJKuYT/8xBbYyZBQk3M6lQIJ3QzsS7i7jPnaIy1Z0xeaJ5IMxLJXWHLszBz94ZekXtm4FRYJFAJvSHs7OQzs9nhk0mQxaXvG9St0gNYJTYkB/hFyVjEz1pCEcQVrTmSLDLd+THOyxFiNnSwtaDMJI8QIOoOZyGXCIsHg1qfu5ZUGZKipSQkG1gwe2uUW5WxZZKgCXYupMyskvpk3nBAYRSUBnYBt4g7p13mA1yEBswDl9lphWawukh3TZ30ckwRT2WkNkPNan84dLnzh4EJWliAApJZuQy1yEQ/rDEf5KP54PaXsVpF/ZPZColaZ6ixyUmwfTPebjGoTgSlPiUWvu/hp6xmMJtBUuWuYM1LCRwFyMiGManC4hSkh2qGZGRY6J0gslJsf9EqACip+RYX0LWMcdmJT4QkcbC/UkPwiSZMIDP7flFBU+tLOpOtlc7uwBPrCNCpsG7TXPSpIlypi+8BSZiQlVAexZmI6/GL87YiFlLy0E6lVylsqClOb3e0TrmpkhQSjIPnx5tDcPjlLJZhT5vf4QNDW2QTNiyJYW5usXKy+6LMARYNZgIrTNjyl0pMupholgxuHdma2lmgipAcEBlBt5g+fFvl4kUQmpQAvc87NmIJkwVJ7MykpKaKUm5Y2LjI6tEsjZyJSQEbrZEsSeAy5wyVMExSnDUKIzsoAA3BF7mLYmBNgmNsZsyHaub9YQ50Hz04xktvYGtHegkqSEgj/AEgsCODPkLXjWdpZYKyprm/wEBESQtKkHIgptz/vB45dXaOicVOFMx0038vxMNEcoX8oV49NHisaYaYcTDTBFFEcYSOJjBOhGhYsYCWDMD8z6QG6VhiuzSDeyMIwA9TzjS4U0kP08oD4dkgQTTNLR5XI+zs9/jSjGjDbTnFU+YST41Z/vFh6RWSbxY2mfrl/vGKpj1I6R4M/2YQwQuSNEL+Ip/5CHS90ZcdIiwirK6Aeqh+UOr8Tcx8IRl46J0q3Jhyco48SfwjQ9jcMuaialCUqYgkFQDhQY3Om78vGenzPqyP9SfgFfnGl/RqmqbOS5A7sEs2im1HOJ8n6lIupINTsDNLS0yAjMhrpUW0fQDmIuSsOtCd6WVGmlmSFHhkbA2uTB5UkABIysPIc4ry1IM3wF0nOssXGoAjkOjsCp2DUnfO4M1CtJATq5Nn9cotyZwVnKJRTa4KlE52cDy5mLmKxXdhVgp3Z9PJozu1UTFzA8xg4AATk75F34ekCgp2Gp8qXKAUykPwFgVaFiwhg2v1/2qhuAw6impa1TAMkKYpsSNbvHd9/pR6H841AP//Z"/>
          <p:cNvSpPr>
            <a:spLocks noChangeAspect="1" noChangeArrowheads="1"/>
          </p:cNvSpPr>
          <p:nvPr/>
        </p:nvSpPr>
        <p:spPr bwMode="auto">
          <a:xfrm>
            <a:off x="63500" y="-1571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20484" name="AutoShape 4" descr="data:image/jpeg;base64,/9j/4AAQSkZJRgABAQAAAQABAAD/2wCEAAkGBhQSEBUUExQWFRUWGBgaGRgVFxscHBkXFxceGxoaGhgYHCYeHBwjGxgYHy8gIycpLCwsHB4xNTAqNScrLCkBCQoKDgwOGg8PGiwkHyQsLCwsKSwsKSksKSwsLCwsKSwsKSksLCwsLCkpKSksKSwsLCksKSwsLCwsKSwsLCwsLP/AABEIAL0BCgMBIgACEQEDEQH/xAAcAAABBQEBAQAAAAAAAAAAAAAFAQIDBAYABwj/xABFEAABAgQDBQYCBggFAwUAAAABAhEAAxIhBDFBBSJRYXEGEzKBkbGh8BQjQlLB0QcVM3KCouHxJFNiksIWc+JDg7Kzw//EABkBAAMBAQEAAAAAAAAAAAAAAAECAwAEBf/EACMRAAICAgICAgMBAAAAAAAAAAABAhEhMQMSQVEEEyIygWH/2gAMAwEAAhEDEQA/APVKo54SOhTCwjx0dGAITCPHGGmCYV4SqOhpjAOJhpVHGEjGOeGkwsMMEwhMNJhJ1VJpapi1Ts7Wdrs+bR5dt7au2JKjWVhP3pMtCkeRCCR/ExjDJWem4i6VDkfaPJu18glRLWydrZaRTl/pKxqLGalXELlo/wCIBgdtjtRNxQFaUW+4kj1cmIzhckzq4H1TQP7uEaO79XCHy0TFeFBPkTDWlso4t6LOwFf4zD/9+T/9iY9+EfO8xExAqIKebN+EXsNjMdPYIVipnClU1QbyLQ8Xejn5IZye9xzx5z2X7LbRrSqbPmyEAglJmlSi2lDlI/i9DHpDRiLVCR0K0c0YUV46OaFaCYbHPDqY5oJhISHNCUxjCCFIjgIVowSFURxMpMRtBTMFmjoc0JEwjYSHkQkYwwwhEPhCIwBkI0OIhDBMMIhGh5EJGANaGKESQyYsAOSw5xjDGhCIoztuSwSA5I5H0geNuzFVMkJILMxccM8/hGsKQH/Srs9C8EJh8ctYpIAvVYg6tZ/KMTI2XXLQEkDdGYfTS4vG82nijMlKlz1ClTDeAAcmygRcMW6RjNkTe7UELzQ/mkFvaOT5MpVg9P4aWTpWzjJWkFayHBIsI6bgpqmIWoy/ukhLcnCT7RLM2kmZNY8eIDNkHVb2i3g9qJO6Cd0mx4Pa4zcMY89uW2ejSqgDt6Q0m7u6c2d78MzHpXYrs6vC4ZCZi1FbF0Puy6i5SkDM5OS98rRhcTSvEykG6UqMxf8ADkCdLnOPS5PaBCj4VB9bH2Mej8Z1DJ5XzcywEwIeBFAbZls7kdUn4wn6/lcSTwCTHTaOGmEGhWgcdupZwlXQsD7xXX2gI+yn1J+AEC0Hqw00KBGZT2nUokAgMqk7psWOr/GIztyeVFihKRqWv01bnBs3VmrjmjDTu1FRBRiQXsEpI105ZRXx/akoUEFcxW7UaFjdAIza4/pBs3Q9BaOaPM5n6RJtKggE05lTaECzXiFHbrFTFDuwooIYgAPfVyGfNg8E3U9SaIp2JQgOpSUjiSB7x5f+sMZNQqXMnFJpAaphbI1J5hjFLE4etkzJhZCaiUqFJu3q8C0N0Zvcd26wqGpWZj2+rD3zYxnZn6VmUQMMWBOcz/xjPIw4Smnu7pIKSTYpHEgs8L9Kl/6PURrN0PdYRoVoWFQo1oQwk6cEB1Fh8+sB8Tt0m0tLc1D8IagBeOjJTMRNUd5ageRYfDKJUYaYzd4rzUcvIwaMaaEjNq2iuUP21RsWWKvIEXvDf+pJqnaWR06Z3Pk0AxpJkwAEkgDnFDF7aly0uXItcZXyudIzuOkrmJ31qKhdwQm7Xtf0MQSUSSkDeKbi+Vjz4Rg17Dczaq1uHoALFs7cz7xUWurMnk5J94qJxUtAdKFly1gXz4HTWOm7QCWHdrLu5p4cRzJhKZsE3eDRTM2g9IaplAXLAfOUUZu1hST3Swwe6WfkOJhmH20FlgCwDuQwzuORDXg9WbBOpCaiXN9HceQOWXvGO25hjKxBUQCiakqSXyP2g3IgnmFDhGqxm0JcpJUtQA4C5zaw1zgB2nUJqEJQQ4AJS96Vh0K8w/r5RLkWMnX8d/lgpCalSHAclm1by/OGY5SZEsEKqUDk/XRyxuBpYdXCow89J3RV/SJMNstcxTzAwfLj5xy/Wlm8HpfY3hLIY7HyrLnzSAFEIS+u85Lc1MPIxr0zmHHgAnnw5RisB2kXKxQlPLXIyvSBLJDlXeAPul91yDcdDau0iag0ySkJup1g1BvCCcmPWOnODz5LLD8xCFJCVVFmNrP1b2hcOliT3YCsndzS55fLxmpPahiUpnS1AC2qnJJzUGs7Akw/FbVnUkpnAuahQz2+y4cNa45xqfsSjS41YoNQADZ5NzfTrAKZiZ4mFKpY7hQCQwK7gs5IvdwWPCKU/HTJoqWpgwcUtcfaA8yL2PCHjtDOYMUIpcMzuBkQovpfKDTQKRIUHu1F0roHdqTLIpKSQ5UCLEZs8CcHipwCZStxAyCgTUC7Ok6ECxhJroKlBSjWqpSXYXLvTkYRW0ULLrBQbZlnAs1sxFEK0Pm4GTU6GCiSTnSG0DeFjFyRjCUgiWFkllm2SdQT+MA0YpFQpZKXLFydGLg56ekEcdLVQlCVEJLglIsQ2pTl0gsKRAnGHvSlMvfNTLYAl/tOBfhw1i9LrXh1SwmmYgiwNx/qBJvd8mivgcDNMqYCklAshSmSWytwyhEygJC3lmqlgQqpSQcy4DM7mC2ZI7aIMiWhKlpOZUGupJs/re8U5+MlmSmW6ggm1mIbVWigeUdhMXIRISVGpeqVB2D6conmbVUuYAUpMopAFxbV306QRStIX/hyEO6b/eBuxbhCSpSKQ8q7B8s/WGzca6lGWkBJDhm0ztxd4XO9Cr38KoJj6HJaBeJ2+gMEEKJ10t7+UC8ZjDMNz5A2Hl+JgbiCluQuPLpGSIsJzsVX4l34ggEdLEB+kRSsWlmSuo53U5N4CrmpGgSeeb82iDdLkJUpmysCc7EkRTqCw3jtr0JuHZnGl7DjA44xU0pvSlQLU6gNZ9IrYOcFBKwSkW3aSdeIzu8XDNIUBQSCWChkLXJbLUekK8A2LLWbmxUWBcsLFj5iHLmVEXIYlwNQbN+PGGJSkBtBze4L5vxivPW7gEA5H546+kJdj0TmaKqQchkXy662yhhl7zvb+nWK43VO+gy1Gl4iVMdynXXP5MKwlpeMKOHI0/lDZ2LOpGevOKSlioB+g1fo9oXBSlTVBS0slINlEikhxe3GkWuX0zhXSywpWR4maSSFLubgAnIW+RERwSrkImZXKnSG6lgPMxFjO15SujCIJUSQDS5/hSkfFn5mA+1Nmz1GrHT+7BuErVXMP7spJt5lMIpsuuL2EMTisKgpK5qFsoOhDr3Sd8OgUm2Qe5zI1rdoNqS8fiEzcPKxFaUsSmkBk5FRZQSALF7M3CK+wU4ZWITKEmqtKkpXPLsspNB7tLIFxkausFMFjDPGHQTUVYefImoT9gpulZQmyXIzYPG7DqNMBT9oqRkZb8Ekq9VppT/tcRWxG0VzAxLJ+6mwPVrnoSREa8CpLV0p6qD+gJUPSIysDK/QfnCqEfCOjtJ7Ygl8hDhLHAekR9/xt5/nHd+OPoD+UNTNcQxgZXfBMqWkIUlE4qULVlIUpKi2agGTfjDcVtQk/UlSEKCCUKJUmqgBXicgVP5fAfhNpGWsKlkhQe7HIgg5jgYjGJA/sr8o1MX8QvKqmJVu7zpqGQY5EZgg0njlrEmIyZKr8yCBd8tIEYbayUFipQSfEElvNlBnDn1zEFMBswzlAypiFITm4IYEuHHLqcs4dP2QaXgpTMU9yslQLOEsM7uM26Rfl4qWpNJSlV918iwBJN38oIz8FLluU0FebqYOeHDOBUzYaggPMSgTKlKrBORupFssr8Hhk0xGmh+Lx9aVJDGmkABOZbK/OG4KfOVSe5VSBZgAHFnHOIMVtwoSJUumZTUO8UBdrBQ587wRl9qZikopCAAkPZ6izPyvBafoFjNozpiUATyAbGgKdRSftcEsRAlO0Vkm6qUksDwVx8tInmTKgVEJKlWJp9bddYG4kUikdS/EfJjf4GvIkxiVFs8rDN8v7RPgpSqwikFRc0k2LcfyithMYtG8lrWycF7sRFjCpmzphmIF0Mp8gL2h7J0HsbsOi4CStTOlOaXytkHip9BnffA5GYzeUD8QhVZUpZqUXLcX5WhVJSS5SonXrCpDN/4eoTcUEiyklxxF+UUcXtEJNLEniNH6cIxe21qE1QUeDNlyI8oTA7fpFKwVDQgsfPjD26sXqrpmm/WoSVF5hdtOV2PHrEOHxd0kBwVFSkuxZNweBPOKeH2giYlxVwIIyPDNvOOWEalvhA+3w0N9PlMNytqJEyYVFkJFmuz38OZN2fKFlbSlAOJiiCQwLsGHhA0aAMujOs/PTSFUoaKT0hHNG+l+wx9JKU2WCTkGYXPLKxPWI8biUU5gKBs7OCMyB0PpAdUovZQHDf8Als4qTdppQWrcg5hyMmZ9esbsmb62g/iVFaGC1I4kX3RwvZ4s4bEoko3QDYng4N3Od+cAAVFLh+IIf1hJ1ZAFfM3ILl7dIVu8DrjZo17TlPWlDroJsLkJuxI1vlFHBz+8mgVUpUldX781Xdh2F6Uiaq+TPpAjDOl3NjmCvl5fGDnZ+bKlYeZivsSzu3d1isJAPMzj0Z4nOqwGKaZWnbWOHSJGCkqQuZlYqnKTkFKDOHzCdBdoAYvZCkqJxM5CFHNJV3kzzShwDyUpMENt9oJ6UoSgCQmeCXBJmzEW+sWo7xSp7XAsc2gSdkgyyQCVMTvXsz62B6QsV1Vst+zwNkbVlyVhUlBUtJdMyaciNRLSyR5lUJidrTJgpmTlUn7EsMl/3U0o+BiwrDhyEpBSBdTZpZvIOH4u2UX9ny/o8sTZilKlqBFKbUuSmpRGYFiOrkOGg9kbozPhKOE31QP+B94Qy5Rz70f+4k/CiLsyZO7zu3M0linWpJDg+mfQxSmT6swB0EVROkKcNJA3VTH4FKW9Qoe0NSAzKS93cWVlk9wR1HvDEkRMBGsZJEPdx1MTFENIgWN1I+6cXDxJsSaqVNUEqUmpJZgDUwcAgniOfS8SmXSEn7yQoepB9CCPKIFoYgs7EFuN7iGT8CSj5L0/HFSiSreCSN0G4yYg/hHYeWqgAhRDMKrWNyz+Udjcc6aJSQh3qYB24VZ5wkvaE4lytINJG+UuAc2e72g5oSslzDbLmK8EtSrZgadWglsXsqZ6O8VNCUX8Lvax4AM0CJW3polpScXMFwClL2SzeLg0J9NVT3aJtSc8yxJLksdYRqQV1L+ITLlgoa6S9QNQWgsU3GRvAPaawTuvzBGRBuLZhmvE00131FrC1ho0VFPc63MGCoMsoYnEMGAJBLnhyIGhzglM2ogqASCxeosEl+QFoGHkRaOk4Z1MHJZ7a2h6RK3ovLxiXZPO/wCMVfpauPwiSZLUF0iXSRoefEw79STvuj1gpoDUnpHomPVhJqkIWl2VncBmP2maAq+z8iYmYJZCd9klSgWSM8yLPrGTLs5Cm4l4iUYRcTWmO+VPaPQsBgcPIQE1pq+0QtLKI1vcRXxeEkTpiT3wqfdSDLUHGVsyYxkvFoQBVJSvmVrD+SVBokTtZlBcuVKllOTBSmI1+sUqE+l7sb7Y6o2OK2KQ1ATr47OdGb2inL2POI30ywbjjbQ5QGxW2ZikIWubUt/DRkHzJZieQiYbWnKBNQKQsABQOasm1YdYl1mlsr2iwivYy6QCiWTa4JT1bhA/EdmqlgkUuMiq6la/C8diNrYiSreUhb6MXYB9GiRXatRQN1FTgMXJHPo0Fd1oL6vZeVJKEEICUKYfbLi9rEdYdImrSutaULURSVJP2XtumxgLtHbtyyWqIqcm4TazZ6xPO2yJaUpYAG4Dk65kZ6fGB1kHsgpj5Mta0q7slgoMmlIunXnwMDtn4RT4XCrDS0zFT5ospxWEgHQulDM/2lQuzNuzpiVbpUxIBAYAdTB7Y8wqwq58xNM0ky35JUCG4X7yNHtHDEl1lTAsjFoxmImTJiGVNW9RJ3EMAiWACwYC5Y3i9N2RTma0q3f3abnLhcevCBW0cN3cytBZKy9s0qu+mRc25twgzhZqVygBVZJL5mogEgMMhYHzifI3dl+NKqKtATUhAtSoeV35GwfnBjttsxCMEyAwBQgABt0kNnqT5x2zcB3k2ULk1qLMSKAmogkHKxF/jqX7ZSE/QjkKVyikWDlMwMkdbxOLbaByNXRhMRsZZKCgMoKeWDqCbjkmxPAX4wG29LSJ66DZ3IYhlHxC443849A2Thpk5VRLlIKUkvfMG44AkPzjLbalJxE1SpaTQkqFdgpZdnD2KQ1siXjojOmK49sLYBoeSFAXQqlXMKdSSf5k+QhJaoSZKXLGtKs+bFwFDrDJa7xZZJaZbphsyXEiVQ5YgFRjgyk8QtQ8lJSofzVepiCYIbMDGJDBELmw5UpalCdTTSVFRJ0NmbMuT8Iv0YZMtNDzCsKFYDlJpqYvqBwgJJRUG1qAA4vl8R8YfOmqRuhkKK/CkEAhSQDnpYD1hWm3sGEi4JuFEpBUHmBBLFxVn4iLPw6iIsLhkGSucEhF6QDk3FzrpFUySEKUBS7pL3bpFlU9C0UJExRYPckBuT8ntBz4NXsiG1hSGqBGtsiG0issMkXcm+j3OXKKQyfnDu6yvoDFeqRDu3sn7ksTk3vDsIwWCzgFz0ET4bCKLqCkgAtc6jlCdyaymwJSxpy4xu3gPSmmXcBjypbBySW0uAFHUcSPSBS5i3LqU+vWLGGX3UxKwxIcjzsIJkBVzPDm/wCyOsI/xeB/2WWVfpiwpu8cXBBO6eXBoqT5bHgDo+UWFyxmG6agxMMGkqRQo7x3lLTZJZtXDZXivaiPWygvD5VEDr83jpUkPdTAjMB2LWDQR2hswSroeYGzzZy1VsgS7RRXLUGNBzAy1EBStGcKZJi54WlCUopCQ1lFVR43yu9hFuZLEkBFV3ClCqzi6Qz8DfnA6fiFBORFmuBkbuLfGOOzAUyyFipd6GyBdj0LQjWMlFLOC7M26Vl1gsxAoPhCvEWPiJG7c2geArQXTcEDQBz7x2KwPdzTLKwaWdWmT/0ghLl10IQDzUL8iU2+EB1HQVctg3GTQpVi4/dpFy5YdY7GYsrpKvspCR0H9Xi5tjACUlDDNwSQ28P7wPnsAGSQ4GZzzcjlDRaaQk003ZYRi6UkMRWgJZrFi9WmrcY9Cw/1ey8Ok5qTX7q//T4RhJHZ2fNl1pZTAtcuyM2s3k8egbd+rw8mWPsSJQ9QPwETk09DR7WrM7tJNUpQFym4vmwuB1DiCfZwpGHlKKnfvSHZykKABbyI6iAgxLrI4g/PWxjV4fY4XIw8tBZKZKCpSWdNVz6lR4ixJsDHPyfrR0xebG7C2gj6WkKayVaf+ooBhbk9+JAzgr2xJ+jpSMlTpQUdQKwd1uYzgLtZYkzAJSWRKpUAgZspy6rkqP3r5iDfaKcDIlL+z32HVrcVg211+ESjtUaaymA9obRrqky1d3JRYi4Us6uXcJc6Z3OUVTKSgBL0pcOCDccRreCgkhKRMdFSt4BQYlxe+ofr5QM2kpRU6iMnsTx56tpyjZZeNLRnMbhwhRI8JLMQ5Hre8C8VhwN5OXDh/SNah1JKVOU67ujPm7+hjMzwxKVfI0i/G3YnLFUR4dbiLuIQKUEfaTf94KKT7P5wIlzWLfLQRGIBQE8CSC+hAs38L+ZjoaOaErRBNTDZSrRKsRUSWJjJGbpk8pTKHzcX/CLGLxClFS12qWWIYnPW72ipWzHgQfSGY/CnvJhSk0hRuAWAJ4+carBKVLBewMhCypKiHT95QbPT0zi/iE0JKZQlpAS6lJcvYuKiPK0ZlMlRNkk6tygrh8FMmS7IUoJS1zZzoBAlGvJoTb8FLBYFSzLpIdaiA5ypZyeV4nlYBUtQM1CwkZ7r9G946T3khaSoU01EOxuRewMLN2pMmbtSl8vwh3b1oRKMd7L+y9pyZU0bqjLOapgDgnUU6fGC83AYJb/XAOXstrZ5GMwBOTcpsOlotYPGgu6QRz/pz0iUoeUysJ+GG5+zMOkEywAwcKqCqvIm3GKJwKzcJWx5RH3MolSli+gCwPMBvxMKccNJs5tN7+sJT9lMeiDaWJSuYVS5YlDRKS7eZvFafiFksVqKdAVE26Rp8BLrQmmXLB1NLkEawF25gphnFkKLgeFCmduQi6mro5ZRaVlnEbYFPdpFilKSSM2HLnFTFTu+IUGlgAneIYkDJIAck5eYjQHbmHQCDJUSlnCwADbgRbzeK+L7Wy1IZEsp57oA5Bh5aRJWtIo6eGyni8Ng1JRViVuEJChLkk3a9yQH0gIae+AQVBDpAKyKgObW10iefty5ZCbnOm5ilMxImKBACMnbJwc/T2iqTrJFyV4CO1JCTiSkJJSES7alpKbn3hMGlBXQUtSCoBzmG1BjsZgyrFqRWFkAbygAC0saD05wSwmzlILrVKCmslLhanu7cGu8TcqX8LRVv+l+VgJc2WmtFQFw6lE9c4XE7PQWBloIQKUgpdg7t8Yt4RgOkOnp1vnELZbBUThVKZKbVFgB95ZZ/UwT7ZH6xYBsGA8gwiTYcp8SgnJFSz/Am3xaBHaTEgqKruXL/CKRJt5Mz9JaadGBb46xs+yKZwkVTJahKS5CiPGgI3AxuUiwcW+MZLs/gxN2hIlqukrBUOKUgqL8jS3nHqm2+0EuUkpKt5Qs3oPJ43NVULBuzLKx1c8uC+R/d1yN4vYqY+zkXembKSSdAiaEjoWpHOA2ClrC70mreuQTm1z8WghjZjS5sl2CgJstV7TJSkrIHElKCoDkRHPHDOvkVrBJip4EpKSEqFIsQ9PA7uUBpxYOQznQlm9oKTVskMrIBg4vYOPn84qzJV99IU7EU5B2u44nPnC2USojThUhDvcp3UufZ8/KM1tdDUn7w9uXnGpYMQCQ7XOgszkXHDpFPHYKWoDi11Djm/8AbzhuOdM043GjGCSpS0hmdQF+Z4RYlrYtm0TYDD/4kg37uo2u7bobjnEu09mKlBJUCCX8w+nSO+7POSq2RlTxUxBaJETYixXhfr6hvzEFGm8CJU4MFJuIUE/aNQFg7bydQL+R4QFlLg3h9qrkGuWQklErMA/+mASH6af2EkaEilgMNMVNQDVLBsVFJtr6wTxXaVSVUy0pSlO6H3iW1N2cxRxO3J04muYq4yqISfKG4M0kVJCkAhyACQOIaA1e0FOsRf8AR2I22uburDgF2CQ7/OkX8VgpctJ7slW6FKIVSM7JYh3OTDhBD6XgkS0nvATokIFXMmrI9TAebg++CppNL3SSUAMNKUl3aJp3/iKf22D+4UpbJJbmXY55xaKiBRRcEPbM8A8V1YewASor0IPHIhLPFheDmJTUSSpWpLZZ2PDWK2iSVCLBCqWDnpYeXtC93zHrEH0kM1i7ZfjFcr5e8GgORuML25EpASmQkJAsArgLHww7H/pEmqRTKSJbi6ncji2nnAjZmy0TZYUSRm9xpqIlTsaW2quO9/S8T/BPQ35NAiVOCpg7ypQJuzv1teDQwcikBIBHmT5veLGHlS0hkpSD/puQG4xVxW1whAMtqiSASHanMsbHNnyz4Qsn2eBoxUVksSNhpWAESn/hJ+LtCY/sVOVvS5YsnwikEl3y101gavtZiv8APUOgSPYRXm9osSoMcRNI/fI9mgqEl5Fc4+i7/wBPYxKziJqO6vcrYByw45NFfZ37c7yVeK97uk3qI4wNxO0Jkz9ota2yrUVN/uMSbIW05N2dwf8AaYZp0xYyVpGuws1hp/bpE6lu7RTlKDWiYzwHv88o50joYZ7Ly96cTpLpHElav/Exnu0KPGLkpDP0LHLnGg7MzEtMW5cKSlISQ70quys2B94zW2FuVFyXc3z48hFFgn5ZP+jLABU+bPVcSUMP3pjufJKVf7oTbW0kYiZT3SBfdUHJ+Bu/PKCXYjD0bOnzCP2sxQ/hQkJz6lUDcFsgKmOEslxcW9X94HK1Y3CvImGxLBkyyociAnPVRN/LKExSpyyv9mkS0GYTdTITd3a/Bhm8GZuFUjeLKABNYsABnUTna/tATtBMWiQJdJ+vKVKWAbSkksFHSpQcA6J5xGEbZecqQ6ZjZqZYCghJpDEEmxFvssbHjFeVPcl1FzawDeYPzpEmNnhUuWz2DW5EgfAQ/ZUoA1TAToL687Z2hXgrEII2EUpJWovmCCBc5PuxQxGA3mF+b5F7ngR+fWLc+YVKI3b2AzbzPT2iHFbiCKfsq43ZNteecTWxvBmNlLJxO7muoDo7+wMbba+zEzZYQqzAFJ4EZ55gix/pGT7OSf8AEFQ+yn8RxydjHoYU/wA/OTx3Nnnnl+29mKw8wAtSsOkjI8RfgdIoTFbh6+4/oI9L25slE9FKrEEkK4E2cfC3LpHmmJklClIUGUklJ5EFj7RaLslLBWlGDs/NKTkyAx/7aRf4wAlmxg5jy8wtm7eiCPwgz2LxPBdw0zDgBUzDA8B3wSL5WAc+ZgqMXgMQElbyihJAlgsmkXBfI9QXjMzMepIICUkHKoPndurERRKa8kgEnMP7ZRPpZVzrRscN2ckz3pWkSk3sd5RbJzkIN4TYkmRLTStRS7sSkpBbKoJd+sY7ZWCKAQsgEhwazTfUgBoJfrxVJQWKeNJIL8XBf0tEJJ6s6I+6pmzRKlElSiLXYgahnDB4bisJKpKglLkNSQBUObjneM1gMRMUkCVMoH2SkM3EMQAOkVdoS8TeucVsM0tVZtRlCKIW6DCsBLSFqUEpOiQAEuRdqbghmgN3k3/NX/tP5QNXglJlgrW44OxudSbecKNnJ+8ocnT+cWUV7JuT9F/Z0tCpQA8bkqCfEw1sXbKLkrCg7wAy+0DpxPD1gZs3EiWFS1IQsqPicEBLaLBy4x2LxhFKZSUDeGZBB6n7sGSdiReC2VJSHqsW8KePyIg2hg0TZhPeEWDWcADJjk35xUxs9RCkkulDOUZEqvZjloOkC8NNLgZ3Zjp5xowe7NKa1QVm9mlaTEnyz9Ig/UCxmpI1e+Ri3LmXCiku9gNX1sGb84uyMKpamFs81W6Dib6QO8kbpFgg9nT98eYLHn0izsns0oTKlzEsknwuScxk0atPZZdLAKJIIV+zcHIslR4Pcm3CD+GmICRLmykptZHjUw+9u0k9CXhHyyaD0is0Y/A7JE0FlkAG5CSPQEdQREs7s3UWlqXkCTS4Y8HDH1fKDe0+1+Hwqd2U5IdIQkBJJ0qAAHMZxgtpdtMVMUT3qkJUPDLJCQDo3TzjQjJ5TNKa8oO4cGTLnS0zBMpMpVQAYLqUDLdLgGlCSb8RxgdjcUDyYFwwcfn1hNm7mHp4zAWtkmUl752KlDm0RT8ciqVUlJpKSxcVAAFic8wQeRi6Ql0bUSTJ2dKlAGoSwVC+a95Xm6miCROUlABSyWYOcuJ+PzpkkfpLxBUO9SlSQp1BICSQ/hyb2yh8ztUmYSVEpSqyaiQxPiUUIrLDJ3b2hJ8UhuPlhVBeZts1EgumksLFwM+NzAXtNj5icZM3ygpShLoJTuiWktuEaqUfOK+GmpUtgtJqACWKTvHkDYX9/KvjtuJXjF/UomfXMgpWpJUAtkOSSgggJ+yOusaEGbk5FgM4hkpQCSSAyiSLqSAF/wA6VdesVfpJCtPO5/KKRwxlOmZMlzFkknulhYSSSSFKSKSSS9iYdLkk7zmJONHTCdpBXCK1XS34cIh2lMFKqLhjq2VwfhFdM1IHPS0LLJaxtf1txhEs2UbwO7OqABJzL/8AEA+qj6xtkF/MW9H9Y8+2bM+tKRYf+SdOiY3GHVvADSwfh8vF2cngkUXs+bCMB2qwYQpKmZU3vFK61sLaWtzjfBOZHMNxY8IwvbWaTOQn7ksDzKiT+EVhslPRm5Iu3GDK5hMyYwBKVEi7akHW4voHy0eBGF8Y/eHvBFSd93YkqPHiYpLZLi0dNW4TTYDMG90ktcDg0PQkksC5ORfL1D+kSKAJcsBUzMbbrejofk/nBCRg1ItUm7WLux4EiJSlR0RjYz6UUASlIK8nDBuTFjfnBWZiSEpAZIa7qpKT92wuIgw2AlJzZRfJiG4a5WOcRYzDy1KqCQCOLt0upvSI4bL5RVXtpSFEoAILgqZwctTqI6dt1SgGTezKc+nGJVTH+rSlLgM1BJcauqwHSF/6em0XVdnoD7rjUgZ6ND/j5JPt4YLxC1rzGZPvduMN7s8hy+RFqfs4gsELLJyWaiCzqanR3OXV4cDM/wAxP8n4xS/RKvYwTElnZKh9sCx5KA9xF7DbRAIrUlJDMSAWDZhQudGEXV7PlTV0pkqkm5IckZ8y3laDWyeyaC3+HC7+JTl/J6RE5TiFRkgHgdoSFEJXMKBckmWS6jb21MWQMMpdKMTLYByVgp8r2PlG6/6YkDeOHlOHfdBLNwsl+sUpWPw8lJaWAVHwplps1mdKQCeUTcl4Cm2Zab9FRLWpMzvSlnKSbOdNLnKMxjsapRUQVJBNk1FgNPYRte2GC7xCBLSEKCaigJAF8x1Dc8+cZBOyiQCVJJuyEqDvo5ZhdoeDWzSTLWzu0c1EoI71QSm5SHFQcACt31vyEQz+02JBKRiJhSSTZRHmMiBbKKqNmKJu4ALOpJudWHK/pFRSU6LGuYP9QPWKJKxW3RIrGVeMV83Lji2efOIMRLF6XKTxz5vD5WFWtRShJUc2TewvHYWQuYsS0JqUckggE6sHtDYQmWbXZ2BTMw0uaxHeGYocPFSzeX94yW25ZQqlw6SA+hdIv7xv9sfUYWRJRuqlpDte7b2ebn3jAbeKVNMVMBmqmKC5aUkFKUsEqub1APYt7QnFNN0PyxahbHbQwSRKls6txJSpwlgQCWSLEuS5NyXgcMMM2Fmd3LevznF6bi0dxKBUKkghuT2OfPhpFFWKHEk6kDPq7RSPYWXRMmQkZMR0b8AIRW6XAFQLg0jTIu3KITjhoD6gewMVp+IKjwHD5zMFQfkV8kUsBxMhSZq90iWSWJBbeuGOVwYkk4ooLEgc4DfridQJZmrKEsAgqJSALhkmwblCfrWbchZDt4QE5F7MLQr4m9jR+QooNzZiQXUQkZ3OduHOG4jbCAgpBSRmwdyebW1zjNwjwVwryCXypeEaPYau8mLUNSAH4Zn8I3cmXkDoPnlrGB7NY6mwQCxuXIJJ8joBGywu1AqxSoHkQoeoY/CJcjSdF+KMpRsvqBGRa2Q+efKPPO1Mx8ZMu/hH8iY3c7a0qWd+bLQRmlZD8DY3MeabUxvezpixktaiH4E2+DRTjXkjyySwQYUfWJ/eT7wRSXUOQV8Yo4CWTMS2dQ+F/YRbwynUOnHiRbrDyE4tFhKvqlHgpKv5lD/lBX6WikpE+kEhxUkF+ZV+GUCUOJKuYT/8xBbYyZBQk3M6lQIJ3QzsS7i7jPnaIy1Z0xeaJ5IMxLJXWHLszBz94ZekXtm4FRYJFAJvSHs7OQzs9nhk0mQxaXvG9St0gNYJTYkB/hFyVjEz1pCEcQVrTmSLDLd+THOyxFiNnSwtaDMJI8QIOoOZyGXCIsHg1qfu5ZUGZKipSQkG1gwe2uUW5WxZZKgCXYupMyskvpk3nBAYRSUBnYBt4g7p13mA1yEBswDl9lphWawukh3TZ30ckwRT2WkNkPNan84dLnzh4EJWliAApJZuQy1yEQ/rDEf5KP54PaXsVpF/ZPZColaZ6ixyUmwfTPebjGoTgSlPiUWvu/hp6xmMJtBUuWuYM1LCRwFyMiGManC4hSkh2qGZGRY6J0gslJsf9EqACip+RYX0LWMcdmJT4QkcbC/UkPwiSZMIDP7flFBU+tLOpOtlc7uwBPrCNCpsG7TXPSpIlypi+8BSZiQlVAexZmI6/GL87YiFlLy0E6lVylsqClOb3e0TrmpkhQSjIPnx5tDcPjlLJZhT5vf4QNDW2QTNiyJYW5usXKy+6LMARYNZgIrTNjyl0pMupholgxuHdma2lmgipAcEBlBt5g+fFvl4kUQmpQAvc87NmIJkwVJ7MykpKaKUm5Y2LjI6tEsjZyJSQEbrZEsSeAy5wyVMExSnDUKIzsoAA3BF7mLYmBNgmNsZsyHaub9YQ50Hz04xktvYGtHegkqSEgj/AEgsCODPkLXjWdpZYKyprm/wEBESQtKkHIgptz/vB45dXaOicVOFMx0038vxMNEcoX8oV49NHisaYaYcTDTBFFEcYSOJjBOhGhYsYCWDMD8z6QG6VhiuzSDeyMIwA9TzjS4U0kP08oD4dkgQTTNLR5XI+zs9/jSjGjDbTnFU+YST41Z/vFh6RWSbxY2mfrl/vGKpj1I6R4M/2YQwQuSNEL+Ip/5CHS90ZcdIiwirK6Aeqh+UOr8Tcx8IRl46J0q3Jhyco48SfwjQ9jcMuaialCUqYgkFQDhQY3Om78vGenzPqyP9SfgFfnGl/RqmqbOS5A7sEs2im1HOJ8n6lIupINTsDNLS0yAjMhrpUW0fQDmIuSsOtCd6WVGmlmSFHhkbA2uTB5UkABIysPIc4ry1IM3wF0nOssXGoAjkOjsCp2DUnfO4M1CtJATq5Nn9cotyZwVnKJRTa4KlE52cDy5mLmKxXdhVgp3Z9PJozu1UTFzA8xg4AATk75F34ekCgp2Gp8qXKAUykPwFgVaFiwhg2v1/2qhuAw6impa1TAMkKYpsSNbvHd9/pR6H841AP//Z"/>
          <p:cNvSpPr>
            <a:spLocks noChangeAspect="1" noChangeArrowheads="1"/>
          </p:cNvSpPr>
          <p:nvPr/>
        </p:nvSpPr>
        <p:spPr bwMode="auto">
          <a:xfrm>
            <a:off x="63500" y="-1571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9" name="Picture 8" descr="aliedn.png"/>
          <p:cNvPicPr>
            <a:picLocks noChangeAspect="1"/>
          </p:cNvPicPr>
          <p:nvPr/>
        </p:nvPicPr>
        <p:blipFill>
          <a:blip r:embed="rId2" cstate="print"/>
          <a:stretch>
            <a:fillRect/>
          </a:stretch>
        </p:blipFill>
        <p:spPr>
          <a:xfrm>
            <a:off x="6673755" y="3995144"/>
            <a:ext cx="1723101" cy="2487900"/>
          </a:xfrm>
          <a:prstGeom prst="rect">
            <a:avLst/>
          </a:prstGeom>
        </p:spPr>
      </p:pic>
      <p:sp>
        <p:nvSpPr>
          <p:cNvPr id="10" name="TextBox 9"/>
          <p:cNvSpPr txBox="1"/>
          <p:nvPr/>
        </p:nvSpPr>
        <p:spPr>
          <a:xfrm>
            <a:off x="249382" y="3995144"/>
            <a:ext cx="6305455" cy="1846659"/>
          </a:xfrm>
          <a:prstGeom prst="rect">
            <a:avLst/>
          </a:prstGeom>
          <a:noFill/>
        </p:spPr>
        <p:txBody>
          <a:bodyPr wrap="square" rtlCol="0">
            <a:spAutoFit/>
          </a:bodyPr>
          <a:lstStyle/>
          <a:p>
            <a:r>
              <a:rPr lang="en-GB" sz="1600" dirty="0" smtClean="0">
                <a:solidFill>
                  <a:srgbClr val="000000"/>
                </a:solidFill>
                <a:latin typeface="Century Gothic" pitchFamily="34" charset="0"/>
              </a:rPr>
              <a:t>Texts often exhibit the conventions of more than one genre. </a:t>
            </a:r>
            <a:r>
              <a:rPr lang="en-GB" sz="1600" dirty="0" smtClean="0">
                <a:solidFill>
                  <a:schemeClr val="tx2"/>
                </a:solidFill>
                <a:latin typeface="Century Gothic" pitchFamily="34" charset="0"/>
              </a:rPr>
              <a:t>John Hartley </a:t>
            </a:r>
            <a:r>
              <a:rPr lang="en-GB" sz="1600" dirty="0" smtClean="0">
                <a:solidFill>
                  <a:srgbClr val="000000"/>
                </a:solidFill>
                <a:latin typeface="Century Gothic" pitchFamily="34" charset="0"/>
              </a:rPr>
              <a:t>notes that ‘the same text can belong to different genres in different countries of times’. E.g. Alien as bearing the iconography of a Science Fiction film, but the stylistic approach of a Horror , used specifically to unsettle the audience.</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33267" y="409248"/>
            <a:ext cx="5636524" cy="523220"/>
          </a:xfrm>
          <a:prstGeom prst="rect">
            <a:avLst/>
          </a:prstGeom>
          <a:noFill/>
        </p:spPr>
        <p:txBody>
          <a:bodyPr wrap="square" rtlCol="0">
            <a:spAutoFit/>
          </a:bodyPr>
          <a:lstStyle/>
          <a:p>
            <a:r>
              <a:rPr lang="en-US" sz="2800" dirty="0" smtClean="0">
                <a:solidFill>
                  <a:srgbClr val="DE8FFA"/>
                </a:solidFill>
                <a:latin typeface="Century Gothic"/>
                <a:cs typeface="Century Gothic"/>
              </a:rPr>
              <a:t>CONTEMPORARY  THEORISTS</a:t>
            </a:r>
            <a:endParaRPr lang="en-US" sz="2800" dirty="0">
              <a:solidFill>
                <a:srgbClr val="DE8FFA"/>
              </a:solidFill>
              <a:latin typeface="Century Gothic"/>
              <a:cs typeface="Century Gothic"/>
            </a:endParaRPr>
          </a:p>
        </p:txBody>
      </p:sp>
      <p:sp>
        <p:nvSpPr>
          <p:cNvPr id="5" name="TextBox 4"/>
          <p:cNvSpPr txBox="1"/>
          <p:nvPr/>
        </p:nvSpPr>
        <p:spPr>
          <a:xfrm>
            <a:off x="249382" y="1350818"/>
            <a:ext cx="7252854" cy="4832092"/>
          </a:xfrm>
          <a:prstGeom prst="rect">
            <a:avLst/>
          </a:prstGeom>
          <a:noFill/>
        </p:spPr>
        <p:txBody>
          <a:bodyPr wrap="square" rtlCol="0">
            <a:spAutoFit/>
          </a:bodyPr>
          <a:lstStyle/>
          <a:p>
            <a:r>
              <a:rPr lang="en-GB" dirty="0" smtClean="0">
                <a:solidFill>
                  <a:schemeClr val="tx2"/>
                </a:solidFill>
                <a:latin typeface="Century Gothic" pitchFamily="34" charset="0"/>
              </a:rPr>
              <a:t>David Chandler: </a:t>
            </a:r>
            <a:r>
              <a:rPr lang="en-GB" sz="1600" dirty="0" smtClean="0">
                <a:solidFill>
                  <a:srgbClr val="000000"/>
                </a:solidFill>
                <a:latin typeface="Century Gothic" pitchFamily="34" charset="0"/>
              </a:rPr>
              <a:t>Every genre positions those who participate in a text of that kind: as interviewer or interviewee, as listener or storyteller, as a reader or a writer, as a person interested in political matters, as someone to be instructed or as someone who instructs; each of these “positioning’s” implies different possibilities for response and for action. Each written text provides a ‘reading position’ for readers, a position constructed by the writer for the ‘ideal reader’ or the text. (Kress 1988)</a:t>
            </a:r>
          </a:p>
          <a:p>
            <a:endParaRPr lang="en-GB" sz="1600" dirty="0" smtClean="0">
              <a:solidFill>
                <a:srgbClr val="000000"/>
              </a:solidFill>
              <a:latin typeface="Century Gothic" pitchFamily="34" charset="0"/>
            </a:endParaRPr>
          </a:p>
          <a:p>
            <a:r>
              <a:rPr lang="en-GB" sz="1600" dirty="0" smtClean="0">
                <a:solidFill>
                  <a:srgbClr val="000000"/>
                </a:solidFill>
                <a:latin typeface="Century Gothic" pitchFamily="34" charset="0"/>
              </a:rPr>
              <a:t>Thus, embedded within texts are assumptions about the ‘ideal reader’, including their attitudes towards the subject matter and often their class, age, gender and ethnicity.</a:t>
            </a:r>
            <a:r>
              <a:rPr lang="en-GB" sz="1600" dirty="0" smtClean="0">
                <a:solidFill>
                  <a:schemeClr val="tx2"/>
                </a:solidFill>
                <a:latin typeface="Century Gothic" pitchFamily="34" charset="0"/>
              </a:rPr>
              <a:t> </a:t>
            </a:r>
          </a:p>
          <a:p>
            <a:endParaRPr lang="en-GB" sz="1600" dirty="0" smtClean="0">
              <a:solidFill>
                <a:schemeClr val="tx2"/>
              </a:solidFill>
              <a:latin typeface="Century Gothic" pitchFamily="34" charset="0"/>
            </a:endParaRPr>
          </a:p>
          <a:p>
            <a:r>
              <a:rPr lang="en-GB" sz="1600" dirty="0" smtClean="0">
                <a:solidFill>
                  <a:srgbClr val="000000"/>
                </a:solidFill>
                <a:latin typeface="Century Gothic" pitchFamily="34" charset="0"/>
              </a:rPr>
              <a:t>Traditionally, genres (particularly literary genres) tended to be regarded as fixed forms, but contemporary theory emphasises that both their forms and functions are dynamic. </a:t>
            </a:r>
            <a:r>
              <a:rPr lang="en-GB" sz="1600" dirty="0" smtClean="0">
                <a:solidFill>
                  <a:schemeClr val="accent1"/>
                </a:solidFill>
                <a:latin typeface="Century Gothic" pitchFamily="34" charset="0"/>
              </a:rPr>
              <a:t>David Buckingham </a:t>
            </a:r>
            <a:r>
              <a:rPr lang="en-GB" sz="1600" dirty="0" smtClean="0">
                <a:solidFill>
                  <a:srgbClr val="000000"/>
                </a:solidFill>
                <a:latin typeface="Century Gothic" pitchFamily="34" charset="0"/>
              </a:rPr>
              <a:t>argues that ‘genre is not... Simply “given” by the culture: rather, it is in a constant process of negotiation and change’</a:t>
            </a:r>
          </a:p>
          <a:p>
            <a:r>
              <a:rPr lang="en-GB" sz="1600" dirty="0" smtClean="0">
                <a:solidFill>
                  <a:srgbClr val="000000"/>
                </a:solidFill>
                <a:latin typeface="Century Gothic" pitchFamily="34" charset="0"/>
              </a:rPr>
              <a:t>Buckingham’s argument therefore compares to those opinions of </a:t>
            </a:r>
            <a:r>
              <a:rPr lang="en-GB" sz="1600" dirty="0" smtClean="0">
                <a:solidFill>
                  <a:schemeClr val="accent1"/>
                </a:solidFill>
                <a:latin typeface="Century Gothic" pitchFamily="34" charset="0"/>
              </a:rPr>
              <a:t>Steve Neale’s</a:t>
            </a:r>
            <a:r>
              <a:rPr lang="en-GB" sz="1600" dirty="0" smtClean="0">
                <a:solidFill>
                  <a:srgbClr val="000000"/>
                </a:solidFill>
                <a:latin typeface="Century Gothic" pitchFamily="34" charset="0"/>
              </a:rPr>
              <a:t>.</a:t>
            </a:r>
            <a:endParaRPr lang="en-GB" sz="1600" dirty="0">
              <a:solidFill>
                <a:srgbClr val="000000"/>
              </a:solidFill>
              <a:latin typeface="Century Gothic"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Pixel">
      <a:dk1>
        <a:srgbClr val="103154"/>
      </a:dk1>
      <a:lt1>
        <a:srgbClr val="FFFFFF"/>
      </a:lt1>
      <a:dk2>
        <a:srgbClr val="00BFC3"/>
      </a:dk2>
      <a:lt2>
        <a:srgbClr val="0096FF"/>
      </a:lt2>
      <a:accent1>
        <a:srgbClr val="FF7F01"/>
      </a:accent1>
      <a:accent2>
        <a:srgbClr val="F1B015"/>
      </a:accent2>
      <a:accent3>
        <a:srgbClr val="FBEC85"/>
      </a:accent3>
      <a:accent4>
        <a:srgbClr val="D2C2F1"/>
      </a:accent4>
      <a:accent5>
        <a:srgbClr val="DA5AF4"/>
      </a:accent5>
      <a:accent6>
        <a:srgbClr val="9D09D1"/>
      </a:accent6>
      <a:hlink>
        <a:srgbClr val="1286C9"/>
      </a:hlink>
      <a:folHlink>
        <a:srgbClr val="A8C2E7"/>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437</TotalTime>
  <Words>1533</Words>
  <Application>Microsoft Macintosh PowerPoint</Application>
  <PresentationFormat>On-screen Show (4:3)</PresentationFormat>
  <Paragraphs>126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Adjacency</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Prior Pursglove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 Support</dc:creator>
  <cp:lastModifiedBy>Pink</cp:lastModifiedBy>
  <cp:revision>63</cp:revision>
  <cp:lastPrinted>2013-07-08T12:59:23Z</cp:lastPrinted>
  <dcterms:created xsi:type="dcterms:W3CDTF">2013-07-03T08:16:20Z</dcterms:created>
  <dcterms:modified xsi:type="dcterms:W3CDTF">2013-09-15T18:25:17Z</dcterms:modified>
</cp:coreProperties>
</file>