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Override PartName="/ppt/slides/slide22.xml" ContentType="application/vnd.openxmlformats-officedocument.presentationml.slide+xml"/>
  <Override PartName="/ppt/slides/slide3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Override3.xml" ContentType="application/vnd.openxmlformats-officedocument.themeOverrid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theme/themeOverride5.xml" ContentType="application/vnd.openxmlformats-officedocument.themeOverr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37"/>
  </p:notesMasterIdLst>
  <p:sldIdLst>
    <p:sldId id="256" r:id="rId2"/>
    <p:sldId id="257" r:id="rId3"/>
    <p:sldId id="258" r:id="rId4"/>
    <p:sldId id="287" r:id="rId5"/>
    <p:sldId id="289" r:id="rId6"/>
    <p:sldId id="290" r:id="rId7"/>
    <p:sldId id="288" r:id="rId8"/>
    <p:sldId id="261" r:id="rId9"/>
    <p:sldId id="259" r:id="rId10"/>
    <p:sldId id="286" r:id="rId11"/>
    <p:sldId id="273" r:id="rId12"/>
    <p:sldId id="260" r:id="rId13"/>
    <p:sldId id="266" r:id="rId14"/>
    <p:sldId id="262" r:id="rId15"/>
    <p:sldId id="274" r:id="rId16"/>
    <p:sldId id="275" r:id="rId17"/>
    <p:sldId id="263" r:id="rId18"/>
    <p:sldId id="264" r:id="rId19"/>
    <p:sldId id="284" r:id="rId20"/>
    <p:sldId id="285" r:id="rId21"/>
    <p:sldId id="276" r:id="rId22"/>
    <p:sldId id="279" r:id="rId23"/>
    <p:sldId id="277" r:id="rId24"/>
    <p:sldId id="278" r:id="rId25"/>
    <p:sldId id="280" r:id="rId26"/>
    <p:sldId id="291" r:id="rId27"/>
    <p:sldId id="265" r:id="rId28"/>
    <p:sldId id="282" r:id="rId29"/>
    <p:sldId id="272" r:id="rId30"/>
    <p:sldId id="281" r:id="rId31"/>
    <p:sldId id="267" r:id="rId32"/>
    <p:sldId id="268" r:id="rId33"/>
    <p:sldId id="270" r:id="rId34"/>
    <p:sldId id="269" r:id="rId35"/>
    <p:sldId id="271"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6666"/>
    <a:srgbClr val="B7F2FE"/>
    <a:srgbClr val="2E2E2E"/>
    <a:srgbClr val="B1D85F"/>
    <a:srgbClr val="D88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426" autoAdjust="0"/>
    <p:restoredTop sz="86898" autoAdjust="0"/>
  </p:normalViewPr>
  <p:slideViewPr>
    <p:cSldViewPr>
      <p:cViewPr varScale="1">
        <p:scale>
          <a:sx n="143" d="100"/>
          <a:sy n="143" d="100"/>
        </p:scale>
        <p:origin x="-12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A15AB-7970-6644-93E5-C6D07798C4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C1374-A03C-AE48-BE8A-9226AD597E98}" type="slidenum">
              <a:rPr lang="en-US"/>
              <a:pPr/>
              <a:t>1</a:t>
            </a:fld>
            <a:endParaRPr lang="en-US"/>
          </a:p>
        </p:txBody>
      </p:sp>
      <p:sp>
        <p:nvSpPr>
          <p:cNvPr id="45058" name="Rectangle 1026"/>
          <p:cNvSpPr>
            <a:spLocks noChangeArrowheads="1" noTextEdit="1"/>
          </p:cNvSpPr>
          <p:nvPr>
            <p:ph type="sldImg"/>
          </p:nvPr>
        </p:nvSpPr>
        <p:spPr>
          <a:ln/>
        </p:spPr>
      </p:sp>
      <p:sp>
        <p:nvSpPr>
          <p:cNvPr id="450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28FB7-9249-714C-A9DA-F7B7C96D3326}" type="slidenum">
              <a:rPr lang="en-US"/>
              <a:pPr/>
              <a:t>16</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sz="1000">
                <a:solidFill>
                  <a:srgbClr val="000000"/>
                </a:solidFill>
                <a:latin typeface="Verdana" charset="0"/>
              </a:rPr>
              <a:t>Masaccio, Brancacci Chapel of Santa Maria della Carmine in Florence, </a:t>
            </a:r>
          </a:p>
          <a:p>
            <a:r>
              <a:rPr lang="en-US" sz="1000">
                <a:solidFill>
                  <a:srgbClr val="000000"/>
                </a:solidFill>
                <a:latin typeface="Verdana" charset="0"/>
              </a:rPr>
              <a:t>1426-28</a:t>
            </a:r>
            <a:endParaRPr lang="en-US">
              <a:solidFill>
                <a:srgbClr val="000000"/>
              </a:solidFill>
              <a:latin typeface="Verdan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61CAD-3555-624C-9FEB-4FEE2E04FC12}" type="slidenum">
              <a:rPr lang="en-US"/>
              <a:pPr/>
              <a:t>20</a:t>
            </a:fld>
            <a:endParaRPr lang="en-US"/>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4ABBB-72D6-1542-8AFB-DDCCB1535521}" type="slidenum">
              <a:rPr lang="en-US"/>
              <a:pPr/>
              <a:t>21</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pPr eaLnBrk="0" hangingPunct="0">
              <a:spcBef>
                <a:spcPct val="0"/>
              </a:spcBef>
            </a:pPr>
            <a:r>
              <a:rPr lang="en-US" dirty="0">
                <a:latin typeface="Verdana" charset="0"/>
              </a:rPr>
              <a:t>Lorenzo </a:t>
            </a:r>
            <a:r>
              <a:rPr lang="en-US" dirty="0" err="1">
                <a:latin typeface="Verdana" charset="0"/>
              </a:rPr>
              <a:t>Ghilberti</a:t>
            </a:r>
            <a:r>
              <a:rPr lang="en-US" dirty="0">
                <a:latin typeface="Verdana" charset="0"/>
              </a:rPr>
              <a:t>, Architect</a:t>
            </a:r>
          </a:p>
          <a:p>
            <a:pPr eaLnBrk="0" hangingPunct="0">
              <a:spcBef>
                <a:spcPct val="0"/>
              </a:spcBef>
            </a:pPr>
            <a:r>
              <a:rPr lang="en-US" dirty="0">
                <a:latin typeface="Verdana" charset="0"/>
              </a:rPr>
              <a:t>1378-1455</a:t>
            </a:r>
          </a:p>
          <a:p>
            <a:pPr eaLnBrk="0" hangingPunct="0">
              <a:spcBef>
                <a:spcPct val="0"/>
              </a:spcBef>
            </a:pPr>
            <a:r>
              <a:rPr lang="en-US" sz="500" dirty="0" err="1">
                <a:solidFill>
                  <a:schemeClr val="bg2"/>
                </a:solidFill>
                <a:latin typeface="Verdana" charset="0"/>
              </a:rPr>
              <a:t>Porta</a:t>
            </a:r>
            <a:r>
              <a:rPr lang="en-US" sz="500" dirty="0">
                <a:solidFill>
                  <a:schemeClr val="bg2"/>
                </a:solidFill>
                <a:latin typeface="Verdana" charset="0"/>
              </a:rPr>
              <a:t> </a:t>
            </a:r>
            <a:r>
              <a:rPr lang="en-US" sz="500" dirty="0" err="1">
                <a:solidFill>
                  <a:schemeClr val="bg2"/>
                </a:solidFill>
                <a:latin typeface="Verdana" charset="0"/>
              </a:rPr>
              <a:t>Baptisterio</a:t>
            </a:r>
            <a:r>
              <a:rPr lang="en-US" sz="500" dirty="0">
                <a:solidFill>
                  <a:schemeClr val="bg2"/>
                </a:solidFill>
                <a:latin typeface="Verdana" charset="0"/>
              </a:rPr>
              <a:t> </a:t>
            </a:r>
            <a:r>
              <a:rPr lang="en-US" sz="500" dirty="0" err="1">
                <a:solidFill>
                  <a:schemeClr val="bg2"/>
                </a:solidFill>
                <a:latin typeface="Verdana" charset="0"/>
              </a:rPr>
              <a:t>Fiorenze</a:t>
            </a:r>
            <a:endParaRPr lang="en-US" dirty="0">
              <a:latin typeface="Verdana"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50A3C-EB8F-E544-906F-E22CC3A135E1}" type="slidenum">
              <a:rPr lang="en-US"/>
              <a:pPr/>
              <a:t>22</a:t>
            </a:fld>
            <a:endParaRPr 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pPr eaLnBrk="0" hangingPunct="0">
              <a:spcBef>
                <a:spcPct val="0"/>
              </a:spcBef>
            </a:pPr>
            <a:r>
              <a:rPr lang="en-US">
                <a:latin typeface="Verdana" charset="0"/>
              </a:rPr>
              <a:t>Lorenzo Ghilberti, Architect</a:t>
            </a:r>
          </a:p>
          <a:p>
            <a:pPr eaLnBrk="0" hangingPunct="0">
              <a:spcBef>
                <a:spcPct val="0"/>
              </a:spcBef>
            </a:pPr>
            <a:r>
              <a:rPr lang="en-US">
                <a:latin typeface="Verdana" charset="0"/>
              </a:rPr>
              <a:t>1378-1455</a:t>
            </a:r>
          </a:p>
          <a:p>
            <a:pPr eaLnBrk="0" hangingPunct="0">
              <a:spcBef>
                <a:spcPct val="0"/>
              </a:spcBef>
            </a:pPr>
            <a:r>
              <a:rPr lang="en-US" sz="500">
                <a:solidFill>
                  <a:schemeClr val="bg2"/>
                </a:solidFill>
                <a:latin typeface="Verdana" charset="0"/>
              </a:rPr>
              <a:t>Porta Baptisterio Fiorenze</a:t>
            </a:r>
            <a:endParaRPr lang="en-US">
              <a:latin typeface="Verdana" charset="0"/>
            </a:endParaRP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35341-7870-6D47-8FC1-106E0D17373D}" type="slidenum">
              <a:rPr lang="en-US"/>
              <a:pPr/>
              <a:t>23</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pPr eaLnBrk="0" hangingPunct="0">
              <a:spcBef>
                <a:spcPct val="0"/>
              </a:spcBef>
            </a:pPr>
            <a:r>
              <a:rPr lang="en-US">
                <a:latin typeface="Verdana" charset="0"/>
              </a:rPr>
              <a:t>Lorenzo Ghilberti, Architect</a:t>
            </a:r>
          </a:p>
          <a:p>
            <a:pPr eaLnBrk="0" hangingPunct="0">
              <a:spcBef>
                <a:spcPct val="0"/>
              </a:spcBef>
            </a:pPr>
            <a:r>
              <a:rPr lang="en-US">
                <a:latin typeface="Verdana" charset="0"/>
              </a:rPr>
              <a:t>1378-1455</a:t>
            </a:r>
          </a:p>
          <a:p>
            <a:pPr eaLnBrk="0" hangingPunct="0">
              <a:spcBef>
                <a:spcPct val="0"/>
              </a:spcBef>
            </a:pPr>
            <a:r>
              <a:rPr lang="en-US" sz="500">
                <a:solidFill>
                  <a:schemeClr val="bg2"/>
                </a:solidFill>
                <a:latin typeface="Verdana" charset="0"/>
              </a:rPr>
              <a:t>Porta Baptisterio Fiorenze</a:t>
            </a:r>
            <a:endParaRPr lang="en-US">
              <a:latin typeface="Verdana" charset="0"/>
            </a:endParaRP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F9850-662A-E244-8415-2D3904A2920E}" type="slidenum">
              <a:rPr lang="en-US"/>
              <a:pPr/>
              <a:t>24</a:t>
            </a:fld>
            <a:endParaRPr lang="en-US"/>
          </a:p>
        </p:txBody>
      </p:sp>
      <p:sp>
        <p:nvSpPr>
          <p:cNvPr id="34818" name="Rectangle 1026"/>
          <p:cNvSpPr>
            <a:spLocks noChangeArrowheads="1" noTextEdit="1"/>
          </p:cNvSpPr>
          <p:nvPr>
            <p:ph type="sldImg"/>
          </p:nvPr>
        </p:nvSpPr>
        <p:spPr>
          <a:ln/>
        </p:spPr>
      </p:sp>
      <p:sp>
        <p:nvSpPr>
          <p:cNvPr id="34819" name="Rectangle 1027"/>
          <p:cNvSpPr>
            <a:spLocks noGrp="1" noChangeArrowheads="1"/>
          </p:cNvSpPr>
          <p:nvPr>
            <p:ph type="body" idx="1"/>
          </p:nvPr>
        </p:nvSpPr>
        <p:spPr/>
        <p:txBody>
          <a:bodyPr/>
          <a:lstStyle/>
          <a:p>
            <a:pPr eaLnBrk="0" hangingPunct="0">
              <a:spcBef>
                <a:spcPct val="0"/>
              </a:spcBef>
            </a:pPr>
            <a:r>
              <a:rPr lang="en-US">
                <a:latin typeface="Verdana" charset="0"/>
              </a:rPr>
              <a:t>Lorenzo Ghilberti, Architect</a:t>
            </a:r>
          </a:p>
          <a:p>
            <a:pPr eaLnBrk="0" hangingPunct="0">
              <a:spcBef>
                <a:spcPct val="0"/>
              </a:spcBef>
            </a:pPr>
            <a:r>
              <a:rPr lang="en-US">
                <a:latin typeface="Verdana" charset="0"/>
              </a:rPr>
              <a:t>1378-1455</a:t>
            </a:r>
          </a:p>
          <a:p>
            <a:pPr eaLnBrk="0" hangingPunct="0">
              <a:spcBef>
                <a:spcPct val="0"/>
              </a:spcBef>
            </a:pPr>
            <a:r>
              <a:rPr lang="en-US" sz="500">
                <a:solidFill>
                  <a:schemeClr val="bg2"/>
                </a:solidFill>
                <a:latin typeface="Verdana" charset="0"/>
              </a:rPr>
              <a:t>Porta Baptisterio Fiorenze</a:t>
            </a:r>
            <a:endParaRPr lang="en-US">
              <a:latin typeface="Verdana" charset="0"/>
            </a:endParaRP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0DFF9-B26E-014B-AAD5-A9407C578686}" type="slidenum">
              <a:rPr lang="en-US"/>
              <a:pPr/>
              <a:t>25</a:t>
            </a:fld>
            <a:endParaRPr lang="en-US"/>
          </a:p>
        </p:txBody>
      </p:sp>
      <p:sp>
        <p:nvSpPr>
          <p:cNvPr id="38914" name="Rectangle 1026"/>
          <p:cNvSpPr>
            <a:spLocks noChangeArrowheads="1" noTextEdit="1"/>
          </p:cNvSpPr>
          <p:nvPr>
            <p:ph type="sldImg"/>
          </p:nvPr>
        </p:nvSpPr>
        <p:spPr>
          <a:ln/>
        </p:spPr>
      </p:sp>
      <p:sp>
        <p:nvSpPr>
          <p:cNvPr id="38915" name="Rectangle 1027"/>
          <p:cNvSpPr>
            <a:spLocks noGrp="1" noChangeArrowheads="1"/>
          </p:cNvSpPr>
          <p:nvPr>
            <p:ph type="body" idx="1"/>
          </p:nvPr>
        </p:nvSpPr>
        <p:spPr/>
        <p:txBody>
          <a:bodyPr/>
          <a:lstStyle/>
          <a:p>
            <a:pPr eaLnBrk="0" hangingPunct="0">
              <a:spcBef>
                <a:spcPct val="0"/>
              </a:spcBef>
            </a:pPr>
            <a:endParaRPr lang="en-US">
              <a:latin typeface="Verdana" charset="0"/>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0DFF9-B26E-014B-AAD5-A9407C578686}" type="slidenum">
              <a:rPr lang="en-US"/>
              <a:pPr/>
              <a:t>26</a:t>
            </a:fld>
            <a:endParaRPr lang="en-US"/>
          </a:p>
        </p:txBody>
      </p:sp>
      <p:sp>
        <p:nvSpPr>
          <p:cNvPr id="38914" name="Rectangle 1026"/>
          <p:cNvSpPr>
            <a:spLocks noChangeArrowheads="1" noTextEdit="1"/>
          </p:cNvSpPr>
          <p:nvPr>
            <p:ph type="sldImg"/>
          </p:nvPr>
        </p:nvSpPr>
        <p:spPr>
          <a:ln/>
        </p:spPr>
      </p:sp>
      <p:sp>
        <p:nvSpPr>
          <p:cNvPr id="38915" name="Rectangle 1027"/>
          <p:cNvSpPr>
            <a:spLocks noGrp="1" noChangeArrowheads="1"/>
          </p:cNvSpPr>
          <p:nvPr>
            <p:ph type="body" idx="1"/>
          </p:nvPr>
        </p:nvSpPr>
        <p:spPr/>
        <p:txBody>
          <a:bodyPr/>
          <a:lstStyle/>
          <a:p>
            <a:pPr eaLnBrk="0" hangingPunct="0">
              <a:spcBef>
                <a:spcPct val="0"/>
              </a:spcBef>
            </a:pPr>
            <a:endParaRPr lang="en-US">
              <a:latin typeface="Verdana" charset="0"/>
            </a:endParaRP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E9560-4770-754A-BF9A-BB41463F93B8}" type="slidenum">
              <a:rPr lang="en-US"/>
              <a:pPr/>
              <a:t>2</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latin typeface="Verdana" charset="0"/>
              </a:rPr>
              <a:t>One point perspective or Linear perspective</a:t>
            </a:r>
          </a:p>
          <a:p>
            <a:r>
              <a:rPr lang="en-US" dirty="0">
                <a:latin typeface="Verdana" charset="0"/>
              </a:rPr>
              <a:t>The horizon line in perspective drawing is a horizontal line across the picture. It is always at eye level - its placement determines where we seem to be looking from - a high place, or from close to the ground. The actual horizon might not be visible, but you need to draw a 'virtual' horizon to construct a picture in perspective.</a:t>
            </a:r>
          </a:p>
          <a:p>
            <a:endParaRPr lang="en-US" dirty="0">
              <a:latin typeface="Verdana" charset="0"/>
            </a:endParaRPr>
          </a:p>
          <a:p>
            <a:endParaRPr lang="en-US" dirty="0">
              <a:latin typeface="Verdana" charset="0"/>
            </a:endParaRPr>
          </a:p>
          <a:p>
            <a:r>
              <a:rPr lang="en-US" dirty="0">
                <a:latin typeface="Verdana" charset="0"/>
              </a:rPr>
              <a:t>Convergence lines, vanishing lines, </a:t>
            </a:r>
            <a:r>
              <a:rPr lang="en-US" dirty="0" err="1">
                <a:latin typeface="Verdana" charset="0"/>
              </a:rPr>
              <a:t>orthogonals</a:t>
            </a:r>
            <a:endParaRPr lang="en-US" dirty="0">
              <a:latin typeface="Verdana" charset="0"/>
            </a:endParaRPr>
          </a:p>
          <a:p>
            <a:r>
              <a:rPr lang="en-US" dirty="0">
                <a:latin typeface="Verdana" charset="0"/>
              </a:rPr>
              <a:t>In Linear Perspective drawing, the diagonal lines that can be drawn along receding parallel lines (or rows of objects) to the vanishing point. drawing, the diagonal lines that can be drawn along receding parallel lines (or rows of objects) to the vanishing point.</a:t>
            </a:r>
          </a:p>
          <a:p>
            <a:endParaRPr lang="en-US" dirty="0">
              <a:latin typeface="Verdan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E5EC8-624B-B741-B622-2D55F5DA23AE}" type="slidenum">
              <a:rPr lang="en-US"/>
              <a:pPr/>
              <a:t>3</a:t>
            </a:fld>
            <a:endParaRPr 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Vanishing lines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3455D-3BAF-4E45-97F6-326165EB4B19}" type="slidenum">
              <a:rPr lang="en-US"/>
              <a:pPr/>
              <a:t>4</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Vanishing lines</a:t>
            </a:r>
          </a:p>
          <a:p>
            <a:endParaRPr lang="en-US"/>
          </a:p>
          <a:p>
            <a:r>
              <a:rPr lang="en-US"/>
              <a:t>Frame form jean Cocteau. Lequai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FE58B-BA31-0A45-8F43-03F22BF23870}" type="slidenum">
              <a:rPr lang="en-US"/>
              <a:pPr/>
              <a:t>5</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Vanishing lines</a:t>
            </a:r>
          </a:p>
          <a:p>
            <a:endParaRPr lang="en-US"/>
          </a:p>
          <a:p>
            <a:r>
              <a:rPr lang="en-US"/>
              <a:t>Frame form jean Cocteau. Lequai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24B1E-1D7A-034F-A4F7-69C48B9A99A0}" type="slidenum">
              <a:rPr lang="en-US"/>
              <a:pPr/>
              <a:t>6</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Vanishing lines</a:t>
            </a:r>
          </a:p>
          <a:p>
            <a:endParaRPr lang="en-US"/>
          </a:p>
          <a:p>
            <a:r>
              <a:rPr lang="en-US"/>
              <a:t>Frame form jean Cocteau. Lequai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1FE08-756D-3C42-A33F-CA71794318A9}" type="slidenum">
              <a:rPr lang="en-US"/>
              <a:pPr/>
              <a:t>7</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Eye lens or through camera lens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514E4-D958-C048-9361-45CE80C11B58}" type="slidenum">
              <a:rPr lang="en-US"/>
              <a:pPr/>
              <a:t>8</a:t>
            </a:fld>
            <a:endParaRPr lang="en-US"/>
          </a:p>
        </p:txBody>
      </p:sp>
      <p:sp>
        <p:nvSpPr>
          <p:cNvPr id="48130" name="Rectangle 1026"/>
          <p:cNvSpPr>
            <a:spLocks noChangeArrowheads="1" noTextEdit="1"/>
          </p:cNvSpPr>
          <p:nvPr>
            <p:ph type="sldImg"/>
          </p:nvPr>
        </p:nvSpPr>
        <p:spPr>
          <a:ln/>
        </p:spPr>
      </p:sp>
      <p:sp>
        <p:nvSpPr>
          <p:cNvPr id="48131" name="Rectangle 1027"/>
          <p:cNvSpPr>
            <a:spLocks noGrp="1" noChangeArrowheads="1"/>
          </p:cNvSpPr>
          <p:nvPr>
            <p:ph type="body" idx="1"/>
          </p:nvPr>
        </p:nvSpPr>
        <p:spPr/>
        <p:txBody>
          <a:bodyPr/>
          <a:lstStyle/>
          <a:p>
            <a:r>
              <a:rPr lang="en-US" b="1">
                <a:latin typeface="Arial" charset="0"/>
              </a:rPr>
              <a:t>Definition:</a:t>
            </a:r>
            <a:r>
              <a:rPr lang="en-US">
                <a:latin typeface="Verdana" charset="0"/>
              </a:rPr>
              <a:t> Foreshortening </a:t>
            </a:r>
          </a:p>
          <a:p>
            <a:endParaRPr lang="en-US">
              <a:latin typeface="Verdan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57979-5660-4448-8C2D-68C4EC5DCDE8}" type="slidenum">
              <a:rPr lang="en-US"/>
              <a:pPr/>
              <a:t>15</a:t>
            </a:fld>
            <a:endParaRPr lang="en-US"/>
          </a:p>
        </p:txBody>
      </p:sp>
      <p:sp>
        <p:nvSpPr>
          <p:cNvPr id="24578" name="Rectangle 1026"/>
          <p:cNvSpPr>
            <a:spLocks noChangeArrowheads="1" noTextEdit="1"/>
          </p:cNvSpPr>
          <p:nvPr>
            <p:ph type="sldImg"/>
          </p:nvPr>
        </p:nvSpPr>
        <p:spPr>
          <a:ln/>
        </p:spPr>
      </p:sp>
      <p:sp>
        <p:nvSpPr>
          <p:cNvPr id="24579" name="Rectangle 1027"/>
          <p:cNvSpPr>
            <a:spLocks noGrp="1" noChangeArrowheads="1"/>
          </p:cNvSpPr>
          <p:nvPr>
            <p:ph type="body" idx="1"/>
          </p:nvPr>
        </p:nvSpPr>
        <p:spPr/>
        <p:txBody>
          <a:bodyPr/>
          <a:lstStyle/>
          <a:p>
            <a:r>
              <a:rPr lang="en-US" sz="1000">
                <a:solidFill>
                  <a:srgbClr val="000000"/>
                </a:solidFill>
                <a:latin typeface="Verdana" charset="0"/>
              </a:rPr>
              <a:t>Masaccio, Brancacci Chapel of Santa Maria della Carmine in Florence, </a:t>
            </a:r>
          </a:p>
          <a:p>
            <a:r>
              <a:rPr lang="en-US" sz="1000">
                <a:solidFill>
                  <a:srgbClr val="000000"/>
                </a:solidFill>
                <a:latin typeface="Verdana" charset="0"/>
              </a:rPr>
              <a:t>1426-28</a:t>
            </a:r>
            <a:endParaRPr lang="en-US">
              <a:solidFill>
                <a:srgbClr val="000000"/>
              </a:solidFill>
              <a:latin typeface="Verdan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098"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prstTxWarp prst="textNoShape">
              <a:avLst/>
            </a:prstTxWarp>
          </a:bodyPr>
          <a:lstStyle/>
          <a:p>
            <a:endParaRPr lang="en-US"/>
          </a:p>
        </p:txBody>
      </p:sp>
      <p:sp>
        <p:nvSpPr>
          <p:cNvPr id="4099" name="Rectangle 3"/>
          <p:cNvSpPr>
            <a:spLocks noGrp="1" noChangeArrowheads="1"/>
          </p:cNvSpPr>
          <p:nvPr>
            <p:ph type="ctrTitle"/>
          </p:nvPr>
        </p:nvSpPr>
        <p:spPr>
          <a:xfrm>
            <a:off x="1371600" y="1511300"/>
            <a:ext cx="6400800" cy="2273300"/>
          </a:xfrm>
          <a:effectLst>
            <a:outerShdw blurRad="63500" dist="46662" dir="2115817" algn="ctr" rotWithShape="0">
              <a:schemeClr val="bg2">
                <a:alpha val="74998"/>
              </a:schemeClr>
            </a:outerShdw>
          </a:effectLst>
        </p:spPr>
        <p:txBody>
          <a:bodyPr/>
          <a:lstStyle>
            <a:lvl1pPr>
              <a:defRPr>
                <a:solidFill>
                  <a:schemeClr val="tx2"/>
                </a:solidFill>
                <a:effectLst>
                  <a:outerShdw blurRad="38100" dist="38100" dir="2700000" algn="tl">
                    <a:srgbClr val="000000"/>
                  </a:outerShdw>
                </a:effectLst>
              </a:defRPr>
            </a:lvl1pPr>
          </a:lstStyle>
          <a:p>
            <a:r>
              <a:rPr lang="en-US"/>
              <a:t>Click to edit Master title style</a:t>
            </a:r>
          </a:p>
        </p:txBody>
      </p:sp>
      <p:sp>
        <p:nvSpPr>
          <p:cNvPr id="41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r>
              <a:rPr lang="en-US"/>
              <a:t>Click to edit Master subtitle style</a:t>
            </a:r>
          </a:p>
        </p:txBody>
      </p:sp>
      <p:sp>
        <p:nvSpPr>
          <p:cNvPr id="4101"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102"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3" name="Rectangle 7"/>
          <p:cNvSpPr>
            <a:spLocks noGrp="1" noChangeArrowheads="1"/>
          </p:cNvSpPr>
          <p:nvPr>
            <p:ph type="sldNum" sz="quarter" idx="4"/>
          </p:nvPr>
        </p:nvSpPr>
        <p:spPr>
          <a:xfrm>
            <a:off x="6553200" y="6248400"/>
            <a:ext cx="1905000" cy="457200"/>
          </a:xfrm>
        </p:spPr>
        <p:txBody>
          <a:bodyPr/>
          <a:lstStyle>
            <a:lvl1pPr>
              <a:defRPr/>
            </a:lvl1pPr>
          </a:lstStyle>
          <a:p>
            <a:fld id="{0B72FC8D-306C-7243-9363-1E836B8BB505}" type="slidenum">
              <a:rPr lang="en-US"/>
              <a:pPr/>
              <a:t>‹#›</a:t>
            </a:fld>
            <a:endParaRPr lang="en-US"/>
          </a:p>
        </p:txBody>
      </p:sp>
      <p:grpSp>
        <p:nvGrpSpPr>
          <p:cNvPr id="4104" name="Group 8"/>
          <p:cNvGrpSpPr>
            <a:grpSpLocks/>
          </p:cNvGrpSpPr>
          <p:nvPr/>
        </p:nvGrpSpPr>
        <p:grpSpPr bwMode="auto">
          <a:xfrm>
            <a:off x="195263" y="234950"/>
            <a:ext cx="3787775" cy="1778000"/>
            <a:chOff x="123" y="148"/>
            <a:chExt cx="2386" cy="1120"/>
          </a:xfrm>
        </p:grpSpPr>
        <p:sp>
          <p:nvSpPr>
            <p:cNvPr id="4105"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4106"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endParaRPr lang="en-US"/>
            </a:p>
          </p:txBody>
        </p:sp>
        <p:sp>
          <p:nvSpPr>
            <p:cNvPr id="4107"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4108" name="Group 12"/>
            <p:cNvGrpSpPr>
              <a:grpSpLocks/>
            </p:cNvGrpSpPr>
            <p:nvPr userDrawn="1"/>
          </p:nvGrpSpPr>
          <p:grpSpPr bwMode="auto">
            <a:xfrm>
              <a:off x="123" y="148"/>
              <a:ext cx="2386" cy="1081"/>
              <a:chOff x="123" y="148"/>
              <a:chExt cx="2386" cy="1081"/>
            </a:xfrm>
          </p:grpSpPr>
          <p:sp>
            <p:nvSpPr>
              <p:cNvPr id="4109"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10"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11"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12"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13"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grpSp>
        <p:nvGrpSpPr>
          <p:cNvPr id="4114" name="Group 18"/>
          <p:cNvGrpSpPr>
            <a:grpSpLocks/>
          </p:cNvGrpSpPr>
          <p:nvPr/>
        </p:nvGrpSpPr>
        <p:grpSpPr bwMode="auto">
          <a:xfrm>
            <a:off x="7915275" y="4368800"/>
            <a:ext cx="742950" cy="1058863"/>
            <a:chOff x="4986" y="2752"/>
            <a:chExt cx="468" cy="667"/>
          </a:xfrm>
        </p:grpSpPr>
        <p:sp>
          <p:nvSpPr>
            <p:cNvPr id="4115"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4116"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4117" name="Freeform 21"/>
            <p:cNvSpPr>
              <a:spLocks/>
            </p:cNvSpPr>
            <p:nvPr/>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4118" name="Group 22"/>
            <p:cNvGrpSpPr>
              <a:grpSpLocks/>
            </p:cNvGrpSpPr>
            <p:nvPr userDrawn="1"/>
          </p:nvGrpSpPr>
          <p:grpSpPr bwMode="auto">
            <a:xfrm>
              <a:off x="4986" y="2752"/>
              <a:ext cx="468" cy="667"/>
              <a:chOff x="4986" y="2752"/>
              <a:chExt cx="468" cy="667"/>
            </a:xfrm>
          </p:grpSpPr>
          <p:sp>
            <p:nvSpPr>
              <p:cNvPr id="4119"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20"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21"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22" name="Freeform 26"/>
              <p:cNvSpPr>
                <a:spLocks/>
              </p:cNvSpPr>
              <p:nvPr/>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4123" name="Freeform 27"/>
              <p:cNvSpPr>
                <a:spLocks/>
              </p:cNvSpPr>
              <p:nvPr/>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4124"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prstTxWarp prst="textNoShape">
              <a:avLst/>
            </a:prstTxWarp>
          </a:bodyPr>
          <a:lstStyle/>
          <a:p>
            <a:endParaRPr lang="en-US"/>
          </a:p>
        </p:txBody>
      </p:sp>
      <p:sp>
        <p:nvSpPr>
          <p:cNvPr id="4125"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C6469C5-A14C-524B-B8B8-3849930AA3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D6B682-E206-A149-8685-40384A7844E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13BA037-E105-0A49-977A-F7941CA33B8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AC2CDB5-0E34-6644-B61D-AF906074261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76311E1-DC8A-E547-9A52-22E7DF2DB7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500526DA-B470-ED43-932E-80FEC0CD6D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979A3073-DCBC-AE4F-960E-13A551FD54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4FA3446-B01F-A645-98C3-345C5F2C95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9E55C44-D331-4F46-AB11-85BF2D1FAA3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7A212BD-A944-B449-BED7-7D3236977E5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B1D85F"/>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prstTxWarp prst="textNoShape">
              <a:avLst/>
            </a:prstTxWarp>
          </a:bodyPr>
          <a:lstStyle/>
          <a:p>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30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30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9FCC48D5-A90E-BD4E-B97A-49E93383B9BE}" type="slidenum">
              <a:rPr lang="en-US"/>
              <a:pPr/>
              <a:t>‹#›</a:t>
            </a:fld>
            <a:endParaRPr lang="en-US"/>
          </a:p>
        </p:txBody>
      </p:sp>
      <p:sp>
        <p:nvSpPr>
          <p:cNvPr id="30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prstTxWarp prst="textNoShape">
              <a:avLst/>
            </a:prstTxWarp>
          </a:bodyPr>
          <a:lstStyle/>
          <a:p>
            <a:endParaRPr lang="en-US"/>
          </a:p>
        </p:txBody>
      </p:sp>
      <p:sp>
        <p:nvSpPr>
          <p:cNvPr id="30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83"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prstTxWarp prst="textNoShape">
                <a:avLst/>
              </a:prstTxWarp>
            </a:bodyPr>
            <a:lstStyle/>
            <a:p>
              <a:endParaRPr lang="en-US"/>
            </a:p>
          </p:txBody>
        </p:sp>
        <p:sp>
          <p:nvSpPr>
            <p:cNvPr id="3084"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prstTxWarp prst="textNoShape">
                <a:avLst/>
              </a:prstTxWarp>
            </a:bodyPr>
            <a:lstStyle/>
            <a:p>
              <a:endParaRPr lang="en-US"/>
            </a:p>
          </p:txBody>
        </p:sp>
        <p:sp>
          <p:nvSpPr>
            <p:cNvPr id="3085"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endParaRPr lang="en-US"/>
            </a:p>
          </p:txBody>
        </p:sp>
        <p:sp>
          <p:nvSpPr>
            <p:cNvPr id="3086"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sp>
          <p:nvSpPr>
            <p:cNvPr id="3087"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prstTxWarp prst="textNoShape">
                <a:avLst/>
              </a:prstTxWarp>
            </a:bodyPr>
            <a:lstStyle/>
            <a:p>
              <a:endParaRPr lang="en-US"/>
            </a:p>
          </p:txBody>
        </p:sp>
        <p:sp>
          <p:nvSpPr>
            <p:cNvPr id="3088"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prstTxWarp prst="textNoShape">
                <a:avLst/>
              </a:prstTxWarp>
            </a:bodyPr>
            <a:lstStyle/>
            <a:p>
              <a:endParaRPr lang="en-US"/>
            </a:p>
          </p:txBody>
        </p:sp>
        <p:sp>
          <p:nvSpPr>
            <p:cNvPr id="3089"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prstTxWarp prst="textNoShape">
                <a:avLst/>
              </a:prstTxWarp>
            </a:bodyPr>
            <a:lstStyle/>
            <a:p>
              <a:endParaRPr lang="en-US"/>
            </a:p>
          </p:txBody>
        </p:sp>
        <p:sp>
          <p:nvSpPr>
            <p:cNvPr id="3090"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prstTxWarp prst="textNoShape">
                <a:avLst/>
              </a:prstTxWarp>
            </a:bodyPr>
            <a:lstStyle/>
            <a:p>
              <a:endParaRPr lang="en-US"/>
            </a:p>
          </p:txBody>
        </p:sp>
        <p:sp>
          <p:nvSpPr>
            <p:cNvPr id="3091"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prstTxWarp prst="textNoShape">
                <a:avLst/>
              </a:prstTxWarp>
            </a:bodyPr>
            <a:lstStyle/>
            <a:p>
              <a:endParaRPr lang="en-US"/>
            </a:p>
          </p:txBody>
        </p:sp>
        <p:grpSp>
          <p:nvGrpSpPr>
            <p:cNvPr id="3092" name="Group 20"/>
            <p:cNvGrpSpPr>
              <a:grpSpLocks/>
            </p:cNvGrpSpPr>
            <p:nvPr userDrawn="1"/>
          </p:nvGrpSpPr>
          <p:grpSpPr bwMode="auto">
            <a:xfrm>
              <a:off x="5" y="3490"/>
              <a:ext cx="1124" cy="780"/>
              <a:chOff x="5" y="3490"/>
              <a:chExt cx="1124" cy="780"/>
            </a:xfrm>
          </p:grpSpPr>
          <p:grpSp>
            <p:nvGrpSpPr>
              <p:cNvPr id="3093" name="Group 21"/>
              <p:cNvGrpSpPr>
                <a:grpSpLocks/>
              </p:cNvGrpSpPr>
              <p:nvPr userDrawn="1"/>
            </p:nvGrpSpPr>
            <p:grpSpPr bwMode="auto">
              <a:xfrm>
                <a:off x="499" y="3562"/>
                <a:ext cx="548" cy="708"/>
                <a:chOff x="499" y="3562"/>
                <a:chExt cx="548" cy="708"/>
              </a:xfrm>
            </p:grpSpPr>
            <p:sp>
              <p:nvSpPr>
                <p:cNvPr id="3094"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prstTxWarp prst="textNoShape">
                    <a:avLst/>
                  </a:prstTxWarp>
                </a:bodyPr>
                <a:lstStyle/>
                <a:p>
                  <a:endParaRPr lang="en-US"/>
                </a:p>
              </p:txBody>
            </p:sp>
            <p:sp>
              <p:nvSpPr>
                <p:cNvPr id="3095"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prstTxWarp prst="textNoShape">
                    <a:avLst/>
                  </a:prstTxWarp>
                </a:bodyPr>
                <a:lstStyle/>
                <a:p>
                  <a:endParaRPr lang="en-US"/>
                </a:p>
              </p:txBody>
            </p:sp>
            <p:sp>
              <p:nvSpPr>
                <p:cNvPr id="3096"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3097"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098"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sp>
            <p:nvSpPr>
              <p:cNvPr id="3099"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3100" name="Group 28"/>
              <p:cNvGrpSpPr>
                <a:grpSpLocks/>
              </p:cNvGrpSpPr>
              <p:nvPr userDrawn="1"/>
            </p:nvGrpSpPr>
            <p:grpSpPr bwMode="auto">
              <a:xfrm>
                <a:off x="5" y="3490"/>
                <a:ext cx="1124" cy="678"/>
                <a:chOff x="5" y="3490"/>
                <a:chExt cx="1124" cy="678"/>
              </a:xfrm>
            </p:grpSpPr>
            <p:sp>
              <p:nvSpPr>
                <p:cNvPr id="3101"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2"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3"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4"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5"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6"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7"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prstTxWarp prst="textNoShape">
                    <a:avLst/>
                  </a:prstTxWarp>
                </a:bodyPr>
                <a:lstStyle/>
                <a:p>
                  <a:endParaRPr lang="en-US"/>
                </a:p>
              </p:txBody>
            </p:sp>
            <p:sp>
              <p:nvSpPr>
                <p:cNvPr id="3108"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prstTxWarp prst="textNoShape">
                    <a:avLst/>
                  </a:prstTxWarp>
                </a:bodyPr>
                <a:lstStyle/>
                <a:p>
                  <a:endParaRPr lang="en-US"/>
                </a:p>
              </p:txBody>
            </p:sp>
          </p:grpSp>
        </p:grpSp>
      </p:grpSp>
      <p:grpSp>
        <p:nvGrpSpPr>
          <p:cNvPr id="3109" name="Group 37"/>
          <p:cNvGrpSpPr>
            <a:grpSpLocks/>
          </p:cNvGrpSpPr>
          <p:nvPr/>
        </p:nvGrpSpPr>
        <p:grpSpPr bwMode="auto">
          <a:xfrm>
            <a:off x="8680450" y="2116138"/>
            <a:ext cx="385763" cy="4308475"/>
            <a:chOff x="5468" y="1333"/>
            <a:chExt cx="243" cy="2714"/>
          </a:xfrm>
        </p:grpSpPr>
        <p:sp>
          <p:nvSpPr>
            <p:cNvPr id="3110"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prstTxWarp prst="textNoShape">
                <a:avLst/>
              </a:prstTxWarp>
            </a:bodyPr>
            <a:lstStyle/>
            <a:p>
              <a:endParaRPr lang="en-US"/>
            </a:p>
          </p:txBody>
        </p:sp>
        <p:sp>
          <p:nvSpPr>
            <p:cNvPr id="3111"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prstTxWarp prst="textNoShape">
                <a:avLst/>
              </a:prstTxWarp>
            </a:bodyPr>
            <a:lstStyle/>
            <a:p>
              <a:endParaRPr lang="en-US"/>
            </a:p>
          </p:txBody>
        </p:sp>
      </p:grpSp>
      <p:grpSp>
        <p:nvGrpSpPr>
          <p:cNvPr id="3112" name="Group 40"/>
          <p:cNvGrpSpPr>
            <a:grpSpLocks/>
          </p:cNvGrpSpPr>
          <p:nvPr/>
        </p:nvGrpSpPr>
        <p:grpSpPr bwMode="auto">
          <a:xfrm>
            <a:off x="7318375" y="90488"/>
            <a:ext cx="2133600" cy="1911350"/>
            <a:chOff x="4610" y="57"/>
            <a:chExt cx="1344" cy="1204"/>
          </a:xfrm>
        </p:grpSpPr>
        <p:grpSp>
          <p:nvGrpSpPr>
            <p:cNvPr id="3113" name="Group 41"/>
            <p:cNvGrpSpPr>
              <a:grpSpLocks/>
            </p:cNvGrpSpPr>
            <p:nvPr userDrawn="1"/>
          </p:nvGrpSpPr>
          <p:grpSpPr bwMode="auto">
            <a:xfrm>
              <a:off x="4610" y="57"/>
              <a:ext cx="1344" cy="1204"/>
              <a:chOff x="4610" y="57"/>
              <a:chExt cx="1344" cy="1204"/>
            </a:xfrm>
          </p:grpSpPr>
          <p:sp>
            <p:nvSpPr>
              <p:cNvPr id="3114"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3115" name="Group 43"/>
              <p:cNvGrpSpPr>
                <a:grpSpLocks/>
              </p:cNvGrpSpPr>
              <p:nvPr userDrawn="1"/>
            </p:nvGrpSpPr>
            <p:grpSpPr bwMode="auto">
              <a:xfrm>
                <a:off x="4610" y="57"/>
                <a:ext cx="1344" cy="985"/>
                <a:chOff x="4610" y="57"/>
                <a:chExt cx="1344" cy="985"/>
              </a:xfrm>
            </p:grpSpPr>
            <p:sp>
              <p:nvSpPr>
                <p:cNvPr id="3116"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17" name="Freeform 45"/>
                <p:cNvSpPr>
                  <a:spLocks/>
                </p:cNvSpPr>
                <p:nvPr/>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prstTxWarp prst="textNoShape">
                    <a:avLst/>
                  </a:prstTxWarp>
                </a:bodyPr>
                <a:lstStyle/>
                <a:p>
                  <a:endParaRPr lang="en-US"/>
                </a:p>
              </p:txBody>
            </p:sp>
            <p:sp>
              <p:nvSpPr>
                <p:cNvPr id="3118" name="Freeform 46"/>
                <p:cNvSpPr>
                  <a:spLocks/>
                </p:cNvSpPr>
                <p:nvPr/>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19"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prstTxWarp prst="textNoShape">
                    <a:avLst/>
                  </a:prstTxWarp>
                </a:bodyPr>
                <a:lstStyle/>
                <a:p>
                  <a:endParaRPr lang="en-US"/>
                </a:p>
              </p:txBody>
            </p:sp>
            <p:sp>
              <p:nvSpPr>
                <p:cNvPr id="3120" name="Freeform 48"/>
                <p:cNvSpPr>
                  <a:spLocks/>
                </p:cNvSpPr>
                <p:nvPr/>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prstTxWarp prst="textNoShape">
                    <a:avLst/>
                  </a:prstTxWarp>
                </a:bodyPr>
                <a:lstStyle/>
                <a:p>
                  <a:endParaRPr lang="en-US"/>
                </a:p>
              </p:txBody>
            </p:sp>
            <p:sp>
              <p:nvSpPr>
                <p:cNvPr id="3121" name="Freeform 49"/>
                <p:cNvSpPr>
                  <a:spLocks/>
                </p:cNvSpPr>
                <p:nvPr/>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3122"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3123" name="Freeform 51"/>
                <p:cNvSpPr>
                  <a:spLocks/>
                </p:cNvSpPr>
                <p:nvPr/>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3124"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hemeOverride" Target="../theme/themeOverride1.x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jpeg"/><Relationship Id="rId1" Type="http://schemas.openxmlformats.org/officeDocument/2006/relationships/themeOverride" Target="../theme/themeOverride2.x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jpeg"/><Relationship Id="rId1" Type="http://schemas.openxmlformats.org/officeDocument/2006/relationships/themeOverride" Target="../theme/themeOverride3.x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1" Type="http://schemas.openxmlformats.org/officeDocument/2006/relationships/themeOverride" Target="../theme/themeOverride4.x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themeOverride" Target="../theme/themeOverride5.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914400"/>
            <a:ext cx="6400800" cy="2273300"/>
          </a:xfrm>
        </p:spPr>
        <p:txBody>
          <a:bodyPr/>
          <a:lstStyle/>
          <a:p>
            <a:r>
              <a:rPr lang="en-US" dirty="0"/>
              <a:t>RENNAISANCE</a:t>
            </a:r>
            <a:br>
              <a:rPr lang="en-US" dirty="0"/>
            </a:br>
            <a:r>
              <a:rPr lang="en-US" dirty="0"/>
              <a:t>PERSPECTIVE</a:t>
            </a:r>
          </a:p>
        </p:txBody>
      </p:sp>
      <p:sp>
        <p:nvSpPr>
          <p:cNvPr id="2051" name="Rectangle 3"/>
          <p:cNvSpPr>
            <a:spLocks noGrp="1" noChangeArrowheads="1"/>
          </p:cNvSpPr>
          <p:nvPr>
            <p:ph type="subTitle" idx="1"/>
          </p:nvPr>
        </p:nvSpPr>
        <p:spPr>
          <a:xfrm>
            <a:off x="1549400" y="3454400"/>
            <a:ext cx="6032500" cy="1003300"/>
          </a:xfrm>
        </p:spPr>
        <p:txBody>
          <a:bodyPr/>
          <a:lstStyle/>
          <a:p>
            <a:r>
              <a:rPr lang="en-US"/>
              <a:t>Basic ideas on Western</a:t>
            </a:r>
          </a:p>
          <a:p>
            <a:r>
              <a:rPr lang="en-US"/>
              <a:t>Spatial</a:t>
            </a:r>
          </a:p>
          <a:p>
            <a:r>
              <a:rPr lang="en-US"/>
              <a:t>Representation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50179" name="Picture 1027"/>
          <p:cNvPicPr>
            <a:picLocks noChangeAspect="1" noChangeArrowheads="1"/>
          </p:cNvPicPr>
          <p:nvPr/>
        </p:nvPicPr>
        <p:blipFill>
          <a:blip r:embed="rId2"/>
          <a:srcRect/>
          <a:stretch>
            <a:fillRect/>
          </a:stretch>
        </p:blipFill>
        <p:spPr bwMode="auto">
          <a:xfrm>
            <a:off x="0" y="1417638"/>
            <a:ext cx="7391400" cy="5440362"/>
          </a:xfrm>
          <a:prstGeom prst="rect">
            <a:avLst/>
          </a:prstGeom>
          <a:noFill/>
        </p:spPr>
      </p:pic>
      <p:cxnSp>
        <p:nvCxnSpPr>
          <p:cNvPr id="50180" name="AutoShape 1028"/>
          <p:cNvCxnSpPr>
            <a:cxnSpLocks noChangeShapeType="1"/>
          </p:cNvCxnSpPr>
          <p:nvPr/>
        </p:nvCxnSpPr>
        <p:spPr bwMode="auto">
          <a:xfrm>
            <a:off x="0" y="1524000"/>
            <a:ext cx="8153400" cy="5334000"/>
          </a:xfrm>
          <a:prstGeom prst="straightConnector1">
            <a:avLst/>
          </a:prstGeom>
          <a:noFill/>
          <a:ln w="9525">
            <a:solidFill>
              <a:schemeClr val="tx1"/>
            </a:solidFill>
            <a:round/>
            <a:headEnd/>
            <a:tailEnd/>
          </a:ln>
          <a:effectLst/>
        </p:spPr>
      </p:cxnSp>
      <p:cxnSp>
        <p:nvCxnSpPr>
          <p:cNvPr id="50182" name="AutoShape 1030"/>
          <p:cNvCxnSpPr>
            <a:cxnSpLocks noChangeShapeType="1"/>
          </p:cNvCxnSpPr>
          <p:nvPr/>
        </p:nvCxnSpPr>
        <p:spPr bwMode="auto">
          <a:xfrm>
            <a:off x="0" y="6096000"/>
            <a:ext cx="8153400" cy="76200"/>
          </a:xfrm>
          <a:prstGeom prst="straightConnector1">
            <a:avLst/>
          </a:prstGeom>
          <a:noFill/>
          <a:ln w="9525">
            <a:solidFill>
              <a:schemeClr val="tx1"/>
            </a:solidFill>
            <a:round/>
            <a:headEnd/>
            <a:tailEnd/>
          </a:ln>
          <a:effectLst/>
        </p:spPr>
      </p:cxnSp>
      <p:cxnSp>
        <p:nvCxnSpPr>
          <p:cNvPr id="50184" name="AutoShape 1032"/>
          <p:cNvCxnSpPr>
            <a:cxnSpLocks noChangeShapeType="1"/>
          </p:cNvCxnSpPr>
          <p:nvPr/>
        </p:nvCxnSpPr>
        <p:spPr bwMode="auto">
          <a:xfrm flipH="1" flipV="1">
            <a:off x="2971800" y="1371600"/>
            <a:ext cx="4953000" cy="3505200"/>
          </a:xfrm>
          <a:prstGeom prst="straightConnector1">
            <a:avLst/>
          </a:prstGeom>
          <a:noFill/>
          <a:ln w="9525">
            <a:solidFill>
              <a:schemeClr val="tx1"/>
            </a:solidFill>
            <a:round/>
            <a:headEnd/>
            <a:tailEnd/>
          </a:ln>
          <a:effectLst/>
        </p:spPr>
      </p:cxnSp>
      <p:sp>
        <p:nvSpPr>
          <p:cNvPr id="50185" name="AutoShape 1033"/>
          <p:cNvSpPr>
            <a:spLocks noChangeArrowheads="1"/>
          </p:cNvSpPr>
          <p:nvPr/>
        </p:nvSpPr>
        <p:spPr bwMode="auto">
          <a:xfrm>
            <a:off x="7162800" y="2667000"/>
            <a:ext cx="1981200" cy="1066800"/>
          </a:xfrm>
          <a:prstGeom prst="leftArrowCallout">
            <a:avLst>
              <a:gd name="adj1" fmla="val 25000"/>
              <a:gd name="adj2" fmla="val 12500"/>
              <a:gd name="adj3" fmla="val 30952"/>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600">
                <a:solidFill>
                  <a:srgbClr val="336666"/>
                </a:solidFill>
                <a:latin typeface="Arial" charset="0"/>
              </a:rPr>
              <a:t>Non</a:t>
            </a:r>
          </a:p>
          <a:p>
            <a:pPr algn="ctr"/>
            <a:r>
              <a:rPr lang="en-US" sz="1600">
                <a:solidFill>
                  <a:srgbClr val="336666"/>
                </a:solidFill>
                <a:latin typeface="Arial" charset="0"/>
              </a:rPr>
              <a:t>Congruent</a:t>
            </a:r>
          </a:p>
          <a:p>
            <a:pPr algn="ctr"/>
            <a:r>
              <a:rPr lang="en-US" sz="1600">
                <a:solidFill>
                  <a:srgbClr val="336666"/>
                </a:solidFill>
                <a:latin typeface="Arial" charset="0"/>
              </a:rPr>
              <a:t>Perspective</a:t>
            </a:r>
          </a:p>
          <a:p>
            <a:pPr algn="ctr"/>
            <a:r>
              <a:rPr lang="en-US" sz="1600">
                <a:solidFill>
                  <a:srgbClr val="336666"/>
                </a:solidFill>
                <a:latin typeface="Arial" charset="0"/>
              </a:rPr>
              <a:t>rendering</a:t>
            </a:r>
            <a:endParaRPr lang="en-US" sz="1800">
              <a:solidFill>
                <a:srgbClr val="336666"/>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2286000"/>
          </a:xfrm>
          <a:solidFill>
            <a:schemeClr val="accent1"/>
          </a:solidFill>
        </p:spPr>
        <p:txBody>
          <a:bodyPr anchor="t"/>
          <a:lstStyle/>
          <a:p>
            <a:pPr algn="r"/>
            <a:endParaRPr lang="en-US" dirty="0"/>
          </a:p>
        </p:txBody>
      </p:sp>
      <p:pic>
        <p:nvPicPr>
          <p:cNvPr id="21508" name="Picture 4"/>
          <p:cNvPicPr>
            <a:picLocks noChangeAspect="1" noChangeArrowheads="1"/>
          </p:cNvPicPr>
          <p:nvPr/>
        </p:nvPicPr>
        <p:blipFill>
          <a:blip r:embed="rId2"/>
          <a:srcRect/>
          <a:stretch>
            <a:fillRect/>
          </a:stretch>
        </p:blipFill>
        <p:spPr bwMode="auto">
          <a:xfrm>
            <a:off x="0" y="914400"/>
            <a:ext cx="8153400" cy="5402263"/>
          </a:xfrm>
          <a:prstGeom prst="rect">
            <a:avLst/>
          </a:prstGeom>
          <a:noFill/>
        </p:spPr>
      </p:pic>
      <p:sp>
        <p:nvSpPr>
          <p:cNvPr id="21509" name="Line 5"/>
          <p:cNvSpPr>
            <a:spLocks noChangeShapeType="1"/>
          </p:cNvSpPr>
          <p:nvPr/>
        </p:nvSpPr>
        <p:spPr bwMode="auto">
          <a:xfrm>
            <a:off x="4191000" y="3962400"/>
            <a:ext cx="4648200" cy="2895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0" name="Line 6"/>
          <p:cNvSpPr>
            <a:spLocks noChangeShapeType="1"/>
          </p:cNvSpPr>
          <p:nvPr/>
        </p:nvSpPr>
        <p:spPr bwMode="auto">
          <a:xfrm>
            <a:off x="6096000" y="1676400"/>
            <a:ext cx="2590800" cy="5181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1" name="Line 7"/>
          <p:cNvSpPr>
            <a:spLocks noChangeShapeType="1"/>
          </p:cNvSpPr>
          <p:nvPr/>
        </p:nvSpPr>
        <p:spPr bwMode="auto">
          <a:xfrm>
            <a:off x="4191000" y="6172200"/>
            <a:ext cx="44958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2" name="Line 8"/>
          <p:cNvSpPr>
            <a:spLocks noChangeShapeType="1"/>
          </p:cNvSpPr>
          <p:nvPr/>
        </p:nvSpPr>
        <p:spPr bwMode="auto">
          <a:xfrm>
            <a:off x="3048000" y="2057400"/>
            <a:ext cx="5562600" cy="4648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3" name="Rectangle 9"/>
          <p:cNvSpPr>
            <a:spLocks noChangeArrowheads="1"/>
          </p:cNvSpPr>
          <p:nvPr/>
        </p:nvSpPr>
        <p:spPr bwMode="auto">
          <a:xfrm>
            <a:off x="0" y="0"/>
            <a:ext cx="8045450" cy="581025"/>
          </a:xfrm>
          <a:prstGeom prst="rect">
            <a:avLst/>
          </a:prstGeom>
          <a:noFill/>
          <a:ln w="9525">
            <a:noFill/>
            <a:miter lim="800000"/>
            <a:headEnd/>
            <a:tailEnd/>
          </a:ln>
          <a:effectLst/>
        </p:spPr>
        <p:txBody>
          <a:bodyPr wrap="none">
            <a:prstTxWarp prst="textNoShape">
              <a:avLst/>
            </a:prstTxWarp>
            <a:spAutoFit/>
          </a:bodyPr>
          <a:lstStyle/>
          <a:p>
            <a:r>
              <a:rPr lang="en-US" sz="1600">
                <a:solidFill>
                  <a:srgbClr val="336666"/>
                </a:solidFill>
                <a:latin typeface="Arial" charset="0"/>
              </a:rPr>
              <a:t>Perspective is founded on Optics, the curved lens in our eyes, or the lens in the camera</a:t>
            </a:r>
          </a:p>
          <a:p>
            <a:r>
              <a:rPr lang="en-US" sz="1600">
                <a:solidFill>
                  <a:srgbClr val="336666"/>
                </a:solidFill>
                <a:latin typeface="Arial" charset="0"/>
              </a:rPr>
              <a:t>Interprets objects in a distorted but organized way.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Drawing circles </a:t>
            </a:r>
            <a:br>
              <a:rPr lang="en-US" sz="2800">
                <a:solidFill>
                  <a:srgbClr val="2E2E2E"/>
                </a:solidFill>
              </a:rPr>
            </a:br>
            <a:r>
              <a:rPr lang="en-US" sz="2800">
                <a:solidFill>
                  <a:srgbClr val="2E2E2E"/>
                </a:solidFill>
              </a:rPr>
              <a:t>according to Perspective</a:t>
            </a:r>
            <a:endParaRPr lang="en-US"/>
          </a:p>
        </p:txBody>
      </p:sp>
      <p:pic>
        <p:nvPicPr>
          <p:cNvPr id="8196" name="Picture 4"/>
          <p:cNvPicPr>
            <a:picLocks noChangeAspect="1" noChangeArrowheads="1"/>
          </p:cNvPicPr>
          <p:nvPr/>
        </p:nvPicPr>
        <p:blipFill>
          <a:blip r:embed="rId2"/>
          <a:srcRect/>
          <a:stretch>
            <a:fillRect/>
          </a:stretch>
        </p:blipFill>
        <p:spPr bwMode="auto">
          <a:xfrm>
            <a:off x="3962400" y="3922713"/>
            <a:ext cx="5181600" cy="2706687"/>
          </a:xfrm>
          <a:prstGeom prst="rect">
            <a:avLst/>
          </a:prstGeom>
          <a:noFill/>
        </p:spPr>
      </p:pic>
      <p:pic>
        <p:nvPicPr>
          <p:cNvPr id="8197" name="Picture 5"/>
          <p:cNvPicPr>
            <a:picLocks noChangeAspect="1" noChangeArrowheads="1"/>
          </p:cNvPicPr>
          <p:nvPr/>
        </p:nvPicPr>
        <p:blipFill>
          <a:blip r:embed="rId2"/>
          <a:srcRect/>
          <a:stretch>
            <a:fillRect/>
          </a:stretch>
        </p:blipFill>
        <p:spPr bwMode="auto">
          <a:xfrm rot="16200000">
            <a:off x="-1466056" y="2183606"/>
            <a:ext cx="6140450" cy="3208338"/>
          </a:xfrm>
          <a:prstGeom prst="rect">
            <a:avLst/>
          </a:prstGeom>
          <a:noFill/>
        </p:spPr>
      </p:pic>
      <p:pic>
        <p:nvPicPr>
          <p:cNvPr id="8198" name="Picture 6" descr="Salgado15ab"/>
          <p:cNvPicPr>
            <a:picLocks noChangeAspect="1" noChangeArrowheads="1"/>
          </p:cNvPicPr>
          <p:nvPr/>
        </p:nvPicPr>
        <p:blipFill>
          <a:blip r:embed="rId3"/>
          <a:srcRect/>
          <a:stretch>
            <a:fillRect/>
          </a:stretch>
        </p:blipFill>
        <p:spPr bwMode="auto">
          <a:xfrm>
            <a:off x="5334000" y="2095500"/>
            <a:ext cx="3479800" cy="1714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Drawing geometrical shapes</a:t>
            </a:r>
            <a:br>
              <a:rPr lang="en-US" sz="2800">
                <a:solidFill>
                  <a:srgbClr val="2E2E2E"/>
                </a:solidFill>
              </a:rPr>
            </a:br>
            <a:r>
              <a:rPr lang="en-US" sz="2800">
                <a:solidFill>
                  <a:srgbClr val="2E2E2E"/>
                </a:solidFill>
              </a:rPr>
              <a:t>according to Perspective</a:t>
            </a:r>
            <a:endParaRPr lang="en-US"/>
          </a:p>
        </p:txBody>
      </p:sp>
      <p:pic>
        <p:nvPicPr>
          <p:cNvPr id="14341" name="Picture 5"/>
          <p:cNvPicPr>
            <a:picLocks noChangeAspect="1" noChangeArrowheads="1"/>
          </p:cNvPicPr>
          <p:nvPr/>
        </p:nvPicPr>
        <p:blipFill>
          <a:blip r:embed="rId2"/>
          <a:srcRect/>
          <a:stretch>
            <a:fillRect/>
          </a:stretch>
        </p:blipFill>
        <p:spPr bwMode="auto">
          <a:xfrm>
            <a:off x="0" y="2974975"/>
            <a:ext cx="7467600" cy="38830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in a space</a:t>
            </a:r>
            <a:br>
              <a:rPr lang="en-US" sz="2800">
                <a:solidFill>
                  <a:srgbClr val="2E2E2E"/>
                </a:solidFill>
              </a:rPr>
            </a:br>
            <a:r>
              <a:rPr lang="en-US" sz="2800">
                <a:solidFill>
                  <a:srgbClr val="2E2E2E"/>
                </a:solidFill>
              </a:rPr>
              <a:t>seen with a one point perspective.</a:t>
            </a:r>
            <a:br>
              <a:rPr lang="en-US" sz="2800">
                <a:solidFill>
                  <a:srgbClr val="2E2E2E"/>
                </a:solidFill>
              </a:rPr>
            </a:br>
            <a:r>
              <a:rPr lang="en-US" sz="2000">
                <a:solidFill>
                  <a:srgbClr val="2E2E2E"/>
                </a:solidFill>
              </a:rPr>
              <a:t>(typical urban landscape)</a:t>
            </a:r>
            <a:endParaRPr lang="en-US"/>
          </a:p>
        </p:txBody>
      </p:sp>
      <p:pic>
        <p:nvPicPr>
          <p:cNvPr id="10245" name="Picture 5"/>
          <p:cNvPicPr>
            <a:picLocks noChangeAspect="1" noChangeArrowheads="1"/>
          </p:cNvPicPr>
          <p:nvPr/>
        </p:nvPicPr>
        <p:blipFill>
          <a:blip r:embed="rId2"/>
          <a:srcRect/>
          <a:stretch>
            <a:fillRect/>
          </a:stretch>
        </p:blipFill>
        <p:spPr bwMode="auto">
          <a:xfrm>
            <a:off x="0" y="2524125"/>
            <a:ext cx="8305800" cy="43338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in a space</a:t>
            </a:r>
            <a:br>
              <a:rPr lang="en-US" sz="2800">
                <a:solidFill>
                  <a:srgbClr val="2E2E2E"/>
                </a:solidFill>
              </a:rPr>
            </a:br>
            <a:r>
              <a:rPr lang="en-US" sz="2800">
                <a:solidFill>
                  <a:srgbClr val="2E2E2E"/>
                </a:solidFill>
              </a:rPr>
              <a:t>seen with a one point perspective.</a:t>
            </a:r>
            <a:br>
              <a:rPr lang="en-US" sz="2800">
                <a:solidFill>
                  <a:srgbClr val="2E2E2E"/>
                </a:solidFill>
              </a:rPr>
            </a:br>
            <a:r>
              <a:rPr lang="en-US" sz="2000">
                <a:solidFill>
                  <a:srgbClr val="2E2E2E"/>
                </a:solidFill>
              </a:rPr>
              <a:t>(typical urban landscape)</a:t>
            </a:r>
            <a:endParaRPr lang="en-US"/>
          </a:p>
        </p:txBody>
      </p:sp>
      <p:pic>
        <p:nvPicPr>
          <p:cNvPr id="22532" name="Picture 4"/>
          <p:cNvPicPr>
            <a:picLocks noChangeAspect="1" noChangeArrowheads="1"/>
          </p:cNvPicPr>
          <p:nvPr/>
        </p:nvPicPr>
        <p:blipFill>
          <a:blip r:embed="rId3"/>
          <a:srcRect/>
          <a:stretch>
            <a:fillRect/>
          </a:stretch>
        </p:blipFill>
        <p:spPr bwMode="auto">
          <a:xfrm>
            <a:off x="0" y="2792413"/>
            <a:ext cx="9144000" cy="4065587"/>
          </a:xfrm>
          <a:prstGeom prst="rect">
            <a:avLst/>
          </a:prstGeom>
          <a:noFill/>
        </p:spPr>
      </p:pic>
      <p:sp>
        <p:nvSpPr>
          <p:cNvPr id="22533" name="Rectangle 5"/>
          <p:cNvSpPr>
            <a:spLocks noChangeArrowheads="1"/>
          </p:cNvSpPr>
          <p:nvPr/>
        </p:nvSpPr>
        <p:spPr bwMode="auto">
          <a:xfrm>
            <a:off x="179388" y="2271713"/>
            <a:ext cx="4584220" cy="430887"/>
          </a:xfrm>
          <a:prstGeom prst="rect">
            <a:avLst/>
          </a:prstGeom>
          <a:noFill/>
          <a:ln w="9525">
            <a:noFill/>
            <a:miter lim="800000"/>
            <a:headEnd/>
            <a:tailEnd/>
          </a:ln>
          <a:effectLst/>
        </p:spPr>
        <p:txBody>
          <a:bodyPr wrap="none">
            <a:prstTxWarp prst="textNoShape">
              <a:avLst/>
            </a:prstTxWarp>
            <a:spAutoFit/>
          </a:bodyPr>
          <a:lstStyle/>
          <a:p>
            <a:pPr eaLnBrk="1" hangingPunct="1">
              <a:spcBef>
                <a:spcPct val="30000"/>
              </a:spcBef>
            </a:pPr>
            <a:r>
              <a:rPr lang="en-US" sz="1200" dirty="0">
                <a:solidFill>
                  <a:srgbClr val="000000"/>
                </a:solidFill>
                <a:latin typeface="Verdana" charset="0"/>
              </a:rPr>
              <a:t>Masaccio, and </a:t>
            </a:r>
            <a:r>
              <a:rPr lang="en-US" sz="1200" dirty="0" err="1">
                <a:solidFill>
                  <a:srgbClr val="000000"/>
                </a:solidFill>
                <a:latin typeface="Verdana" charset="0"/>
              </a:rPr>
              <a:t>Masolino</a:t>
            </a:r>
            <a:r>
              <a:rPr lang="en-US" sz="1200" dirty="0">
                <a:solidFill>
                  <a:srgbClr val="000000"/>
                </a:solidFill>
                <a:latin typeface="Verdana" charset="0"/>
              </a:rPr>
              <a:t> </a:t>
            </a:r>
            <a:r>
              <a:rPr lang="en-US" sz="1200" dirty="0" smtClean="0">
                <a:solidFill>
                  <a:srgbClr val="000000"/>
                </a:solidFill>
                <a:latin typeface="Verdana" charset="0"/>
              </a:rPr>
              <a:t>.</a:t>
            </a:r>
            <a:br>
              <a:rPr lang="en-US" sz="1200" dirty="0" smtClean="0">
                <a:solidFill>
                  <a:srgbClr val="000000"/>
                </a:solidFill>
                <a:latin typeface="Verdana" charset="0"/>
              </a:rPr>
            </a:br>
            <a:r>
              <a:rPr lang="en-US" sz="1000" dirty="0" err="1" smtClean="0">
                <a:solidFill>
                  <a:srgbClr val="000000"/>
                </a:solidFill>
                <a:latin typeface="Verdana" charset="0"/>
              </a:rPr>
              <a:t>Brancacci</a:t>
            </a:r>
            <a:r>
              <a:rPr lang="en-US" sz="1000" dirty="0" smtClean="0">
                <a:solidFill>
                  <a:srgbClr val="000000"/>
                </a:solidFill>
                <a:latin typeface="Verdana" charset="0"/>
              </a:rPr>
              <a:t> </a:t>
            </a:r>
            <a:r>
              <a:rPr lang="en-US" sz="1000" dirty="0">
                <a:solidFill>
                  <a:srgbClr val="000000"/>
                </a:solidFill>
                <a:latin typeface="Verdana" charset="0"/>
              </a:rPr>
              <a:t>Chapel of Santa Maria </a:t>
            </a:r>
            <a:r>
              <a:rPr lang="en-US" sz="1000" dirty="0" err="1">
                <a:solidFill>
                  <a:srgbClr val="000000"/>
                </a:solidFill>
                <a:latin typeface="Verdana" charset="0"/>
              </a:rPr>
              <a:t>della</a:t>
            </a:r>
            <a:r>
              <a:rPr lang="en-US" sz="1000" dirty="0">
                <a:solidFill>
                  <a:srgbClr val="000000"/>
                </a:solidFill>
                <a:latin typeface="Verdana" charset="0"/>
              </a:rPr>
              <a:t> Carmine in Florence,</a:t>
            </a:r>
            <a:r>
              <a:rPr lang="en-US" sz="1000" dirty="0" smtClean="0">
                <a:solidFill>
                  <a:srgbClr val="000000"/>
                </a:solidFill>
                <a:latin typeface="Verdana" charset="0"/>
              </a:rPr>
              <a:t> 1426</a:t>
            </a:r>
            <a:r>
              <a:rPr lang="en-US" sz="1000" dirty="0">
                <a:solidFill>
                  <a:srgbClr val="000000"/>
                </a:solidFill>
                <a:latin typeface="Verdana" charset="0"/>
              </a:rPr>
              <a:t>-28</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in a space</a:t>
            </a:r>
            <a:br>
              <a:rPr lang="en-US" sz="2800">
                <a:solidFill>
                  <a:srgbClr val="2E2E2E"/>
                </a:solidFill>
              </a:rPr>
            </a:br>
            <a:r>
              <a:rPr lang="en-US" sz="2800">
                <a:solidFill>
                  <a:srgbClr val="2E2E2E"/>
                </a:solidFill>
              </a:rPr>
              <a:t>seen with a one point perspective.</a:t>
            </a:r>
            <a:br>
              <a:rPr lang="en-US" sz="2800">
                <a:solidFill>
                  <a:srgbClr val="2E2E2E"/>
                </a:solidFill>
              </a:rPr>
            </a:br>
            <a:r>
              <a:rPr lang="en-US" sz="2000">
                <a:solidFill>
                  <a:srgbClr val="2E2E2E"/>
                </a:solidFill>
              </a:rPr>
              <a:t>(typical urban landscape)</a:t>
            </a:r>
            <a:endParaRPr lang="en-US"/>
          </a:p>
        </p:txBody>
      </p:sp>
      <p:pic>
        <p:nvPicPr>
          <p:cNvPr id="25603" name="Picture 3"/>
          <p:cNvPicPr>
            <a:picLocks noChangeAspect="1" noChangeArrowheads="1"/>
          </p:cNvPicPr>
          <p:nvPr/>
        </p:nvPicPr>
        <p:blipFill>
          <a:blip r:embed="rId3"/>
          <a:srcRect/>
          <a:stretch>
            <a:fillRect/>
          </a:stretch>
        </p:blipFill>
        <p:spPr bwMode="auto">
          <a:xfrm>
            <a:off x="0" y="2792413"/>
            <a:ext cx="9144000" cy="4065587"/>
          </a:xfrm>
          <a:prstGeom prst="rect">
            <a:avLst/>
          </a:prstGeom>
          <a:noFill/>
        </p:spPr>
      </p:pic>
      <p:sp>
        <p:nvSpPr>
          <p:cNvPr id="25606" name="Line 6"/>
          <p:cNvSpPr>
            <a:spLocks noChangeShapeType="1"/>
          </p:cNvSpPr>
          <p:nvPr/>
        </p:nvSpPr>
        <p:spPr bwMode="auto">
          <a:xfrm flipV="1">
            <a:off x="4495800" y="1905000"/>
            <a:ext cx="2286000" cy="2590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608" name="Line 8"/>
          <p:cNvSpPr>
            <a:spLocks noChangeShapeType="1"/>
          </p:cNvSpPr>
          <p:nvPr/>
        </p:nvSpPr>
        <p:spPr bwMode="auto">
          <a:xfrm flipH="1" flipV="1">
            <a:off x="4495800" y="4495800"/>
            <a:ext cx="1600200" cy="2362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609" name="Line 9"/>
          <p:cNvSpPr>
            <a:spLocks noChangeShapeType="1"/>
          </p:cNvSpPr>
          <p:nvPr/>
        </p:nvSpPr>
        <p:spPr bwMode="auto">
          <a:xfrm flipH="1">
            <a:off x="4495800" y="3124200"/>
            <a:ext cx="2057400" cy="1371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610" name="Line 10"/>
          <p:cNvSpPr>
            <a:spLocks noChangeShapeType="1"/>
          </p:cNvSpPr>
          <p:nvPr/>
        </p:nvSpPr>
        <p:spPr bwMode="auto">
          <a:xfrm flipH="1">
            <a:off x="4495800" y="3352800"/>
            <a:ext cx="4648200" cy="1143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611" name="Line 11"/>
          <p:cNvSpPr>
            <a:spLocks noChangeShapeType="1"/>
          </p:cNvSpPr>
          <p:nvPr/>
        </p:nvSpPr>
        <p:spPr bwMode="auto">
          <a:xfrm flipH="1">
            <a:off x="4495800" y="3657600"/>
            <a:ext cx="4648200" cy="838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5612" name="Line 12"/>
          <p:cNvSpPr>
            <a:spLocks noChangeShapeType="1"/>
          </p:cNvSpPr>
          <p:nvPr/>
        </p:nvSpPr>
        <p:spPr bwMode="auto">
          <a:xfrm flipH="1" flipV="1">
            <a:off x="4495800" y="4495800"/>
            <a:ext cx="4876800" cy="2133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 name="Rectangle 5"/>
          <p:cNvSpPr>
            <a:spLocks noChangeArrowheads="1"/>
          </p:cNvSpPr>
          <p:nvPr/>
        </p:nvSpPr>
        <p:spPr bwMode="auto">
          <a:xfrm>
            <a:off x="179388" y="2271713"/>
            <a:ext cx="4584220" cy="430887"/>
          </a:xfrm>
          <a:prstGeom prst="rect">
            <a:avLst/>
          </a:prstGeom>
          <a:noFill/>
          <a:ln w="9525">
            <a:noFill/>
            <a:miter lim="800000"/>
            <a:headEnd/>
            <a:tailEnd/>
          </a:ln>
          <a:effectLst/>
        </p:spPr>
        <p:txBody>
          <a:bodyPr wrap="none">
            <a:prstTxWarp prst="textNoShape">
              <a:avLst/>
            </a:prstTxWarp>
            <a:spAutoFit/>
          </a:bodyPr>
          <a:lstStyle/>
          <a:p>
            <a:pPr eaLnBrk="1" hangingPunct="1">
              <a:spcBef>
                <a:spcPct val="30000"/>
              </a:spcBef>
            </a:pPr>
            <a:r>
              <a:rPr lang="en-US" sz="1200" dirty="0">
                <a:solidFill>
                  <a:srgbClr val="000000"/>
                </a:solidFill>
                <a:latin typeface="Verdana" charset="0"/>
              </a:rPr>
              <a:t>Masaccio, and </a:t>
            </a:r>
            <a:r>
              <a:rPr lang="en-US" sz="1200" dirty="0" err="1">
                <a:solidFill>
                  <a:srgbClr val="000000"/>
                </a:solidFill>
                <a:latin typeface="Verdana" charset="0"/>
              </a:rPr>
              <a:t>Masolino</a:t>
            </a:r>
            <a:r>
              <a:rPr lang="en-US" sz="1200" dirty="0">
                <a:solidFill>
                  <a:srgbClr val="000000"/>
                </a:solidFill>
                <a:latin typeface="Verdana" charset="0"/>
              </a:rPr>
              <a:t> </a:t>
            </a:r>
            <a:r>
              <a:rPr lang="en-US" sz="1200" dirty="0" smtClean="0">
                <a:solidFill>
                  <a:srgbClr val="000000"/>
                </a:solidFill>
                <a:latin typeface="Verdana" charset="0"/>
              </a:rPr>
              <a:t>.</a:t>
            </a:r>
            <a:br>
              <a:rPr lang="en-US" sz="1200" dirty="0" smtClean="0">
                <a:solidFill>
                  <a:srgbClr val="000000"/>
                </a:solidFill>
                <a:latin typeface="Verdana" charset="0"/>
              </a:rPr>
            </a:br>
            <a:r>
              <a:rPr lang="en-US" sz="1000" dirty="0" err="1" smtClean="0">
                <a:solidFill>
                  <a:srgbClr val="000000"/>
                </a:solidFill>
                <a:latin typeface="Verdana" charset="0"/>
              </a:rPr>
              <a:t>Brancacci</a:t>
            </a:r>
            <a:r>
              <a:rPr lang="en-US" sz="1000" dirty="0" smtClean="0">
                <a:solidFill>
                  <a:srgbClr val="000000"/>
                </a:solidFill>
                <a:latin typeface="Verdana" charset="0"/>
              </a:rPr>
              <a:t> </a:t>
            </a:r>
            <a:r>
              <a:rPr lang="en-US" sz="1000" dirty="0">
                <a:solidFill>
                  <a:srgbClr val="000000"/>
                </a:solidFill>
                <a:latin typeface="Verdana" charset="0"/>
              </a:rPr>
              <a:t>Chapel of Santa Maria </a:t>
            </a:r>
            <a:r>
              <a:rPr lang="en-US" sz="1000" dirty="0" err="1">
                <a:solidFill>
                  <a:srgbClr val="000000"/>
                </a:solidFill>
                <a:latin typeface="Verdana" charset="0"/>
              </a:rPr>
              <a:t>della</a:t>
            </a:r>
            <a:r>
              <a:rPr lang="en-US" sz="1000" dirty="0">
                <a:solidFill>
                  <a:srgbClr val="000000"/>
                </a:solidFill>
                <a:latin typeface="Verdana" charset="0"/>
              </a:rPr>
              <a:t> Carmine in Florence,</a:t>
            </a:r>
            <a:r>
              <a:rPr lang="en-US" sz="1000" dirty="0" smtClean="0">
                <a:solidFill>
                  <a:srgbClr val="000000"/>
                </a:solidFill>
                <a:latin typeface="Verdana" charset="0"/>
              </a:rPr>
              <a:t> 1426</a:t>
            </a:r>
            <a:r>
              <a:rPr lang="en-US" sz="1000" dirty="0">
                <a:solidFill>
                  <a:srgbClr val="000000"/>
                </a:solidFill>
                <a:latin typeface="Verdana" charset="0"/>
              </a:rPr>
              <a:t>-28</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a:t>
            </a:r>
            <a:br>
              <a:rPr lang="en-US" sz="2800">
                <a:solidFill>
                  <a:srgbClr val="2E2E2E"/>
                </a:solidFill>
              </a:rPr>
            </a:br>
            <a:r>
              <a:rPr lang="en-US" sz="2000">
                <a:solidFill>
                  <a:srgbClr val="2E2E2E"/>
                </a:solidFill>
              </a:rPr>
              <a:t>(typical interior situation)</a:t>
            </a:r>
            <a:endParaRPr lang="en-US"/>
          </a:p>
        </p:txBody>
      </p:sp>
      <p:pic>
        <p:nvPicPr>
          <p:cNvPr id="11268" name="Picture 4"/>
          <p:cNvPicPr>
            <a:picLocks noChangeAspect="1" noChangeArrowheads="1"/>
          </p:cNvPicPr>
          <p:nvPr/>
        </p:nvPicPr>
        <p:blipFill>
          <a:blip r:embed="rId2"/>
          <a:srcRect/>
          <a:stretch>
            <a:fillRect/>
          </a:stretch>
        </p:blipFill>
        <p:spPr bwMode="auto">
          <a:xfrm>
            <a:off x="0" y="3405188"/>
            <a:ext cx="8059738" cy="34528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a:solidFill>
                  <a:srgbClr val="2E2E2E"/>
                </a:solidFill>
              </a:rPr>
              <a:t>Perspective</a:t>
            </a:r>
            <a:br>
              <a:rPr lang="en-US" dirty="0">
                <a:solidFill>
                  <a:srgbClr val="2E2E2E"/>
                </a:solidFill>
              </a:rPr>
            </a:br>
            <a:r>
              <a:rPr lang="en-US" sz="2800" dirty="0">
                <a:solidFill>
                  <a:srgbClr val="2E2E2E"/>
                </a:solidFill>
              </a:rPr>
              <a:t>Parallel objects seen from a central point of view</a:t>
            </a:r>
            <a:br>
              <a:rPr lang="en-US" sz="2800" dirty="0">
                <a:solidFill>
                  <a:srgbClr val="2E2E2E"/>
                </a:solidFill>
              </a:rPr>
            </a:br>
            <a:r>
              <a:rPr lang="en-US" sz="2800" dirty="0">
                <a:solidFill>
                  <a:srgbClr val="2E2E2E"/>
                </a:solidFill>
              </a:rPr>
              <a:t>inside a cube.</a:t>
            </a:r>
            <a:br>
              <a:rPr lang="en-US" sz="2800" dirty="0">
                <a:solidFill>
                  <a:srgbClr val="2E2E2E"/>
                </a:solidFill>
              </a:rPr>
            </a:br>
            <a:r>
              <a:rPr lang="en-US" sz="2000" dirty="0" smtClean="0">
                <a:solidFill>
                  <a:srgbClr val="2E2E2E"/>
                </a:solidFill>
              </a:rPr>
              <a:t>(frontal view)</a:t>
            </a:r>
            <a:endParaRPr lang="en-US" dirty="0"/>
          </a:p>
        </p:txBody>
      </p:sp>
      <p:pic>
        <p:nvPicPr>
          <p:cNvPr id="12292" name="Picture 4"/>
          <p:cNvPicPr>
            <a:picLocks noChangeAspect="1" noChangeArrowheads="1"/>
          </p:cNvPicPr>
          <p:nvPr/>
        </p:nvPicPr>
        <p:blipFill>
          <a:blip r:embed="rId2"/>
          <a:srcRect/>
          <a:stretch>
            <a:fillRect/>
          </a:stretch>
        </p:blipFill>
        <p:spPr bwMode="auto">
          <a:xfrm>
            <a:off x="0" y="2165350"/>
            <a:ext cx="7924800" cy="46926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a:solidFill>
                  <a:srgbClr val="2E2E2E"/>
                </a:solidFill>
              </a:rPr>
              <a:t>Perspective</a:t>
            </a:r>
            <a:br>
              <a:rPr lang="en-US" dirty="0">
                <a:solidFill>
                  <a:srgbClr val="2E2E2E"/>
                </a:solidFill>
              </a:rPr>
            </a:br>
            <a:r>
              <a:rPr lang="en-US" sz="2800" dirty="0">
                <a:solidFill>
                  <a:srgbClr val="2E2E2E"/>
                </a:solidFill>
              </a:rPr>
              <a:t>Parallel objects seen from a central point of view</a:t>
            </a:r>
            <a:br>
              <a:rPr lang="en-US" sz="2800" dirty="0">
                <a:solidFill>
                  <a:srgbClr val="2E2E2E"/>
                </a:solidFill>
              </a:rPr>
            </a:br>
            <a:r>
              <a:rPr lang="en-US" sz="2800" dirty="0">
                <a:solidFill>
                  <a:srgbClr val="2E2E2E"/>
                </a:solidFill>
              </a:rPr>
              <a:t>inside a cube.</a:t>
            </a:r>
            <a:br>
              <a:rPr lang="en-US" sz="2800" dirty="0">
                <a:solidFill>
                  <a:srgbClr val="2E2E2E"/>
                </a:solidFill>
              </a:rPr>
            </a:br>
            <a:r>
              <a:rPr lang="en-US" sz="2000" dirty="0">
                <a:solidFill>
                  <a:srgbClr val="2E2E2E"/>
                </a:solidFill>
              </a:rPr>
              <a:t>(typical</a:t>
            </a:r>
            <a:r>
              <a:rPr lang="en-US" sz="2000" dirty="0" smtClean="0">
                <a:solidFill>
                  <a:srgbClr val="2E2E2E"/>
                </a:solidFill>
              </a:rPr>
              <a:t> </a:t>
            </a:r>
            <a:br>
              <a:rPr lang="en-US" sz="2000" dirty="0" smtClean="0">
                <a:solidFill>
                  <a:srgbClr val="2E2E2E"/>
                </a:solidFill>
              </a:rPr>
            </a:br>
            <a:r>
              <a:rPr lang="en-US" sz="2000" dirty="0" smtClean="0">
                <a:solidFill>
                  <a:srgbClr val="2E2E2E"/>
                </a:solidFill>
              </a:rPr>
              <a:t>interior </a:t>
            </a:r>
            <a:r>
              <a:rPr lang="en-US" sz="2000" dirty="0">
                <a:solidFill>
                  <a:srgbClr val="2E2E2E"/>
                </a:solidFill>
              </a:rPr>
              <a:t>situation</a:t>
            </a:r>
            <a:r>
              <a:rPr lang="en-US" sz="2000" dirty="0" smtClean="0">
                <a:solidFill>
                  <a:srgbClr val="2E2E2E"/>
                </a:solidFill>
              </a:rPr>
              <a:t>,)</a:t>
            </a:r>
            <a:endParaRPr lang="en-US" dirty="0"/>
          </a:p>
        </p:txBody>
      </p:sp>
      <p:pic>
        <p:nvPicPr>
          <p:cNvPr id="43012" name="Picture 4"/>
          <p:cNvPicPr>
            <a:picLocks noChangeAspect="1" noChangeArrowheads="1"/>
          </p:cNvPicPr>
          <p:nvPr/>
        </p:nvPicPr>
        <p:blipFill>
          <a:blip r:embed="rId2">
            <a:lum bright="-4000" contrast="8000"/>
          </a:blip>
          <a:srcRect/>
          <a:stretch>
            <a:fillRect/>
          </a:stretch>
        </p:blipFill>
        <p:spPr bwMode="auto">
          <a:xfrm>
            <a:off x="0" y="1303338"/>
            <a:ext cx="5791200" cy="5554662"/>
          </a:xfrm>
          <a:prstGeom prst="rect">
            <a:avLst/>
          </a:prstGeom>
          <a:noFill/>
          <a:ln w="9525">
            <a:noFill/>
            <a:miter lim="800000"/>
            <a:headEnd/>
            <a:tailEnd/>
          </a:ln>
          <a:effectLst/>
        </p:spPr>
      </p:pic>
      <p:sp>
        <p:nvSpPr>
          <p:cNvPr id="43013" name="Rectangle 5"/>
          <p:cNvSpPr>
            <a:spLocks noChangeArrowheads="1"/>
          </p:cNvSpPr>
          <p:nvPr/>
        </p:nvSpPr>
        <p:spPr bwMode="auto">
          <a:xfrm>
            <a:off x="5791200" y="4267200"/>
            <a:ext cx="2065337" cy="1923604"/>
          </a:xfrm>
          <a:prstGeom prst="rect">
            <a:avLst/>
          </a:prstGeom>
          <a:noFill/>
          <a:ln w="9525">
            <a:noFill/>
            <a:miter lim="800000"/>
            <a:headEnd/>
            <a:tailEnd/>
          </a:ln>
          <a:effectLst/>
        </p:spPr>
        <p:txBody>
          <a:bodyPr wrap="square">
            <a:prstTxWarp prst="textNoShape">
              <a:avLst/>
            </a:prstTxWarp>
            <a:spAutoFit/>
          </a:bodyPr>
          <a:lstStyle/>
          <a:p>
            <a:r>
              <a:rPr lang="en-US" sz="1200" dirty="0">
                <a:latin typeface="Arial" charset="0"/>
              </a:rPr>
              <a:t>Early </a:t>
            </a:r>
            <a:r>
              <a:rPr lang="en-US" sz="1200" dirty="0" err="1">
                <a:latin typeface="Arial" charset="0"/>
              </a:rPr>
              <a:t>Rennaisance</a:t>
            </a:r>
            <a:r>
              <a:rPr lang="en-US" sz="1200" dirty="0">
                <a:latin typeface="Arial" charset="0"/>
              </a:rPr>
              <a:t> </a:t>
            </a:r>
          </a:p>
          <a:p>
            <a:r>
              <a:rPr lang="en-US" sz="1200" dirty="0" err="1">
                <a:latin typeface="Arial" charset="0"/>
              </a:rPr>
              <a:t>Sandro</a:t>
            </a:r>
            <a:r>
              <a:rPr lang="en-US" sz="1200" dirty="0">
                <a:latin typeface="Arial" charset="0"/>
              </a:rPr>
              <a:t> </a:t>
            </a:r>
            <a:r>
              <a:rPr lang="en-US" sz="1200" dirty="0" err="1">
                <a:latin typeface="Arial" charset="0"/>
              </a:rPr>
              <a:t>Boticelli</a:t>
            </a:r>
            <a:endParaRPr lang="en-US" sz="1200" dirty="0">
              <a:latin typeface="Arial" charset="0"/>
            </a:endParaRPr>
          </a:p>
          <a:p>
            <a:r>
              <a:rPr lang="en-US" sz="1200" dirty="0">
                <a:latin typeface="Arial" charset="0"/>
              </a:rPr>
              <a:t>(1445-1510)</a:t>
            </a:r>
          </a:p>
          <a:p>
            <a:r>
              <a:rPr lang="en-US" sz="1200" dirty="0">
                <a:latin typeface="Arial" charset="0"/>
              </a:rPr>
              <a:t>“The </a:t>
            </a:r>
            <a:r>
              <a:rPr lang="en-US" sz="1200" dirty="0" err="1">
                <a:latin typeface="Arial" charset="0"/>
              </a:rPr>
              <a:t>Cestello</a:t>
            </a:r>
            <a:r>
              <a:rPr lang="en-US" sz="1200" dirty="0">
                <a:latin typeface="Arial" charset="0"/>
              </a:rPr>
              <a:t> Annunciation”</a:t>
            </a:r>
          </a:p>
          <a:p>
            <a:endParaRPr lang="en-US" sz="1200" dirty="0">
              <a:latin typeface="Arial" charset="0"/>
            </a:endParaRPr>
          </a:p>
          <a:p>
            <a:r>
              <a:rPr lang="en-US" sz="1100" dirty="0">
                <a:solidFill>
                  <a:srgbClr val="000000"/>
                </a:solidFill>
                <a:latin typeface="Arial" charset="0"/>
              </a:rPr>
              <a:t>56 </a:t>
            </a:r>
            <a:r>
              <a:rPr lang="en-US" sz="1100" dirty="0" err="1">
                <a:solidFill>
                  <a:srgbClr val="000000"/>
                </a:solidFill>
                <a:latin typeface="Arial" charset="0"/>
              </a:rPr>
              <a:t>x</a:t>
            </a:r>
            <a:r>
              <a:rPr lang="en-US" sz="1100" dirty="0">
                <a:solidFill>
                  <a:srgbClr val="000000"/>
                </a:solidFill>
                <a:latin typeface="Arial" charset="0"/>
              </a:rPr>
              <a:t> 150 cm</a:t>
            </a:r>
          </a:p>
          <a:p>
            <a:r>
              <a:rPr lang="en-US" sz="1100" dirty="0">
                <a:solidFill>
                  <a:srgbClr val="000000"/>
                </a:solidFill>
                <a:latin typeface="Arial" charset="0"/>
              </a:rPr>
              <a:t>(61,3 </a:t>
            </a:r>
            <a:r>
              <a:rPr lang="en-US" sz="1100" dirty="0" err="1">
                <a:solidFill>
                  <a:srgbClr val="000000"/>
                </a:solidFill>
                <a:latin typeface="Arial" charset="0"/>
              </a:rPr>
              <a:t>x</a:t>
            </a:r>
            <a:r>
              <a:rPr lang="en-US" sz="1100" dirty="0">
                <a:solidFill>
                  <a:srgbClr val="000000"/>
                </a:solidFill>
                <a:latin typeface="Arial" charset="0"/>
              </a:rPr>
              <a:t> 59,0 inches</a:t>
            </a:r>
            <a:endParaRPr lang="en-US" sz="1200" dirty="0">
              <a:latin typeface="Arial" charset="0"/>
            </a:endParaRPr>
          </a:p>
          <a:p>
            <a:endParaRPr lang="en-US" sz="1200" dirty="0">
              <a:latin typeface="Arial"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2209800"/>
          </a:xfrm>
          <a:solidFill>
            <a:schemeClr val="accent1"/>
          </a:solidFill>
        </p:spPr>
        <p:txBody>
          <a:bodyPr anchor="t"/>
          <a:lstStyle/>
          <a:p>
            <a:r>
              <a:rPr lang="en-US" dirty="0">
                <a:solidFill>
                  <a:srgbClr val="2E2E2E"/>
                </a:solidFill>
              </a:rPr>
              <a:t>The perspective system</a:t>
            </a:r>
            <a:br>
              <a:rPr lang="en-US" dirty="0">
                <a:solidFill>
                  <a:srgbClr val="2E2E2E"/>
                </a:solidFill>
              </a:rPr>
            </a:br>
            <a:r>
              <a:rPr lang="en-US" sz="3600" dirty="0">
                <a:solidFill>
                  <a:srgbClr val="2E2E2E"/>
                </a:solidFill>
              </a:rPr>
              <a:t>Reproducing space</a:t>
            </a:r>
            <a:endParaRPr lang="en-US" dirty="0"/>
          </a:p>
        </p:txBody>
      </p:sp>
      <p:pic>
        <p:nvPicPr>
          <p:cNvPr id="5125" name="Picture 5"/>
          <p:cNvPicPr>
            <a:picLocks noChangeAspect="1" noChangeArrowheads="1"/>
          </p:cNvPicPr>
          <p:nvPr/>
        </p:nvPicPr>
        <p:blipFill>
          <a:blip r:embed="rId3"/>
          <a:srcRect/>
          <a:stretch>
            <a:fillRect/>
          </a:stretch>
        </p:blipFill>
        <p:spPr bwMode="auto">
          <a:xfrm>
            <a:off x="533400" y="1752600"/>
            <a:ext cx="8001000" cy="3689350"/>
          </a:xfrm>
          <a:prstGeom prst="rect">
            <a:avLst/>
          </a:prstGeom>
          <a:noFill/>
        </p:spPr>
      </p:pic>
      <p:sp>
        <p:nvSpPr>
          <p:cNvPr id="5126" name="Rectangle 6"/>
          <p:cNvSpPr>
            <a:spLocks noChangeArrowheads="1"/>
          </p:cNvSpPr>
          <p:nvPr/>
        </p:nvSpPr>
        <p:spPr bwMode="auto">
          <a:xfrm>
            <a:off x="1787525" y="575627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5127" name="AutoShape 7"/>
          <p:cNvSpPr>
            <a:spLocks noChangeArrowheads="1"/>
          </p:cNvSpPr>
          <p:nvPr/>
        </p:nvSpPr>
        <p:spPr bwMode="auto">
          <a:xfrm>
            <a:off x="5867400" y="5486400"/>
            <a:ext cx="2667000" cy="1143000"/>
          </a:xfrm>
          <a:prstGeom prst="upArrowCallout">
            <a:avLst>
              <a:gd name="adj1" fmla="val 58333"/>
              <a:gd name="adj2" fmla="val 58333"/>
              <a:gd name="adj3" fmla="val 16667"/>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800">
                <a:solidFill>
                  <a:srgbClr val="336666"/>
                </a:solidFill>
                <a:latin typeface="Arial" charset="0"/>
              </a:rPr>
              <a:t>One point perspective</a:t>
            </a:r>
            <a:endParaRPr lang="en-US"/>
          </a:p>
        </p:txBody>
      </p:sp>
      <p:sp>
        <p:nvSpPr>
          <p:cNvPr id="6" name="Rectangle 5"/>
          <p:cNvSpPr/>
          <p:nvPr/>
        </p:nvSpPr>
        <p:spPr>
          <a:xfrm>
            <a:off x="228600" y="5715000"/>
            <a:ext cx="5257800" cy="1015663"/>
          </a:xfrm>
          <a:prstGeom prst="rect">
            <a:avLst/>
          </a:prstGeom>
        </p:spPr>
        <p:txBody>
          <a:bodyPr wrap="square">
            <a:spAutoFit/>
          </a:bodyPr>
          <a:lstStyle/>
          <a:p>
            <a:r>
              <a:rPr lang="en-US" sz="1000" dirty="0" smtClean="0">
                <a:latin typeface="Verdana" charset="0"/>
              </a:rPr>
              <a:t>One point perspective or Linear perspective.</a:t>
            </a:r>
          </a:p>
          <a:p>
            <a:r>
              <a:rPr lang="en-US" sz="1000" dirty="0" smtClean="0">
                <a:latin typeface="Verdana" charset="0"/>
              </a:rPr>
              <a:t>The horizon line in perspective drawing is a horizontal line across the picture. It is always at eye level - its placement determines where we seem to be looking from - a high place, or from close to the ground. </a:t>
            </a:r>
            <a:br>
              <a:rPr lang="en-US" sz="1000" dirty="0" smtClean="0">
                <a:latin typeface="Verdana" charset="0"/>
              </a:rPr>
            </a:br>
            <a:r>
              <a:rPr lang="en-US" sz="1000" dirty="0" smtClean="0">
                <a:latin typeface="Verdana" charset="0"/>
              </a:rPr>
              <a:t>The actual horizon might not be visible, but you need to draw a 'virtual' horizon to construct a picture in perspective.</a:t>
            </a:r>
            <a:endParaRPr lang="en-US" sz="1000" dirty="0">
              <a:latin typeface="Verdan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smtClean="0">
                <a:solidFill>
                  <a:srgbClr val="2E2E2E"/>
                </a:solidFill>
              </a:rPr>
              <a:t/>
            </a:r>
            <a:br>
              <a:rPr lang="en-US" dirty="0" smtClean="0">
                <a:solidFill>
                  <a:srgbClr val="2E2E2E"/>
                </a:solidFill>
              </a:rPr>
            </a:br>
            <a:r>
              <a:rPr lang="en-US" sz="2800" dirty="0" smtClean="0">
                <a:solidFill>
                  <a:srgbClr val="2E2E2E"/>
                </a:solidFill>
              </a:rPr>
              <a:t/>
            </a:r>
            <a:br>
              <a:rPr lang="en-US" sz="2800" dirty="0" smtClean="0">
                <a:solidFill>
                  <a:srgbClr val="2E2E2E"/>
                </a:solidFill>
              </a:rPr>
            </a:br>
            <a:endParaRPr lang="en-US" dirty="0"/>
          </a:p>
        </p:txBody>
      </p:sp>
      <p:pic>
        <p:nvPicPr>
          <p:cNvPr id="44037" name="Picture 5"/>
          <p:cNvPicPr>
            <a:picLocks noChangeAspect="1" noChangeArrowheads="1"/>
          </p:cNvPicPr>
          <p:nvPr/>
        </p:nvPicPr>
        <p:blipFill>
          <a:blip r:embed="rId3"/>
          <a:srcRect/>
          <a:stretch>
            <a:fillRect/>
          </a:stretch>
        </p:blipFill>
        <p:spPr bwMode="auto">
          <a:xfrm>
            <a:off x="2667000" y="0"/>
            <a:ext cx="4514850" cy="6858000"/>
          </a:xfrm>
          <a:prstGeom prst="rect">
            <a:avLst/>
          </a:prstGeom>
          <a:noFill/>
          <a:ln w="9525">
            <a:noFill/>
            <a:miter lim="800000"/>
            <a:headEnd/>
            <a:tailEnd/>
          </a:ln>
          <a:effectLst/>
        </p:spPr>
      </p:pic>
      <p:sp>
        <p:nvSpPr>
          <p:cNvPr id="44038" name="Line 6"/>
          <p:cNvSpPr>
            <a:spLocks noChangeShapeType="1"/>
          </p:cNvSpPr>
          <p:nvPr/>
        </p:nvSpPr>
        <p:spPr bwMode="auto">
          <a:xfrm>
            <a:off x="0" y="2667000"/>
            <a:ext cx="9144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39" name="Line 7"/>
          <p:cNvSpPr>
            <a:spLocks noChangeShapeType="1"/>
          </p:cNvSpPr>
          <p:nvPr/>
        </p:nvSpPr>
        <p:spPr bwMode="auto">
          <a:xfrm flipH="1">
            <a:off x="2667000" y="2667000"/>
            <a:ext cx="2286000" cy="419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0" name="Line 8"/>
          <p:cNvSpPr>
            <a:spLocks noChangeShapeType="1"/>
          </p:cNvSpPr>
          <p:nvPr/>
        </p:nvSpPr>
        <p:spPr bwMode="auto">
          <a:xfrm flipH="1">
            <a:off x="228600" y="2667000"/>
            <a:ext cx="4724400" cy="419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1" name="Line 9"/>
          <p:cNvSpPr>
            <a:spLocks noChangeShapeType="1"/>
          </p:cNvSpPr>
          <p:nvPr/>
        </p:nvSpPr>
        <p:spPr bwMode="auto">
          <a:xfrm>
            <a:off x="4876800" y="2667000"/>
            <a:ext cx="4648200" cy="3810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2" name="Line 10"/>
          <p:cNvSpPr>
            <a:spLocks noChangeShapeType="1"/>
          </p:cNvSpPr>
          <p:nvPr/>
        </p:nvSpPr>
        <p:spPr bwMode="auto">
          <a:xfrm flipH="1">
            <a:off x="-533400" y="2667000"/>
            <a:ext cx="5486400" cy="2514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3" name="Line 11"/>
          <p:cNvSpPr>
            <a:spLocks noChangeShapeType="1"/>
          </p:cNvSpPr>
          <p:nvPr/>
        </p:nvSpPr>
        <p:spPr bwMode="auto">
          <a:xfrm>
            <a:off x="4876800" y="2667000"/>
            <a:ext cx="5029200" cy="2209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4" name="Line 12"/>
          <p:cNvSpPr>
            <a:spLocks noChangeShapeType="1"/>
          </p:cNvSpPr>
          <p:nvPr/>
        </p:nvSpPr>
        <p:spPr bwMode="auto">
          <a:xfrm flipH="1">
            <a:off x="-228600" y="2667000"/>
            <a:ext cx="5181600" cy="1828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5" name="Line 13"/>
          <p:cNvSpPr>
            <a:spLocks noChangeShapeType="1"/>
          </p:cNvSpPr>
          <p:nvPr/>
        </p:nvSpPr>
        <p:spPr bwMode="auto">
          <a:xfrm>
            <a:off x="4876800" y="2667000"/>
            <a:ext cx="4495800" cy="1600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4046" name="Rectangle 14"/>
          <p:cNvSpPr>
            <a:spLocks noChangeArrowheads="1"/>
          </p:cNvSpPr>
          <p:nvPr/>
        </p:nvSpPr>
        <p:spPr bwMode="auto">
          <a:xfrm>
            <a:off x="7443788" y="5775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44047" name="Rectangle 15"/>
          <p:cNvSpPr>
            <a:spLocks noChangeArrowheads="1"/>
          </p:cNvSpPr>
          <p:nvPr/>
        </p:nvSpPr>
        <p:spPr bwMode="auto">
          <a:xfrm>
            <a:off x="0" y="228600"/>
            <a:ext cx="2590800" cy="1187450"/>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charset="0"/>
              </a:rPr>
              <a:t>The marriage of the virgin,</a:t>
            </a:r>
          </a:p>
          <a:p>
            <a:r>
              <a:rPr lang="en-US" sz="1400" dirty="0">
                <a:latin typeface="Verdana" charset="0"/>
              </a:rPr>
              <a:t>1504.</a:t>
            </a:r>
          </a:p>
          <a:p>
            <a:r>
              <a:rPr lang="en-US" sz="1000" dirty="0">
                <a:latin typeface="Verdana" charset="0"/>
              </a:rPr>
              <a:t>“Lo </a:t>
            </a:r>
            <a:r>
              <a:rPr lang="en-US" sz="1000" dirty="0" err="1">
                <a:latin typeface="Verdana" charset="0"/>
              </a:rPr>
              <a:t>sposalizio</a:t>
            </a:r>
            <a:r>
              <a:rPr lang="en-US" sz="1000" dirty="0">
                <a:latin typeface="Verdana" charset="0"/>
              </a:rPr>
              <a:t> </a:t>
            </a:r>
            <a:r>
              <a:rPr lang="en-US" sz="1000" dirty="0" err="1">
                <a:latin typeface="Verdana" charset="0"/>
              </a:rPr>
              <a:t>della</a:t>
            </a:r>
            <a:r>
              <a:rPr lang="en-US" sz="1000" dirty="0">
                <a:latin typeface="Verdana" charset="0"/>
              </a:rPr>
              <a:t> </a:t>
            </a:r>
            <a:r>
              <a:rPr lang="en-US" sz="1000" dirty="0" err="1">
                <a:latin typeface="Verdana" charset="0"/>
              </a:rPr>
              <a:t>vergine</a:t>
            </a:r>
            <a:r>
              <a:rPr lang="en-US" sz="1000" dirty="0">
                <a:latin typeface="Verdana" charset="0"/>
              </a:rPr>
              <a:t>”</a:t>
            </a:r>
          </a:p>
          <a:p>
            <a:r>
              <a:rPr lang="en-US" sz="1000" dirty="0" err="1">
                <a:latin typeface="Verdana" charset="0"/>
              </a:rPr>
              <a:t>Pinacoteca</a:t>
            </a:r>
            <a:r>
              <a:rPr lang="en-US" sz="1000" dirty="0">
                <a:latin typeface="Verdana" charset="0"/>
              </a:rPr>
              <a:t> </a:t>
            </a:r>
            <a:r>
              <a:rPr lang="en-US" sz="1000" dirty="0" err="1">
                <a:latin typeface="Verdana" charset="0"/>
              </a:rPr>
              <a:t>Brera</a:t>
            </a:r>
            <a:r>
              <a:rPr lang="en-US" sz="1000" dirty="0">
                <a:latin typeface="Verdana" charset="0"/>
              </a:rPr>
              <a:t>, Milano.</a:t>
            </a:r>
          </a:p>
          <a:p>
            <a:endParaRPr lang="en-US" sz="1000" dirty="0">
              <a:latin typeface="Verdana" charset="0"/>
            </a:endParaRPr>
          </a:p>
          <a:p>
            <a:r>
              <a:rPr lang="en-US" sz="1400" b="1" dirty="0" err="1">
                <a:solidFill>
                  <a:srgbClr val="292929"/>
                </a:solidFill>
                <a:latin typeface="Verdana" charset="0"/>
              </a:rPr>
              <a:t>Raffaello</a:t>
            </a:r>
            <a:endParaRPr lang="en-US" sz="1000" dirty="0">
              <a:latin typeface="Verdan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2286000"/>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2E2E2E"/>
                </a:solidFill>
                <a:effectLst/>
                <a:uLnTx/>
                <a:uFillTx/>
                <a:latin typeface="+mj-lt"/>
                <a:ea typeface="+mj-ea"/>
                <a:cs typeface="+mj-cs"/>
              </a:rPr>
              <a:t>Perspective</a:t>
            </a:r>
            <a:br>
              <a:rPr kumimoji="0" lang="en-US" sz="4400" b="0" i="0" u="none" strike="noStrike" kern="0" cap="none" spc="0" normalizeH="0" baseline="0" noProof="0" smtClean="0">
                <a:ln>
                  <a:noFill/>
                </a:ln>
                <a:solidFill>
                  <a:srgbClr val="2E2E2E"/>
                </a:solidFill>
                <a:effectLst/>
                <a:uLnTx/>
                <a:uFillTx/>
                <a:latin typeface="+mj-lt"/>
                <a:ea typeface="+mj-ea"/>
                <a:cs typeface="+mj-cs"/>
              </a:rPr>
            </a:br>
            <a:r>
              <a:rPr kumimoji="0" lang="en-US" sz="2000" b="0" i="0" u="none" strike="noStrike" kern="0" cap="none" spc="0" normalizeH="0" baseline="0" noProof="0" smtClean="0">
                <a:ln>
                  <a:noFill/>
                </a:ln>
                <a:solidFill>
                  <a:srgbClr val="2E2E2E"/>
                </a:solidFill>
                <a:effectLst/>
                <a:uLnTx/>
                <a:uFillTx/>
                <a:latin typeface="+mj-lt"/>
                <a:ea typeface="+mj-ea"/>
                <a:cs typeface="+mj-cs"/>
              </a:rPr>
              <a:t>Central point of view inside a cube.</a:t>
            </a:r>
            <a:br>
              <a:rPr kumimoji="0" lang="en-US" sz="2000" b="0" i="0" u="none" strike="noStrike" kern="0" cap="none" spc="0" normalizeH="0" baseline="0" noProof="0" smtClean="0">
                <a:ln>
                  <a:noFill/>
                </a:ln>
                <a:solidFill>
                  <a:srgbClr val="2E2E2E"/>
                </a:solidFill>
                <a:effectLst/>
                <a:uLnTx/>
                <a:uFillTx/>
                <a:latin typeface="+mj-lt"/>
                <a:ea typeface="+mj-ea"/>
                <a:cs typeface="+mj-cs"/>
              </a:rPr>
            </a:br>
            <a:endParaRPr kumimoji="0" lang="en-US" sz="2000" b="0" i="0" u="none" strike="noStrike" kern="0" cap="none" spc="0" normalizeH="0" baseline="0" noProof="0" dirty="0">
              <a:ln>
                <a:noFill/>
              </a:ln>
              <a:solidFill>
                <a:schemeClr val="tx1"/>
              </a:solidFill>
              <a:effectLst/>
              <a:uLnTx/>
              <a:uFillTx/>
              <a:latin typeface="+mj-lt"/>
              <a:ea typeface="+mj-ea"/>
              <a:cs typeface="+mj-cs"/>
            </a:endParaRPr>
          </a:p>
        </p:txBody>
      </p:sp>
      <p:pic>
        <p:nvPicPr>
          <p:cNvPr id="27652" name="Picture 4"/>
          <p:cNvPicPr>
            <a:picLocks noChangeAspect="1" noChangeArrowheads="1"/>
          </p:cNvPicPr>
          <p:nvPr/>
        </p:nvPicPr>
        <p:blipFill>
          <a:blip r:embed="rId3">
            <a:lum bright="-10000" contrast="14000"/>
          </a:blip>
          <a:srcRect/>
          <a:stretch>
            <a:fillRect/>
          </a:stretch>
        </p:blipFill>
        <p:spPr bwMode="auto">
          <a:xfrm>
            <a:off x="0" y="1908175"/>
            <a:ext cx="8077200" cy="4949825"/>
          </a:xfrm>
          <a:prstGeom prst="rect">
            <a:avLst/>
          </a:prstGeom>
          <a:noFill/>
        </p:spPr>
      </p:pic>
      <p:sp>
        <p:nvSpPr>
          <p:cNvPr id="4" name="TextBox 3"/>
          <p:cNvSpPr txBox="1"/>
          <p:nvPr/>
        </p:nvSpPr>
        <p:spPr>
          <a:xfrm>
            <a:off x="152400" y="1143000"/>
            <a:ext cx="2895600" cy="615553"/>
          </a:xfrm>
          <a:prstGeom prst="rect">
            <a:avLst/>
          </a:prstGeom>
          <a:noFill/>
        </p:spPr>
        <p:txBody>
          <a:bodyPr wrap="square" rtlCol="0">
            <a:spAutoFit/>
          </a:bodyPr>
          <a:lstStyle/>
          <a:p>
            <a:r>
              <a:rPr lang="en-US" sz="1200" dirty="0" smtClean="0">
                <a:latin typeface="Verdana" charset="0"/>
              </a:rPr>
              <a:t>Lorenzo </a:t>
            </a:r>
            <a:r>
              <a:rPr lang="en-US" sz="1200" dirty="0" err="1" smtClean="0">
                <a:latin typeface="Verdana" charset="0"/>
              </a:rPr>
              <a:t>Ghilberti</a:t>
            </a:r>
            <a:r>
              <a:rPr lang="en-US" sz="1200" dirty="0" smtClean="0">
                <a:latin typeface="Verdana" charset="0"/>
              </a:rPr>
              <a:t>, Architect</a:t>
            </a:r>
          </a:p>
          <a:p>
            <a:r>
              <a:rPr lang="en-US" sz="1200" dirty="0" smtClean="0">
                <a:latin typeface="Verdana" charset="0"/>
              </a:rPr>
              <a:t>1378-1455</a:t>
            </a:r>
          </a:p>
          <a:p>
            <a:r>
              <a:rPr lang="en-US" sz="1000" dirty="0" err="1" smtClean="0">
                <a:solidFill>
                  <a:schemeClr val="accent6">
                    <a:lumMod val="85000"/>
                    <a:lumOff val="15000"/>
                  </a:schemeClr>
                </a:solidFill>
                <a:latin typeface="Verdana" charset="0"/>
              </a:rPr>
              <a:t>Porta</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Baptisterio</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Fiorenze</a:t>
            </a:r>
            <a:r>
              <a:rPr lang="en-US" sz="1000" dirty="0" smtClean="0">
                <a:solidFill>
                  <a:schemeClr val="accent6">
                    <a:lumMod val="85000"/>
                    <a:lumOff val="15000"/>
                  </a:schemeClr>
                </a:solidFill>
                <a:latin typeface="Verdana" charset="0"/>
              </a:rPr>
              <a:t>. Bass Relief</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000" dirty="0" smtClean="0">
                <a:solidFill>
                  <a:srgbClr val="2E2E2E"/>
                </a:solidFill>
              </a:rPr>
              <a:t>Central </a:t>
            </a:r>
            <a:r>
              <a:rPr lang="en-US" sz="2000" dirty="0">
                <a:solidFill>
                  <a:srgbClr val="2E2E2E"/>
                </a:solidFill>
              </a:rPr>
              <a:t>point of </a:t>
            </a:r>
            <a:r>
              <a:rPr lang="en-US" sz="2000" dirty="0" smtClean="0">
                <a:solidFill>
                  <a:srgbClr val="2E2E2E"/>
                </a:solidFill>
              </a:rPr>
              <a:t>view inside </a:t>
            </a:r>
            <a:r>
              <a:rPr lang="en-US" sz="2000" dirty="0">
                <a:solidFill>
                  <a:srgbClr val="2E2E2E"/>
                </a:solidFill>
              </a:rPr>
              <a:t>a cube.</a:t>
            </a:r>
            <a:br>
              <a:rPr lang="en-US" sz="2000" dirty="0">
                <a:solidFill>
                  <a:srgbClr val="2E2E2E"/>
                </a:solidFill>
              </a:rPr>
            </a:br>
            <a:endParaRPr lang="en-US" sz="2000" dirty="0"/>
          </a:p>
        </p:txBody>
      </p:sp>
      <p:pic>
        <p:nvPicPr>
          <p:cNvPr id="35843" name="Picture 3"/>
          <p:cNvPicPr>
            <a:picLocks noChangeAspect="1" noChangeArrowheads="1"/>
          </p:cNvPicPr>
          <p:nvPr/>
        </p:nvPicPr>
        <p:blipFill>
          <a:blip r:embed="rId3">
            <a:lum bright="-10000" contrast="14000"/>
          </a:blip>
          <a:srcRect/>
          <a:stretch>
            <a:fillRect/>
          </a:stretch>
        </p:blipFill>
        <p:spPr bwMode="auto">
          <a:xfrm>
            <a:off x="0" y="1755775"/>
            <a:ext cx="8077200" cy="4949825"/>
          </a:xfrm>
          <a:prstGeom prst="rect">
            <a:avLst/>
          </a:prstGeom>
          <a:noFill/>
        </p:spPr>
      </p:pic>
      <p:sp>
        <p:nvSpPr>
          <p:cNvPr id="35844" name="Line 4"/>
          <p:cNvSpPr>
            <a:spLocks noChangeShapeType="1"/>
          </p:cNvSpPr>
          <p:nvPr/>
        </p:nvSpPr>
        <p:spPr bwMode="auto">
          <a:xfrm flipV="1">
            <a:off x="2819400" y="1905000"/>
            <a:ext cx="34290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45" name="Line 5"/>
          <p:cNvSpPr>
            <a:spLocks noChangeShapeType="1"/>
          </p:cNvSpPr>
          <p:nvPr/>
        </p:nvSpPr>
        <p:spPr bwMode="auto">
          <a:xfrm flipV="1">
            <a:off x="1524000" y="1905000"/>
            <a:ext cx="47244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46" name="Line 6"/>
          <p:cNvSpPr>
            <a:spLocks noChangeShapeType="1"/>
          </p:cNvSpPr>
          <p:nvPr/>
        </p:nvSpPr>
        <p:spPr bwMode="auto">
          <a:xfrm flipV="1">
            <a:off x="4114800" y="1905000"/>
            <a:ext cx="21336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47" name="Line 7"/>
          <p:cNvSpPr>
            <a:spLocks noChangeShapeType="1"/>
          </p:cNvSpPr>
          <p:nvPr/>
        </p:nvSpPr>
        <p:spPr bwMode="auto">
          <a:xfrm flipV="1">
            <a:off x="5334000" y="1905000"/>
            <a:ext cx="9144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48" name="Line 8"/>
          <p:cNvSpPr>
            <a:spLocks noChangeShapeType="1"/>
          </p:cNvSpPr>
          <p:nvPr/>
        </p:nvSpPr>
        <p:spPr bwMode="auto">
          <a:xfrm>
            <a:off x="2819400" y="6705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49" name="Line 9"/>
          <p:cNvSpPr>
            <a:spLocks noChangeShapeType="1"/>
          </p:cNvSpPr>
          <p:nvPr/>
        </p:nvSpPr>
        <p:spPr bwMode="auto">
          <a:xfrm>
            <a:off x="1524000" y="6705600"/>
            <a:ext cx="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0" name="Line 10"/>
          <p:cNvSpPr>
            <a:spLocks noChangeShapeType="1"/>
          </p:cNvSpPr>
          <p:nvPr/>
        </p:nvSpPr>
        <p:spPr bwMode="auto">
          <a:xfrm>
            <a:off x="304800" y="6705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1" name="Line 11"/>
          <p:cNvSpPr>
            <a:spLocks noChangeShapeType="1"/>
          </p:cNvSpPr>
          <p:nvPr/>
        </p:nvSpPr>
        <p:spPr bwMode="auto">
          <a:xfrm>
            <a:off x="4114800" y="6705600"/>
            <a:ext cx="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2" name="Line 12"/>
          <p:cNvSpPr>
            <a:spLocks noChangeShapeType="1"/>
          </p:cNvSpPr>
          <p:nvPr/>
        </p:nvSpPr>
        <p:spPr bwMode="auto">
          <a:xfrm>
            <a:off x="5334000" y="6705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3" name="Line 13"/>
          <p:cNvSpPr>
            <a:spLocks noChangeShapeType="1"/>
          </p:cNvSpPr>
          <p:nvPr/>
        </p:nvSpPr>
        <p:spPr bwMode="auto">
          <a:xfrm>
            <a:off x="6629400" y="6705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4" name="Line 14"/>
          <p:cNvSpPr>
            <a:spLocks noChangeShapeType="1"/>
          </p:cNvSpPr>
          <p:nvPr/>
        </p:nvSpPr>
        <p:spPr bwMode="auto">
          <a:xfrm>
            <a:off x="6248400" y="1905000"/>
            <a:ext cx="3810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5" name="Line 15"/>
          <p:cNvSpPr>
            <a:spLocks noChangeShapeType="1"/>
          </p:cNvSpPr>
          <p:nvPr/>
        </p:nvSpPr>
        <p:spPr bwMode="auto">
          <a:xfrm flipH="1" flipV="1">
            <a:off x="6248400" y="1905000"/>
            <a:ext cx="16764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6" name="Line 16"/>
          <p:cNvSpPr>
            <a:spLocks noChangeShapeType="1"/>
          </p:cNvSpPr>
          <p:nvPr/>
        </p:nvSpPr>
        <p:spPr bwMode="auto">
          <a:xfrm>
            <a:off x="6248400" y="1905000"/>
            <a:ext cx="28956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7" name="Line 17"/>
          <p:cNvSpPr>
            <a:spLocks noChangeShapeType="1"/>
          </p:cNvSpPr>
          <p:nvPr/>
        </p:nvSpPr>
        <p:spPr bwMode="auto">
          <a:xfrm flipV="1">
            <a:off x="304800" y="1905000"/>
            <a:ext cx="5943600" cy="4800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8" name="Line 18"/>
          <p:cNvSpPr>
            <a:spLocks noChangeShapeType="1"/>
          </p:cNvSpPr>
          <p:nvPr/>
        </p:nvSpPr>
        <p:spPr bwMode="auto">
          <a:xfrm flipV="1">
            <a:off x="7696200" y="1676400"/>
            <a:ext cx="0" cy="2438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59" name="Line 19"/>
          <p:cNvSpPr>
            <a:spLocks noChangeShapeType="1"/>
          </p:cNvSpPr>
          <p:nvPr/>
        </p:nvSpPr>
        <p:spPr bwMode="auto">
          <a:xfrm>
            <a:off x="7696200" y="4114800"/>
            <a:ext cx="381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860" name="Line 20"/>
          <p:cNvSpPr>
            <a:spLocks noChangeShapeType="1"/>
          </p:cNvSpPr>
          <p:nvPr/>
        </p:nvSpPr>
        <p:spPr bwMode="auto">
          <a:xfrm flipH="1" flipV="1">
            <a:off x="6248400" y="1905000"/>
            <a:ext cx="1447800" cy="2209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2286000"/>
          </a:xfrm>
          <a:solidFill>
            <a:schemeClr val="accent1"/>
          </a:solidFill>
        </p:spPr>
        <p:txBody>
          <a:bodyPr anchor="t"/>
          <a:lstStyle/>
          <a:p>
            <a:pPr algn="r"/>
            <a:r>
              <a:rPr lang="en-US" sz="2800" dirty="0" smtClean="0">
                <a:solidFill>
                  <a:srgbClr val="2E2E2E"/>
                </a:solidFill>
              </a:rPr>
              <a:t/>
            </a:r>
            <a:br>
              <a:rPr lang="en-US" sz="2800" dirty="0" smtClean="0">
                <a:solidFill>
                  <a:srgbClr val="2E2E2E"/>
                </a:solidFill>
              </a:rPr>
            </a:br>
            <a:endParaRPr lang="en-US" dirty="0"/>
          </a:p>
        </p:txBody>
      </p:sp>
      <p:pic>
        <p:nvPicPr>
          <p:cNvPr id="29700" name="Picture 4"/>
          <p:cNvPicPr>
            <a:picLocks noChangeAspect="1" noChangeArrowheads="1"/>
          </p:cNvPicPr>
          <p:nvPr/>
        </p:nvPicPr>
        <p:blipFill>
          <a:blip r:embed="rId3">
            <a:lum bright="-6000" contrast="10000"/>
          </a:blip>
          <a:srcRect/>
          <a:stretch>
            <a:fillRect/>
          </a:stretch>
        </p:blipFill>
        <p:spPr bwMode="auto">
          <a:xfrm>
            <a:off x="0" y="-36513"/>
            <a:ext cx="7065963" cy="6894513"/>
          </a:xfrm>
          <a:prstGeom prst="rect">
            <a:avLst/>
          </a:prstGeom>
          <a:noFill/>
        </p:spPr>
      </p:pic>
      <p:sp>
        <p:nvSpPr>
          <p:cNvPr id="4" name="TextBox 3"/>
          <p:cNvSpPr txBox="1"/>
          <p:nvPr/>
        </p:nvSpPr>
        <p:spPr>
          <a:xfrm>
            <a:off x="7086600" y="3200400"/>
            <a:ext cx="1905000" cy="954107"/>
          </a:xfrm>
          <a:prstGeom prst="rect">
            <a:avLst/>
          </a:prstGeom>
          <a:noFill/>
        </p:spPr>
        <p:txBody>
          <a:bodyPr wrap="square" rtlCol="0">
            <a:spAutoFit/>
          </a:bodyPr>
          <a:lstStyle/>
          <a:p>
            <a:r>
              <a:rPr lang="en-US" sz="1200" dirty="0" smtClean="0">
                <a:latin typeface="Verdana" charset="0"/>
              </a:rPr>
              <a:t>Lorenzo </a:t>
            </a:r>
            <a:r>
              <a:rPr lang="en-US" sz="1200" dirty="0" err="1" smtClean="0">
                <a:latin typeface="Verdana" charset="0"/>
              </a:rPr>
              <a:t>Ghilberti</a:t>
            </a:r>
            <a:r>
              <a:rPr lang="en-US" sz="1200" dirty="0" smtClean="0">
                <a:latin typeface="Verdana" charset="0"/>
              </a:rPr>
              <a:t>, </a:t>
            </a:r>
            <a:br>
              <a:rPr lang="en-US" sz="1200" dirty="0" smtClean="0">
                <a:latin typeface="Verdana" charset="0"/>
              </a:rPr>
            </a:br>
            <a:r>
              <a:rPr lang="en-US" sz="1200" dirty="0" smtClean="0">
                <a:latin typeface="Verdana" charset="0"/>
              </a:rPr>
              <a:t>Architect</a:t>
            </a:r>
          </a:p>
          <a:p>
            <a:r>
              <a:rPr lang="en-US" sz="1200" dirty="0" smtClean="0">
                <a:latin typeface="Verdana" charset="0"/>
              </a:rPr>
              <a:t>1378-1455</a:t>
            </a:r>
          </a:p>
          <a:p>
            <a:r>
              <a:rPr lang="en-US" sz="1000" dirty="0" err="1" smtClean="0">
                <a:solidFill>
                  <a:schemeClr val="accent6">
                    <a:lumMod val="85000"/>
                    <a:lumOff val="15000"/>
                  </a:schemeClr>
                </a:solidFill>
                <a:latin typeface="Verdana" charset="0"/>
              </a:rPr>
              <a:t>Porta</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Baptisterio</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Fiorenze</a:t>
            </a:r>
            <a:r>
              <a:rPr lang="en-US" sz="1000" dirty="0" smtClean="0">
                <a:solidFill>
                  <a:schemeClr val="accent6">
                    <a:lumMod val="85000"/>
                    <a:lumOff val="15000"/>
                  </a:schemeClr>
                </a:solidFill>
                <a:latin typeface="Verdana" charset="0"/>
              </a:rPr>
              <a:t>. </a:t>
            </a:r>
            <a:br>
              <a:rPr lang="en-US" sz="1000" dirty="0" smtClean="0">
                <a:solidFill>
                  <a:schemeClr val="accent6">
                    <a:lumMod val="85000"/>
                    <a:lumOff val="15000"/>
                  </a:schemeClr>
                </a:solidFill>
                <a:latin typeface="Verdana" charset="0"/>
              </a:rPr>
            </a:br>
            <a:r>
              <a:rPr lang="en-US" sz="1000" dirty="0" smtClean="0">
                <a:solidFill>
                  <a:schemeClr val="accent6">
                    <a:lumMod val="85000"/>
                    <a:lumOff val="15000"/>
                  </a:schemeClr>
                </a:solidFill>
                <a:latin typeface="Verdana" charset="0"/>
              </a:rPr>
              <a:t>Bass Relief</a:t>
            </a:r>
            <a:endParaRPr lang="en-US" sz="10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2286000"/>
          </a:xfrm>
          <a:solidFill>
            <a:schemeClr val="accent1"/>
          </a:solidFill>
        </p:spPr>
        <p:txBody>
          <a:bodyPr anchor="t"/>
          <a:lstStyle/>
          <a:p>
            <a:pPr algn="r"/>
            <a:r>
              <a:rPr lang="en-US" sz="2800" dirty="0" smtClean="0">
                <a:solidFill>
                  <a:srgbClr val="2E2E2E"/>
                </a:solidFill>
              </a:rPr>
              <a:t/>
            </a:r>
            <a:br>
              <a:rPr lang="en-US" sz="2800" dirty="0" smtClean="0">
                <a:solidFill>
                  <a:srgbClr val="2E2E2E"/>
                </a:solidFill>
              </a:rPr>
            </a:br>
            <a:endParaRPr lang="en-US" dirty="0"/>
          </a:p>
        </p:txBody>
      </p:sp>
      <p:pic>
        <p:nvPicPr>
          <p:cNvPr id="33795" name="Picture 3"/>
          <p:cNvPicPr>
            <a:picLocks noChangeAspect="1" noChangeArrowheads="1"/>
          </p:cNvPicPr>
          <p:nvPr/>
        </p:nvPicPr>
        <p:blipFill>
          <a:blip r:embed="rId3">
            <a:lum bright="-6000" contrast="10000"/>
          </a:blip>
          <a:srcRect/>
          <a:stretch>
            <a:fillRect/>
          </a:stretch>
        </p:blipFill>
        <p:spPr bwMode="auto">
          <a:xfrm>
            <a:off x="0" y="-36513"/>
            <a:ext cx="7065963" cy="6894513"/>
          </a:xfrm>
          <a:prstGeom prst="rect">
            <a:avLst/>
          </a:prstGeom>
          <a:noFill/>
        </p:spPr>
      </p:pic>
      <p:sp>
        <p:nvSpPr>
          <p:cNvPr id="33796" name="Line 4"/>
          <p:cNvSpPr>
            <a:spLocks noChangeShapeType="1"/>
          </p:cNvSpPr>
          <p:nvPr/>
        </p:nvSpPr>
        <p:spPr bwMode="auto">
          <a:xfrm>
            <a:off x="2895600" y="914400"/>
            <a:ext cx="838200" cy="1828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797" name="Line 5"/>
          <p:cNvSpPr>
            <a:spLocks noChangeShapeType="1"/>
          </p:cNvSpPr>
          <p:nvPr/>
        </p:nvSpPr>
        <p:spPr bwMode="auto">
          <a:xfrm flipV="1">
            <a:off x="2895600" y="2743200"/>
            <a:ext cx="838200"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798" name="Line 6"/>
          <p:cNvSpPr>
            <a:spLocks noChangeShapeType="1"/>
          </p:cNvSpPr>
          <p:nvPr/>
        </p:nvSpPr>
        <p:spPr bwMode="auto">
          <a:xfrm flipH="1" flipV="1">
            <a:off x="3733800" y="2743200"/>
            <a:ext cx="914400" cy="1295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799" name="Line 7"/>
          <p:cNvSpPr>
            <a:spLocks noChangeShapeType="1"/>
          </p:cNvSpPr>
          <p:nvPr/>
        </p:nvSpPr>
        <p:spPr bwMode="auto">
          <a:xfrm>
            <a:off x="457200" y="990600"/>
            <a:ext cx="3276600" cy="1752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800" name="Line 8"/>
          <p:cNvSpPr>
            <a:spLocks noChangeShapeType="1"/>
          </p:cNvSpPr>
          <p:nvPr/>
        </p:nvSpPr>
        <p:spPr bwMode="auto">
          <a:xfrm>
            <a:off x="457200" y="0"/>
            <a:ext cx="3276600" cy="2743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801" name="Line 9"/>
          <p:cNvSpPr>
            <a:spLocks noChangeShapeType="1"/>
          </p:cNvSpPr>
          <p:nvPr/>
        </p:nvSpPr>
        <p:spPr bwMode="auto">
          <a:xfrm flipH="1">
            <a:off x="3733800" y="914400"/>
            <a:ext cx="914400" cy="1828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803" name="Line 11"/>
          <p:cNvSpPr>
            <a:spLocks noChangeShapeType="1"/>
          </p:cNvSpPr>
          <p:nvPr/>
        </p:nvSpPr>
        <p:spPr bwMode="auto">
          <a:xfrm>
            <a:off x="1371600" y="2209800"/>
            <a:ext cx="23622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804" name="Line 12"/>
          <p:cNvSpPr>
            <a:spLocks noChangeShapeType="1"/>
          </p:cNvSpPr>
          <p:nvPr/>
        </p:nvSpPr>
        <p:spPr bwMode="auto">
          <a:xfrm flipH="1">
            <a:off x="3733800" y="228600"/>
            <a:ext cx="2971800" cy="2514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805" name="Line 13"/>
          <p:cNvSpPr>
            <a:spLocks noChangeShapeType="1"/>
          </p:cNvSpPr>
          <p:nvPr/>
        </p:nvSpPr>
        <p:spPr bwMode="auto">
          <a:xfrm flipH="1">
            <a:off x="3733800" y="1600200"/>
            <a:ext cx="2971800" cy="1143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 name="TextBox 12"/>
          <p:cNvSpPr txBox="1"/>
          <p:nvPr/>
        </p:nvSpPr>
        <p:spPr>
          <a:xfrm>
            <a:off x="7086600" y="3200400"/>
            <a:ext cx="1905000" cy="954107"/>
          </a:xfrm>
          <a:prstGeom prst="rect">
            <a:avLst/>
          </a:prstGeom>
          <a:noFill/>
        </p:spPr>
        <p:txBody>
          <a:bodyPr wrap="square" rtlCol="0">
            <a:spAutoFit/>
          </a:bodyPr>
          <a:lstStyle/>
          <a:p>
            <a:r>
              <a:rPr lang="en-US" sz="1200" dirty="0" smtClean="0">
                <a:latin typeface="Verdana" charset="0"/>
              </a:rPr>
              <a:t>Lorenzo </a:t>
            </a:r>
            <a:r>
              <a:rPr lang="en-US" sz="1200" dirty="0" err="1" smtClean="0">
                <a:latin typeface="Verdana" charset="0"/>
              </a:rPr>
              <a:t>Ghilberti</a:t>
            </a:r>
            <a:r>
              <a:rPr lang="en-US" sz="1200" dirty="0" smtClean="0">
                <a:latin typeface="Verdana" charset="0"/>
              </a:rPr>
              <a:t>, </a:t>
            </a:r>
            <a:br>
              <a:rPr lang="en-US" sz="1200" dirty="0" smtClean="0">
                <a:latin typeface="Verdana" charset="0"/>
              </a:rPr>
            </a:br>
            <a:r>
              <a:rPr lang="en-US" sz="1200" dirty="0" smtClean="0">
                <a:latin typeface="Verdana" charset="0"/>
              </a:rPr>
              <a:t>Architect</a:t>
            </a:r>
          </a:p>
          <a:p>
            <a:r>
              <a:rPr lang="en-US" sz="1200" dirty="0" smtClean="0">
                <a:latin typeface="Verdana" charset="0"/>
              </a:rPr>
              <a:t>1378-1455</a:t>
            </a:r>
          </a:p>
          <a:p>
            <a:r>
              <a:rPr lang="en-US" sz="1000" dirty="0" err="1" smtClean="0">
                <a:solidFill>
                  <a:schemeClr val="accent6">
                    <a:lumMod val="85000"/>
                    <a:lumOff val="15000"/>
                  </a:schemeClr>
                </a:solidFill>
                <a:latin typeface="Verdana" charset="0"/>
              </a:rPr>
              <a:t>Porta</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Baptisterio</a:t>
            </a:r>
            <a:r>
              <a:rPr lang="en-US" sz="1000" dirty="0" smtClean="0">
                <a:solidFill>
                  <a:schemeClr val="accent6">
                    <a:lumMod val="85000"/>
                    <a:lumOff val="15000"/>
                  </a:schemeClr>
                </a:solidFill>
                <a:latin typeface="Verdana" charset="0"/>
              </a:rPr>
              <a:t> </a:t>
            </a:r>
            <a:r>
              <a:rPr lang="en-US" sz="1000" dirty="0" err="1" smtClean="0">
                <a:solidFill>
                  <a:schemeClr val="accent6">
                    <a:lumMod val="85000"/>
                    <a:lumOff val="15000"/>
                  </a:schemeClr>
                </a:solidFill>
                <a:latin typeface="Verdana" charset="0"/>
              </a:rPr>
              <a:t>Fiorenze</a:t>
            </a:r>
            <a:r>
              <a:rPr lang="en-US" sz="1000" dirty="0" smtClean="0">
                <a:solidFill>
                  <a:schemeClr val="accent6">
                    <a:lumMod val="85000"/>
                    <a:lumOff val="15000"/>
                  </a:schemeClr>
                </a:solidFill>
                <a:latin typeface="Verdana" charset="0"/>
              </a:rPr>
              <a:t>. </a:t>
            </a:r>
            <a:br>
              <a:rPr lang="en-US" sz="1000" dirty="0" smtClean="0">
                <a:solidFill>
                  <a:schemeClr val="accent6">
                    <a:lumMod val="85000"/>
                    <a:lumOff val="15000"/>
                  </a:schemeClr>
                </a:solidFill>
                <a:latin typeface="Verdana" charset="0"/>
              </a:rPr>
            </a:br>
            <a:r>
              <a:rPr lang="en-US" sz="1000" dirty="0" smtClean="0">
                <a:solidFill>
                  <a:schemeClr val="accent6">
                    <a:lumMod val="85000"/>
                    <a:lumOff val="15000"/>
                  </a:schemeClr>
                </a:solidFill>
                <a:latin typeface="Verdana" charset="0"/>
              </a:rPr>
              <a:t>Bass Relief</a:t>
            </a:r>
            <a:endParaRPr lang="en-US" sz="1000" dirty="0"/>
          </a:p>
        </p:txBody>
      </p:sp>
      <p:cxnSp>
        <p:nvCxnSpPr>
          <p:cNvPr id="15" name="Straight Connector 14"/>
          <p:cNvCxnSpPr/>
          <p:nvPr/>
        </p:nvCxnSpPr>
        <p:spPr bwMode="auto">
          <a:xfrm>
            <a:off x="0" y="2743200"/>
            <a:ext cx="8305800" cy="1588"/>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18" name="TextBox 17"/>
          <p:cNvSpPr txBox="1"/>
          <p:nvPr/>
        </p:nvSpPr>
        <p:spPr>
          <a:xfrm>
            <a:off x="7467600" y="2514600"/>
            <a:ext cx="954107" cy="246221"/>
          </a:xfrm>
          <a:prstGeom prst="rect">
            <a:avLst/>
          </a:prstGeom>
          <a:noFill/>
        </p:spPr>
        <p:txBody>
          <a:bodyPr wrap="none" rtlCol="0">
            <a:spAutoFit/>
          </a:bodyPr>
          <a:lstStyle/>
          <a:p>
            <a:r>
              <a:rPr lang="en-US" sz="1000" dirty="0" smtClean="0">
                <a:solidFill>
                  <a:schemeClr val="tx2"/>
                </a:solidFill>
                <a:latin typeface="Verdana"/>
              </a:rPr>
              <a:t>Horizon line</a:t>
            </a:r>
            <a:endParaRPr lang="en-US" sz="1000" dirty="0">
              <a:solidFill>
                <a:schemeClr val="tx2"/>
              </a:solidFill>
              <a:latin typeface="Verdan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cube.example</a:t>
            </a:r>
            <a:br>
              <a:rPr lang="en-US" sz="2800">
                <a:solidFill>
                  <a:srgbClr val="2E2E2E"/>
                </a:solidFill>
              </a:rPr>
            </a:br>
            <a:endParaRPr lang="en-US"/>
          </a:p>
        </p:txBody>
      </p:sp>
      <p:sp>
        <p:nvSpPr>
          <p:cNvPr id="37893" name="Line 5"/>
          <p:cNvSpPr>
            <a:spLocks noChangeShapeType="1"/>
          </p:cNvSpPr>
          <p:nvPr/>
        </p:nvSpPr>
        <p:spPr bwMode="auto">
          <a:xfrm flipV="1">
            <a:off x="2895600" y="2743200"/>
            <a:ext cx="838200"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7900" name="Line 12"/>
          <p:cNvSpPr>
            <a:spLocks noChangeShapeType="1"/>
          </p:cNvSpPr>
          <p:nvPr/>
        </p:nvSpPr>
        <p:spPr bwMode="auto">
          <a:xfrm flipH="1">
            <a:off x="3733800" y="1600200"/>
            <a:ext cx="2971800" cy="1143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37902" name="Picture 14"/>
          <p:cNvPicPr>
            <a:picLocks noChangeAspect="1" noChangeArrowheads="1"/>
          </p:cNvPicPr>
          <p:nvPr/>
        </p:nvPicPr>
        <p:blipFill>
          <a:blip r:embed="rId3">
            <a:lum contrast="8000"/>
          </a:blip>
          <a:srcRect/>
          <a:stretch>
            <a:fillRect/>
          </a:stretch>
        </p:blipFill>
        <p:spPr bwMode="auto">
          <a:xfrm>
            <a:off x="0" y="-233363"/>
            <a:ext cx="9144000" cy="7091363"/>
          </a:xfrm>
          <a:prstGeom prst="rect">
            <a:avLst/>
          </a:prstGeom>
          <a:noFill/>
          <a:ln w="9525">
            <a:noFill/>
            <a:miter lim="800000"/>
            <a:headEnd/>
            <a:tailEnd/>
          </a:ln>
          <a:effectLst/>
        </p:spPr>
      </p:pic>
      <p:sp>
        <p:nvSpPr>
          <p:cNvPr id="37903" name="Rectangle 15"/>
          <p:cNvSpPr>
            <a:spLocks noChangeArrowheads="1"/>
          </p:cNvSpPr>
          <p:nvPr/>
        </p:nvSpPr>
        <p:spPr bwMode="auto">
          <a:xfrm>
            <a:off x="3124200" y="0"/>
            <a:ext cx="6019800" cy="290513"/>
          </a:xfrm>
          <a:prstGeom prst="rect">
            <a:avLst/>
          </a:prstGeom>
          <a:noFill/>
          <a:ln w="9525">
            <a:noFill/>
            <a:miter lim="800000"/>
            <a:headEnd/>
            <a:tailEnd/>
          </a:ln>
          <a:effectLst/>
        </p:spPr>
        <p:txBody>
          <a:bodyPr>
            <a:prstTxWarp prst="textNoShape">
              <a:avLst/>
            </a:prstTxWarp>
            <a:spAutoFit/>
          </a:bodyPr>
          <a:lstStyle/>
          <a:p>
            <a:r>
              <a:rPr lang="en-US" sz="1300">
                <a:solidFill>
                  <a:srgbClr val="C5C5C5"/>
                </a:solidFill>
                <a:latin typeface="Arial" charset="0"/>
              </a:rPr>
              <a:t>Paolo Ucello. St. George and the Dragon, 1456.	 National Gallery, London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seen from a central point of view</a:t>
            </a:r>
            <a:br>
              <a:rPr lang="en-US" sz="2800">
                <a:solidFill>
                  <a:srgbClr val="2E2E2E"/>
                </a:solidFill>
              </a:rPr>
            </a:br>
            <a:r>
              <a:rPr lang="en-US" sz="2800">
                <a:solidFill>
                  <a:srgbClr val="2E2E2E"/>
                </a:solidFill>
              </a:rPr>
              <a:t>inside a cube.example</a:t>
            </a:r>
            <a:br>
              <a:rPr lang="en-US" sz="2800">
                <a:solidFill>
                  <a:srgbClr val="2E2E2E"/>
                </a:solidFill>
              </a:rPr>
            </a:br>
            <a:endParaRPr lang="en-US"/>
          </a:p>
        </p:txBody>
      </p:sp>
      <p:sp>
        <p:nvSpPr>
          <p:cNvPr id="37893" name="Line 5"/>
          <p:cNvSpPr>
            <a:spLocks noChangeShapeType="1"/>
          </p:cNvSpPr>
          <p:nvPr/>
        </p:nvSpPr>
        <p:spPr bwMode="auto">
          <a:xfrm flipV="1">
            <a:off x="2895600" y="2743200"/>
            <a:ext cx="838200"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7900" name="Line 12"/>
          <p:cNvSpPr>
            <a:spLocks noChangeShapeType="1"/>
          </p:cNvSpPr>
          <p:nvPr/>
        </p:nvSpPr>
        <p:spPr bwMode="auto">
          <a:xfrm flipH="1">
            <a:off x="3733800" y="1600200"/>
            <a:ext cx="2971800" cy="1143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37902" name="Picture 14"/>
          <p:cNvPicPr>
            <a:picLocks noChangeAspect="1" noChangeArrowheads="1"/>
          </p:cNvPicPr>
          <p:nvPr/>
        </p:nvPicPr>
        <p:blipFill>
          <a:blip r:embed="rId3">
            <a:lum contrast="8000"/>
          </a:blip>
          <a:srcRect/>
          <a:stretch>
            <a:fillRect/>
          </a:stretch>
        </p:blipFill>
        <p:spPr bwMode="auto">
          <a:xfrm>
            <a:off x="0" y="-233363"/>
            <a:ext cx="9144000" cy="7091363"/>
          </a:xfrm>
          <a:prstGeom prst="rect">
            <a:avLst/>
          </a:prstGeom>
          <a:noFill/>
          <a:ln w="9525">
            <a:noFill/>
            <a:miter lim="800000"/>
            <a:headEnd/>
            <a:tailEnd/>
          </a:ln>
          <a:effectLst/>
        </p:spPr>
      </p:pic>
      <p:sp>
        <p:nvSpPr>
          <p:cNvPr id="37903" name="Rectangle 15"/>
          <p:cNvSpPr>
            <a:spLocks noChangeArrowheads="1"/>
          </p:cNvSpPr>
          <p:nvPr/>
        </p:nvSpPr>
        <p:spPr bwMode="auto">
          <a:xfrm>
            <a:off x="3124200" y="0"/>
            <a:ext cx="6019800" cy="290513"/>
          </a:xfrm>
          <a:prstGeom prst="rect">
            <a:avLst/>
          </a:prstGeom>
          <a:noFill/>
          <a:ln w="9525">
            <a:noFill/>
            <a:miter lim="800000"/>
            <a:headEnd/>
            <a:tailEnd/>
          </a:ln>
          <a:effectLst/>
        </p:spPr>
        <p:txBody>
          <a:bodyPr>
            <a:prstTxWarp prst="textNoShape">
              <a:avLst/>
            </a:prstTxWarp>
            <a:spAutoFit/>
          </a:bodyPr>
          <a:lstStyle/>
          <a:p>
            <a:r>
              <a:rPr lang="en-US" sz="1300">
                <a:solidFill>
                  <a:srgbClr val="C5C5C5"/>
                </a:solidFill>
                <a:latin typeface="Arial" charset="0"/>
              </a:rPr>
              <a:t>Paolo Ucello. St. George and the Dragon, 1456.	 National Gallery, London</a:t>
            </a:r>
          </a:p>
        </p:txBody>
      </p:sp>
      <p:cxnSp>
        <p:nvCxnSpPr>
          <p:cNvPr id="8" name="Straight Connector 7"/>
          <p:cNvCxnSpPr/>
          <p:nvPr/>
        </p:nvCxnSpPr>
        <p:spPr bwMode="auto">
          <a:xfrm rot="5400000">
            <a:off x="762000" y="3810000"/>
            <a:ext cx="3048000" cy="304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flipH="1" flipV="1">
            <a:off x="2286000" y="5486400"/>
            <a:ext cx="1371600" cy="1371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flipH="1" flipV="1">
            <a:off x="3657600" y="6172200"/>
            <a:ext cx="9906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5400000">
            <a:off x="4152106" y="6362700"/>
            <a:ext cx="990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a:off x="6477000" y="5791200"/>
            <a:ext cx="167640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6200000" flipV="1">
            <a:off x="7772400" y="4572000"/>
            <a:ext cx="12192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10800000">
            <a:off x="8305800" y="4267200"/>
            <a:ext cx="8382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Parallel objects seen with a 2 point view</a:t>
            </a:r>
            <a:br>
              <a:rPr lang="en-US" sz="2800">
                <a:solidFill>
                  <a:srgbClr val="2E2E2E"/>
                </a:solidFill>
              </a:rPr>
            </a:br>
            <a:r>
              <a:rPr lang="en-US" sz="2800">
                <a:solidFill>
                  <a:srgbClr val="2E2E2E"/>
                </a:solidFill>
              </a:rPr>
              <a:t>inside a cube.</a:t>
            </a:r>
            <a:br>
              <a:rPr lang="en-US" sz="2800">
                <a:solidFill>
                  <a:srgbClr val="2E2E2E"/>
                </a:solidFill>
              </a:rPr>
            </a:br>
            <a:endParaRPr lang="en-US"/>
          </a:p>
        </p:txBody>
      </p:sp>
      <p:pic>
        <p:nvPicPr>
          <p:cNvPr id="13317" name="Picture 5"/>
          <p:cNvPicPr>
            <a:picLocks noChangeAspect="1" noChangeArrowheads="1"/>
          </p:cNvPicPr>
          <p:nvPr/>
        </p:nvPicPr>
        <p:blipFill>
          <a:blip r:embed="rId2"/>
          <a:srcRect/>
          <a:stretch>
            <a:fillRect/>
          </a:stretch>
        </p:blipFill>
        <p:spPr bwMode="auto">
          <a:xfrm>
            <a:off x="76200" y="2035175"/>
            <a:ext cx="8153400" cy="4827588"/>
          </a:xfrm>
          <a:prstGeom prst="rect">
            <a:avLst/>
          </a:prstGeom>
          <a:noFill/>
        </p:spPr>
      </p:pic>
      <p:cxnSp>
        <p:nvCxnSpPr>
          <p:cNvPr id="5" name="Straight Arrow Connector 4"/>
          <p:cNvCxnSpPr/>
          <p:nvPr/>
        </p:nvCxnSpPr>
        <p:spPr bwMode="auto">
          <a:xfrm rot="16200000" flipH="1">
            <a:off x="-419100" y="2400300"/>
            <a:ext cx="2209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rot="10800000" flipV="1">
            <a:off x="7391400" y="3276600"/>
            <a:ext cx="1447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0" y="4191000"/>
            <a:ext cx="9144000" cy="1588"/>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10" name="TextBox 9"/>
          <p:cNvSpPr txBox="1"/>
          <p:nvPr/>
        </p:nvSpPr>
        <p:spPr>
          <a:xfrm>
            <a:off x="8189893" y="4173379"/>
            <a:ext cx="954107" cy="246221"/>
          </a:xfrm>
          <a:prstGeom prst="rect">
            <a:avLst/>
          </a:prstGeom>
          <a:noFill/>
        </p:spPr>
        <p:txBody>
          <a:bodyPr wrap="none" rtlCol="0">
            <a:spAutoFit/>
          </a:bodyPr>
          <a:lstStyle/>
          <a:p>
            <a:r>
              <a:rPr lang="en-US" sz="1000" dirty="0" smtClean="0">
                <a:solidFill>
                  <a:schemeClr val="tx2"/>
                </a:solidFill>
                <a:latin typeface="Verdana"/>
              </a:rPr>
              <a:t>Horizon line</a:t>
            </a:r>
            <a:endParaRPr lang="en-US" sz="1000" dirty="0">
              <a:solidFill>
                <a:schemeClr val="tx2"/>
              </a:solidFill>
              <a:latin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a:solidFill>
                  <a:srgbClr val="2E2E2E"/>
                </a:solidFill>
              </a:rPr>
              <a:t>Perspective</a:t>
            </a:r>
            <a:r>
              <a:rPr lang="en-US" dirty="0" smtClean="0">
                <a:solidFill>
                  <a:srgbClr val="2E2E2E"/>
                </a:solidFill>
              </a:rPr>
              <a:t/>
            </a:r>
            <a:br>
              <a:rPr lang="en-US" dirty="0" smtClean="0">
                <a:solidFill>
                  <a:srgbClr val="2E2E2E"/>
                </a:solidFill>
              </a:rPr>
            </a:br>
            <a:r>
              <a:rPr lang="en-US" sz="2800" dirty="0" smtClean="0">
                <a:solidFill>
                  <a:srgbClr val="2E2E2E"/>
                </a:solidFill>
              </a:rPr>
              <a:t>2 point perspective</a:t>
            </a:r>
            <a:br>
              <a:rPr lang="en-US" sz="2800" dirty="0" smtClean="0">
                <a:solidFill>
                  <a:srgbClr val="2E2E2E"/>
                </a:solidFill>
              </a:rPr>
            </a:br>
            <a:r>
              <a:rPr lang="en-US" sz="2000" dirty="0">
                <a:solidFill>
                  <a:srgbClr val="2E2E2E"/>
                </a:solidFill>
              </a:rPr>
              <a:t>(typical interior </a:t>
            </a:r>
            <a:r>
              <a:rPr lang="en-US" sz="2000" dirty="0" smtClean="0">
                <a:solidFill>
                  <a:srgbClr val="2E2E2E"/>
                </a:solidFill>
              </a:rPr>
              <a:t>situation</a:t>
            </a:r>
            <a:br>
              <a:rPr lang="en-US" sz="2000" dirty="0" smtClean="0">
                <a:solidFill>
                  <a:srgbClr val="2E2E2E"/>
                </a:solidFill>
              </a:rPr>
            </a:br>
            <a:r>
              <a:rPr lang="en-US" sz="2000" dirty="0" smtClean="0">
                <a:solidFill>
                  <a:srgbClr val="2E2E2E"/>
                </a:solidFill>
              </a:rPr>
              <a:t>Side view)</a:t>
            </a:r>
            <a:endParaRPr lang="en-US" dirty="0"/>
          </a:p>
        </p:txBody>
      </p:sp>
      <p:pic>
        <p:nvPicPr>
          <p:cNvPr id="40964" name="Picture 4"/>
          <p:cNvPicPr>
            <a:picLocks noChangeAspect="1" noChangeArrowheads="1"/>
          </p:cNvPicPr>
          <p:nvPr/>
        </p:nvPicPr>
        <p:blipFill>
          <a:blip r:embed="rId2"/>
          <a:srcRect/>
          <a:stretch>
            <a:fillRect/>
          </a:stretch>
        </p:blipFill>
        <p:spPr bwMode="auto">
          <a:xfrm>
            <a:off x="0" y="0"/>
            <a:ext cx="4622800" cy="6858000"/>
          </a:xfrm>
          <a:prstGeom prst="rect">
            <a:avLst/>
          </a:prstGeom>
          <a:noFill/>
        </p:spPr>
      </p:pic>
      <p:sp>
        <p:nvSpPr>
          <p:cNvPr id="40965" name="Rectangle 5"/>
          <p:cNvSpPr>
            <a:spLocks noChangeArrowheads="1"/>
          </p:cNvSpPr>
          <p:nvPr/>
        </p:nvSpPr>
        <p:spPr bwMode="auto">
          <a:xfrm>
            <a:off x="4648201" y="6024670"/>
            <a:ext cx="1676400" cy="757130"/>
          </a:xfrm>
          <a:prstGeom prst="rect">
            <a:avLst/>
          </a:prstGeom>
          <a:noFill/>
          <a:ln w="9525">
            <a:noFill/>
            <a:miter lim="800000"/>
            <a:headEnd/>
            <a:tailEnd/>
          </a:ln>
          <a:effectLst/>
        </p:spPr>
        <p:txBody>
          <a:bodyPr wrap="square">
            <a:prstTxWarp prst="textNoShape">
              <a:avLst/>
            </a:prstTxWarp>
            <a:spAutoFit/>
          </a:bodyPr>
          <a:lstStyle/>
          <a:p>
            <a:pPr eaLnBrk="1" hangingPunct="1">
              <a:spcBef>
                <a:spcPct val="30000"/>
              </a:spcBef>
            </a:pPr>
            <a:r>
              <a:rPr lang="en-US" sz="1200" b="1" dirty="0">
                <a:solidFill>
                  <a:srgbClr val="000000"/>
                </a:solidFill>
                <a:latin typeface="Times New Roman" charset="0"/>
              </a:rPr>
              <a:t>Rene Magritte</a:t>
            </a:r>
          </a:p>
          <a:p>
            <a:pPr eaLnBrk="1" hangingPunct="1">
              <a:spcBef>
                <a:spcPct val="30000"/>
              </a:spcBef>
            </a:pPr>
            <a:r>
              <a:rPr lang="en-US" sz="1200" dirty="0">
                <a:solidFill>
                  <a:srgbClr val="000000"/>
                </a:solidFill>
                <a:latin typeface="Times New Roman" charset="0"/>
              </a:rPr>
              <a:t>French Surrealist artist.</a:t>
            </a:r>
          </a:p>
          <a:p>
            <a:pPr eaLnBrk="1" hangingPunct="1">
              <a:spcBef>
                <a:spcPct val="30000"/>
              </a:spcBef>
            </a:pPr>
            <a:r>
              <a:rPr lang="en-US" sz="1200" dirty="0">
                <a:solidFill>
                  <a:srgbClr val="000000"/>
                </a:solidFill>
                <a:latin typeface="Times New Roman" charset="0"/>
              </a:rPr>
              <a:t>1898-</a:t>
            </a:r>
            <a:r>
              <a:rPr lang="en-US" sz="1200" dirty="0" smtClean="0">
                <a:solidFill>
                  <a:srgbClr val="000000"/>
                </a:solidFill>
                <a:latin typeface="Times New Roman" charset="0"/>
              </a:rPr>
              <a:t>1967</a:t>
            </a:r>
            <a:endParaRPr lang="en-US" dirty="0"/>
          </a:p>
        </p:txBody>
      </p:sp>
      <p:cxnSp>
        <p:nvCxnSpPr>
          <p:cNvPr id="6" name="Straight Connector 5"/>
          <p:cNvCxnSpPr/>
          <p:nvPr/>
        </p:nvCxnSpPr>
        <p:spPr bwMode="auto">
          <a:xfrm rot="5400000">
            <a:off x="6668294" y="3999706"/>
            <a:ext cx="1447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7392194" y="4723606"/>
            <a:ext cx="7620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10800000" flipV="1">
            <a:off x="6477794" y="4723606"/>
            <a:ext cx="914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0800000" flipV="1">
            <a:off x="7392194" y="4418806"/>
            <a:ext cx="914400" cy="304800"/>
          </a:xfrm>
          <a:prstGeom prst="line">
            <a:avLst/>
          </a:prstGeom>
          <a:solidFill>
            <a:schemeClr val="accent1"/>
          </a:solidFill>
          <a:ln w="9525" cap="flat" cmpd="sng" algn="ctr">
            <a:solidFill>
              <a:schemeClr val="tx1">
                <a:alpha val="50000"/>
              </a:schemeClr>
            </a:solidFill>
            <a:prstDash val="solid"/>
            <a:round/>
            <a:headEnd type="none" w="med" len="med"/>
            <a:tailEnd type="none" w="med" len="med"/>
          </a:ln>
          <a:effectLst/>
        </p:spPr>
      </p:cxnSp>
      <p:cxnSp>
        <p:nvCxnSpPr>
          <p:cNvPr id="26" name="Straight Connector 25"/>
          <p:cNvCxnSpPr/>
          <p:nvPr/>
        </p:nvCxnSpPr>
        <p:spPr bwMode="auto">
          <a:xfrm flipV="1">
            <a:off x="0" y="2514600"/>
            <a:ext cx="61722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0" y="4648200"/>
            <a:ext cx="6019800" cy="1828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3200">
                <a:solidFill>
                  <a:srgbClr val="2E2E2E"/>
                </a:solidFill>
              </a:rPr>
              <a:t>Spiral</a:t>
            </a:r>
            <a:r>
              <a:rPr lang="en-US">
                <a:solidFill>
                  <a:srgbClr val="2E2E2E"/>
                </a:solidFill>
              </a:rPr>
              <a:t> </a:t>
            </a:r>
            <a:r>
              <a:rPr lang="en-US" sz="2800">
                <a:solidFill>
                  <a:srgbClr val="2E2E2E"/>
                </a:solidFill>
              </a:rPr>
              <a:t>staircase</a:t>
            </a:r>
            <a:endParaRPr lang="en-US"/>
          </a:p>
        </p:txBody>
      </p:sp>
      <p:pic>
        <p:nvPicPr>
          <p:cNvPr id="20484" name="Picture 4"/>
          <p:cNvPicPr>
            <a:picLocks noChangeAspect="1" noChangeArrowheads="1"/>
          </p:cNvPicPr>
          <p:nvPr/>
        </p:nvPicPr>
        <p:blipFill>
          <a:blip r:embed="rId2"/>
          <a:srcRect/>
          <a:stretch>
            <a:fillRect/>
          </a:stretch>
        </p:blipFill>
        <p:spPr bwMode="auto">
          <a:xfrm>
            <a:off x="0" y="1371600"/>
            <a:ext cx="5302250" cy="548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7174" name="Picture 6"/>
          <p:cNvPicPr>
            <a:picLocks noChangeAspect="1" noChangeArrowheads="1"/>
          </p:cNvPicPr>
          <p:nvPr/>
        </p:nvPicPr>
        <p:blipFill>
          <a:blip r:embed="rId4"/>
          <a:srcRect/>
          <a:stretch>
            <a:fillRect/>
          </a:stretch>
        </p:blipFill>
        <p:spPr bwMode="auto">
          <a:xfrm>
            <a:off x="0" y="381000"/>
            <a:ext cx="3263900" cy="6477000"/>
          </a:xfrm>
          <a:prstGeom prst="rect">
            <a:avLst/>
          </a:prstGeom>
          <a:noFill/>
        </p:spPr>
      </p:pic>
      <p:sp>
        <p:nvSpPr>
          <p:cNvPr id="7175" name="AutoShape 7"/>
          <p:cNvSpPr>
            <a:spLocks noChangeArrowheads="1"/>
          </p:cNvSpPr>
          <p:nvPr/>
        </p:nvSpPr>
        <p:spPr bwMode="auto">
          <a:xfrm>
            <a:off x="2743200" y="1981200"/>
            <a:ext cx="5486400" cy="1752600"/>
          </a:xfrm>
          <a:prstGeom prst="leftArrowCallout">
            <a:avLst>
              <a:gd name="adj1" fmla="val 50000"/>
              <a:gd name="adj2" fmla="val 25000"/>
              <a:gd name="adj3" fmla="val 58696"/>
              <a:gd name="adj4" fmla="val 77380"/>
            </a:avLst>
          </a:prstGeom>
          <a:solidFill>
            <a:schemeClr val="accent1"/>
          </a:solidFill>
          <a:ln w="9525">
            <a:solidFill>
              <a:schemeClr val="tx1"/>
            </a:solidFill>
            <a:miter lim="800000"/>
            <a:headEnd/>
            <a:tailEnd/>
          </a:ln>
          <a:effectLst/>
        </p:spPr>
        <p:txBody>
          <a:bodyPr>
            <a:prstTxWarp prst="textNoShape">
              <a:avLst/>
            </a:prstTxWarp>
          </a:bodyPr>
          <a:lstStyle/>
          <a:p>
            <a:r>
              <a:rPr lang="en-US"/>
              <a:t>     </a:t>
            </a:r>
            <a:r>
              <a:rPr lang="en-US">
                <a:solidFill>
                  <a:srgbClr val="336666"/>
                </a:solidFill>
                <a:latin typeface="Arial" charset="0"/>
              </a:rPr>
              <a:t>VP vanishing point</a:t>
            </a:r>
          </a:p>
          <a:p>
            <a:endParaRPr lang="en-US">
              <a:solidFill>
                <a:srgbClr val="336666"/>
              </a:solidFill>
              <a:latin typeface="Arial" charset="0"/>
            </a:endParaRPr>
          </a:p>
          <a:p>
            <a:r>
              <a:rPr lang="en-US" sz="1800">
                <a:solidFill>
                  <a:srgbClr val="336666"/>
                </a:solidFill>
                <a:latin typeface="Arial" charset="0"/>
              </a:rPr>
              <a:t>	On the horizon line</a:t>
            </a:r>
          </a:p>
          <a:p>
            <a:r>
              <a:rPr lang="en-US" sz="1800">
                <a:solidFill>
                  <a:srgbClr val="336666"/>
                </a:solidFill>
                <a:latin typeface="Arial" charset="0"/>
              </a:rPr>
              <a:t>	Where all the vanishing lines 	converge.</a:t>
            </a:r>
            <a:endParaRPr lang="en-US">
              <a:solidFill>
                <a:srgbClr val="336666"/>
              </a:solidFill>
              <a:latin typeface="Arial" charset="0"/>
            </a:endParaRPr>
          </a:p>
        </p:txBody>
      </p:sp>
      <p:pic>
        <p:nvPicPr>
          <p:cNvPr id="7177" name="Picture 9"/>
          <p:cNvPicPr>
            <a:picLocks noChangeAspect="1" noChangeArrowheads="1"/>
          </p:cNvPicPr>
          <p:nvPr/>
        </p:nvPicPr>
        <p:blipFill>
          <a:blip r:embed="rId5"/>
          <a:srcRect/>
          <a:stretch>
            <a:fillRect/>
          </a:stretch>
        </p:blipFill>
        <p:spPr bwMode="auto">
          <a:xfrm>
            <a:off x="6451600" y="4038600"/>
            <a:ext cx="2540000" cy="2540000"/>
          </a:xfrm>
          <a:prstGeom prst="rect">
            <a:avLst/>
          </a:prstGeom>
          <a:noFill/>
          <a:ln w="9525">
            <a:noFill/>
            <a:miter lim="800000"/>
            <a:headEnd/>
            <a:tailEnd/>
          </a:ln>
          <a:effectLst/>
        </p:spPr>
      </p:pic>
      <p:sp>
        <p:nvSpPr>
          <p:cNvPr id="6" name="TextBox 5"/>
          <p:cNvSpPr txBox="1"/>
          <p:nvPr/>
        </p:nvSpPr>
        <p:spPr>
          <a:xfrm>
            <a:off x="3315649" y="4876800"/>
            <a:ext cx="2932751" cy="707886"/>
          </a:xfrm>
          <a:prstGeom prst="rect">
            <a:avLst/>
          </a:prstGeom>
          <a:noFill/>
        </p:spPr>
        <p:txBody>
          <a:bodyPr wrap="none" rtlCol="0">
            <a:spAutoFit/>
          </a:bodyPr>
          <a:lstStyle/>
          <a:p>
            <a:r>
              <a:rPr lang="en-US" sz="1000" dirty="0" smtClean="0">
                <a:latin typeface="Verdana" charset="0"/>
              </a:rPr>
              <a:t>In Linear Perspective drawing, </a:t>
            </a:r>
          </a:p>
          <a:p>
            <a:r>
              <a:rPr lang="en-US" sz="1000" dirty="0" smtClean="0">
                <a:latin typeface="Verdana" charset="0"/>
              </a:rPr>
              <a:t>the diagonal lines that can be drawn along </a:t>
            </a:r>
          </a:p>
          <a:p>
            <a:r>
              <a:rPr lang="en-US" sz="1000" dirty="0" smtClean="0">
                <a:latin typeface="Verdana" charset="0"/>
              </a:rPr>
              <a:t>receding parallel lines (or rows of objects) </a:t>
            </a:r>
          </a:p>
          <a:p>
            <a:r>
              <a:rPr lang="en-US" sz="1000" dirty="0" smtClean="0">
                <a:latin typeface="Verdana" charset="0"/>
              </a:rPr>
              <a:t>to the vanishing point. </a:t>
            </a:r>
            <a:endParaRPr lang="en-US" sz="1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3200">
                <a:solidFill>
                  <a:srgbClr val="2E2E2E"/>
                </a:solidFill>
              </a:rPr>
              <a:t>Revolving structure</a:t>
            </a:r>
            <a:endParaRPr lang="en-US"/>
          </a:p>
        </p:txBody>
      </p:sp>
      <p:sp>
        <p:nvSpPr>
          <p:cNvPr id="39941" name="Rectangle 5"/>
          <p:cNvSpPr>
            <a:spLocks noChangeArrowheads="1"/>
          </p:cNvSpPr>
          <p:nvPr/>
        </p:nvSpPr>
        <p:spPr bwMode="auto">
          <a:xfrm>
            <a:off x="0" y="0"/>
            <a:ext cx="4724400" cy="6858000"/>
          </a:xfrm>
          <a:prstGeom prst="rect">
            <a:avLst/>
          </a:prstGeom>
          <a:solidFill>
            <a:schemeClr val="tx1"/>
          </a:solidFill>
          <a:ln w="9525">
            <a:noFill/>
            <a:miter lim="800000"/>
            <a:headEnd/>
            <a:tailEnd/>
          </a:ln>
          <a:effectLst/>
        </p:spPr>
        <p:txBody>
          <a:bodyPr wrap="none" anchor="ctr">
            <a:prstTxWarp prst="textNoShape">
              <a:avLst/>
            </a:prstTxWarp>
          </a:bodyPr>
          <a:lstStyle/>
          <a:p>
            <a:endParaRPr lang="en-US"/>
          </a:p>
        </p:txBody>
      </p:sp>
      <p:pic>
        <p:nvPicPr>
          <p:cNvPr id="39940" name="Picture 4"/>
          <p:cNvPicPr>
            <a:picLocks noChangeAspect="1" noChangeArrowheads="1"/>
          </p:cNvPicPr>
          <p:nvPr/>
        </p:nvPicPr>
        <p:blipFill>
          <a:blip r:embed="rId2"/>
          <a:srcRect/>
          <a:stretch>
            <a:fillRect/>
          </a:stretch>
        </p:blipFill>
        <p:spPr bwMode="auto">
          <a:xfrm>
            <a:off x="200025" y="457200"/>
            <a:ext cx="4371975" cy="6248400"/>
          </a:xfrm>
          <a:prstGeom prst="rect">
            <a:avLst/>
          </a:prstGeom>
          <a:noFill/>
        </p:spPr>
      </p:pic>
      <p:sp>
        <p:nvSpPr>
          <p:cNvPr id="39942" name="Rectangle 6"/>
          <p:cNvSpPr>
            <a:spLocks noChangeArrowheads="1"/>
          </p:cNvSpPr>
          <p:nvPr/>
        </p:nvSpPr>
        <p:spPr bwMode="auto">
          <a:xfrm>
            <a:off x="4876800" y="2928938"/>
            <a:ext cx="3894138" cy="2220912"/>
          </a:xfrm>
          <a:prstGeom prst="rect">
            <a:avLst/>
          </a:prstGeom>
          <a:noFill/>
          <a:ln w="9525">
            <a:noFill/>
            <a:miter lim="800000"/>
            <a:headEnd/>
            <a:tailEnd/>
          </a:ln>
          <a:effectLst/>
        </p:spPr>
        <p:txBody>
          <a:bodyPr wrap="none">
            <a:prstTxWarp prst="textNoShape">
              <a:avLst/>
            </a:prstTxWarp>
            <a:spAutoFit/>
          </a:bodyPr>
          <a:lstStyle/>
          <a:p>
            <a:r>
              <a:rPr lang="en-US" sz="1200">
                <a:solidFill>
                  <a:srgbClr val="2E2E2E"/>
                </a:solidFill>
                <a:latin typeface="Arial" charset="0"/>
              </a:rPr>
              <a:t>Rennaisance passion for Perspective and Geometry.</a:t>
            </a:r>
          </a:p>
          <a:p>
            <a:endParaRPr lang="en-US" sz="1200">
              <a:solidFill>
                <a:srgbClr val="2E2E2E"/>
              </a:solidFill>
              <a:latin typeface="Arial" charset="0"/>
            </a:endParaRPr>
          </a:p>
          <a:p>
            <a:r>
              <a:rPr lang="en-US" sz="1400" b="1">
                <a:solidFill>
                  <a:srgbClr val="2E2E2E"/>
                </a:solidFill>
                <a:latin typeface="Arial" charset="0"/>
              </a:rPr>
              <a:t>Paolo Ucello,</a:t>
            </a:r>
            <a:endParaRPr lang="en-US" sz="1400">
              <a:solidFill>
                <a:srgbClr val="2E2E2E"/>
              </a:solidFill>
              <a:latin typeface="Arial" charset="0"/>
            </a:endParaRPr>
          </a:p>
          <a:p>
            <a:r>
              <a:rPr lang="en-US" sz="1400">
                <a:solidFill>
                  <a:srgbClr val="2E2E2E"/>
                </a:solidFill>
                <a:latin typeface="Arial" charset="0"/>
              </a:rPr>
              <a:t>“Drawing of a chalice”, 1430</a:t>
            </a:r>
          </a:p>
          <a:p>
            <a:r>
              <a:rPr lang="en-US" sz="1400">
                <a:solidFill>
                  <a:srgbClr val="2E2E2E"/>
                </a:solidFill>
                <a:latin typeface="Arial" charset="0"/>
              </a:rPr>
              <a:t>Pen and ink</a:t>
            </a:r>
          </a:p>
          <a:p>
            <a:r>
              <a:rPr lang="en-US" sz="1400">
                <a:solidFill>
                  <a:srgbClr val="2E2E2E"/>
                </a:solidFill>
                <a:latin typeface="Arial" charset="0"/>
              </a:rPr>
              <a:t>Galleria degli Uffizi, Florence</a:t>
            </a:r>
            <a:endParaRPr lang="en-US" sz="1200">
              <a:solidFill>
                <a:srgbClr val="2E2E2E"/>
              </a:solidFill>
              <a:latin typeface="Arial" charset="0"/>
            </a:endParaRPr>
          </a:p>
          <a:p>
            <a:endParaRPr lang="en-US" sz="1200">
              <a:solidFill>
                <a:srgbClr val="2E2E2E"/>
              </a:solidFill>
              <a:latin typeface="Arial" charset="0"/>
            </a:endParaRPr>
          </a:p>
          <a:p>
            <a:endParaRPr lang="en-US" sz="1200">
              <a:solidFill>
                <a:srgbClr val="2E2E2E"/>
              </a:solidFill>
              <a:latin typeface="Arial" charset="0"/>
            </a:endParaRPr>
          </a:p>
          <a:p>
            <a:r>
              <a:rPr lang="en-US" sz="1200">
                <a:solidFill>
                  <a:srgbClr val="2E2E2E"/>
                </a:solidFill>
                <a:latin typeface="Arial" charset="0"/>
              </a:rPr>
              <a:t>Vasari called perspective:  “A tours de force of illusion “</a:t>
            </a:r>
          </a:p>
          <a:p>
            <a:endParaRPr lang="en-US">
              <a:solidFill>
                <a:srgbClr val="2E2E2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2286000"/>
          </a:xfrm>
          <a:solidFill>
            <a:schemeClr val="accent1"/>
          </a:solidFill>
        </p:spPr>
        <p:txBody>
          <a:bodyPr anchor="t"/>
          <a:lstStyle/>
          <a:p>
            <a:pPr algn="r"/>
            <a:r>
              <a:rPr lang="en-US" dirty="0">
                <a:solidFill>
                  <a:srgbClr val="2E2E2E"/>
                </a:solidFill>
              </a:rPr>
              <a:t>Shading an object</a:t>
            </a:r>
            <a:br>
              <a:rPr lang="en-US" dirty="0">
                <a:solidFill>
                  <a:srgbClr val="2E2E2E"/>
                </a:solidFill>
              </a:rPr>
            </a:br>
            <a:r>
              <a:rPr lang="en-US" sz="2800" dirty="0">
                <a:solidFill>
                  <a:srgbClr val="2E2E2E"/>
                </a:solidFill>
              </a:rPr>
              <a:t>Lit from a single</a:t>
            </a:r>
            <a:r>
              <a:rPr lang="en-US" sz="2800" dirty="0" smtClean="0">
                <a:solidFill>
                  <a:srgbClr val="2E2E2E"/>
                </a:solidFill>
              </a:rPr>
              <a:t> source (point) of light</a:t>
            </a:r>
            <a:br>
              <a:rPr lang="en-US" sz="2800" dirty="0" smtClean="0">
                <a:solidFill>
                  <a:srgbClr val="2E2E2E"/>
                </a:solidFill>
              </a:rPr>
            </a:br>
            <a:endParaRPr lang="en-US" dirty="0"/>
          </a:p>
        </p:txBody>
      </p:sp>
      <p:pic>
        <p:nvPicPr>
          <p:cNvPr id="15364" name="Picture 4"/>
          <p:cNvPicPr>
            <a:picLocks noChangeAspect="1" noChangeArrowheads="1"/>
          </p:cNvPicPr>
          <p:nvPr/>
        </p:nvPicPr>
        <p:blipFill>
          <a:blip r:embed="rId2"/>
          <a:srcRect/>
          <a:stretch>
            <a:fillRect/>
          </a:stretch>
        </p:blipFill>
        <p:spPr bwMode="auto">
          <a:xfrm>
            <a:off x="0" y="2062163"/>
            <a:ext cx="9144000" cy="47958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Shading a round object</a:t>
            </a:r>
            <a:br>
              <a:rPr lang="en-US">
                <a:solidFill>
                  <a:srgbClr val="2E2E2E"/>
                </a:solidFill>
              </a:rPr>
            </a:br>
            <a:r>
              <a:rPr lang="en-US" sz="2800">
                <a:solidFill>
                  <a:srgbClr val="2E2E2E"/>
                </a:solidFill>
              </a:rPr>
              <a:t>Lit from a single point (source)</a:t>
            </a:r>
            <a:br>
              <a:rPr lang="en-US" sz="2800">
                <a:solidFill>
                  <a:srgbClr val="2E2E2E"/>
                </a:solidFill>
              </a:rPr>
            </a:br>
            <a:endParaRPr lang="en-US"/>
          </a:p>
        </p:txBody>
      </p:sp>
      <p:pic>
        <p:nvPicPr>
          <p:cNvPr id="16387" name="Picture 3"/>
          <p:cNvPicPr>
            <a:picLocks noChangeAspect="1" noChangeArrowheads="1"/>
          </p:cNvPicPr>
          <p:nvPr/>
        </p:nvPicPr>
        <p:blipFill>
          <a:blip r:embed="rId2"/>
          <a:srcRect/>
          <a:stretch>
            <a:fillRect/>
          </a:stretch>
        </p:blipFill>
        <p:spPr bwMode="auto">
          <a:xfrm>
            <a:off x="0" y="2062163"/>
            <a:ext cx="9144000" cy="47958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Shading an object with multiple planes</a:t>
            </a:r>
            <a:br>
              <a:rPr lang="en-US">
                <a:solidFill>
                  <a:srgbClr val="2E2E2E"/>
                </a:solidFill>
              </a:rPr>
            </a:br>
            <a:r>
              <a:rPr lang="en-US" sz="2800">
                <a:solidFill>
                  <a:srgbClr val="2E2E2E"/>
                </a:solidFill>
              </a:rPr>
              <a:t>Lit from a single point (source)</a:t>
            </a:r>
            <a:br>
              <a:rPr lang="en-US" sz="2800">
                <a:solidFill>
                  <a:srgbClr val="2E2E2E"/>
                </a:solidFill>
              </a:rPr>
            </a:br>
            <a:endParaRPr lang="en-US"/>
          </a:p>
        </p:txBody>
      </p:sp>
      <p:pic>
        <p:nvPicPr>
          <p:cNvPr id="18436" name="Picture 4"/>
          <p:cNvPicPr>
            <a:picLocks noChangeAspect="1" noChangeArrowheads="1"/>
          </p:cNvPicPr>
          <p:nvPr/>
        </p:nvPicPr>
        <p:blipFill>
          <a:blip r:embed="rId2"/>
          <a:srcRect/>
          <a:stretch>
            <a:fillRect/>
          </a:stretch>
        </p:blipFill>
        <p:spPr bwMode="auto">
          <a:xfrm>
            <a:off x="0" y="2286000"/>
            <a:ext cx="9144000"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Shading an object</a:t>
            </a:r>
            <a:br>
              <a:rPr lang="en-US">
                <a:solidFill>
                  <a:srgbClr val="2E2E2E"/>
                </a:solidFill>
              </a:rPr>
            </a:br>
            <a:r>
              <a:rPr lang="en-US" sz="2800">
                <a:solidFill>
                  <a:srgbClr val="2E2E2E"/>
                </a:solidFill>
              </a:rPr>
              <a:t>Calculating the projected shadows of an object</a:t>
            </a:r>
            <a:br>
              <a:rPr lang="en-US" sz="2800">
                <a:solidFill>
                  <a:srgbClr val="2E2E2E"/>
                </a:solidFill>
              </a:rPr>
            </a:br>
            <a:r>
              <a:rPr lang="en-US" sz="2800">
                <a:solidFill>
                  <a:srgbClr val="2E2E2E"/>
                </a:solidFill>
              </a:rPr>
              <a:t>According to a light source.</a:t>
            </a:r>
            <a:br>
              <a:rPr lang="en-US" sz="2800">
                <a:solidFill>
                  <a:srgbClr val="2E2E2E"/>
                </a:solidFill>
              </a:rPr>
            </a:br>
            <a:endParaRPr lang="en-US"/>
          </a:p>
        </p:txBody>
      </p:sp>
      <p:pic>
        <p:nvPicPr>
          <p:cNvPr id="17412" name="Picture 4"/>
          <p:cNvPicPr>
            <a:picLocks noChangeAspect="1" noChangeArrowheads="1"/>
          </p:cNvPicPr>
          <p:nvPr/>
        </p:nvPicPr>
        <p:blipFill>
          <a:blip r:embed="rId2"/>
          <a:srcRect/>
          <a:stretch>
            <a:fillRect/>
          </a:stretch>
        </p:blipFill>
        <p:spPr bwMode="auto">
          <a:xfrm>
            <a:off x="0" y="2514600"/>
            <a:ext cx="9159304" cy="4343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Reflective objects</a:t>
            </a:r>
            <a:br>
              <a:rPr lang="en-US">
                <a:solidFill>
                  <a:srgbClr val="2E2E2E"/>
                </a:solidFill>
              </a:rPr>
            </a:br>
            <a:r>
              <a:rPr lang="en-US" sz="2800">
                <a:solidFill>
                  <a:srgbClr val="2E2E2E"/>
                </a:solidFill>
              </a:rPr>
              <a:t>Calculating the reflection projected on a cylindrical surface.</a:t>
            </a:r>
            <a:br>
              <a:rPr lang="en-US" sz="2800">
                <a:solidFill>
                  <a:srgbClr val="2E2E2E"/>
                </a:solidFill>
              </a:rPr>
            </a:br>
            <a:endParaRPr lang="en-US"/>
          </a:p>
        </p:txBody>
      </p:sp>
      <p:pic>
        <p:nvPicPr>
          <p:cNvPr id="19460" name="Picture 4"/>
          <p:cNvPicPr>
            <a:picLocks noChangeAspect="1" noChangeArrowheads="1"/>
          </p:cNvPicPr>
          <p:nvPr/>
        </p:nvPicPr>
        <p:blipFill>
          <a:blip r:embed="rId2"/>
          <a:srcRect/>
          <a:stretch>
            <a:fillRect/>
          </a:stretch>
        </p:blipFill>
        <p:spPr bwMode="auto">
          <a:xfrm>
            <a:off x="0" y="2720975"/>
            <a:ext cx="7010400" cy="41370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sp>
        <p:nvSpPr>
          <p:cNvPr id="51204" name="AutoShape 4"/>
          <p:cNvSpPr>
            <a:spLocks noChangeArrowheads="1"/>
          </p:cNvSpPr>
          <p:nvPr/>
        </p:nvSpPr>
        <p:spPr bwMode="auto">
          <a:xfrm>
            <a:off x="2743200" y="1981200"/>
            <a:ext cx="5486400" cy="1752600"/>
          </a:xfrm>
          <a:prstGeom prst="leftArrowCallout">
            <a:avLst>
              <a:gd name="adj1" fmla="val 50000"/>
              <a:gd name="adj2" fmla="val 25000"/>
              <a:gd name="adj3" fmla="val 58696"/>
              <a:gd name="adj4" fmla="val 77380"/>
            </a:avLst>
          </a:prstGeom>
          <a:solidFill>
            <a:schemeClr val="accent1"/>
          </a:solidFill>
          <a:ln w="9525">
            <a:solidFill>
              <a:schemeClr val="tx1"/>
            </a:solidFill>
            <a:miter lim="800000"/>
            <a:headEnd/>
            <a:tailEnd/>
          </a:ln>
          <a:effectLst/>
        </p:spPr>
        <p:txBody>
          <a:bodyPr>
            <a:prstTxWarp prst="textNoShape">
              <a:avLst/>
            </a:prstTxWarp>
          </a:bodyPr>
          <a:lstStyle/>
          <a:p>
            <a:r>
              <a:rPr lang="en-US"/>
              <a:t>     </a:t>
            </a:r>
            <a:r>
              <a:rPr lang="en-US">
                <a:solidFill>
                  <a:srgbClr val="336666"/>
                </a:solidFill>
                <a:latin typeface="Arial" charset="0"/>
              </a:rPr>
              <a:t>VP vanishing point</a:t>
            </a:r>
          </a:p>
          <a:p>
            <a:endParaRPr lang="en-US">
              <a:solidFill>
                <a:srgbClr val="336666"/>
              </a:solidFill>
              <a:latin typeface="Arial" charset="0"/>
            </a:endParaRPr>
          </a:p>
          <a:p>
            <a:r>
              <a:rPr lang="en-US" sz="1800">
                <a:solidFill>
                  <a:srgbClr val="336666"/>
                </a:solidFill>
                <a:latin typeface="Arial" charset="0"/>
              </a:rPr>
              <a:t>	On the horizon line</a:t>
            </a:r>
          </a:p>
          <a:p>
            <a:r>
              <a:rPr lang="en-US" sz="1800">
                <a:solidFill>
                  <a:srgbClr val="336666"/>
                </a:solidFill>
                <a:latin typeface="Arial" charset="0"/>
              </a:rPr>
              <a:t>	Where all the vanishing lines 	converge.</a:t>
            </a:r>
            <a:endParaRPr lang="en-US">
              <a:solidFill>
                <a:srgbClr val="336666"/>
              </a:solidFill>
              <a:latin typeface="Arial" charset="0"/>
            </a:endParaRPr>
          </a:p>
        </p:txBody>
      </p:sp>
      <p:pic>
        <p:nvPicPr>
          <p:cNvPr id="51207" name="Picture 7" descr="lequai_vanshpointcocteau"/>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55301" name="Picture 5" descr="vanishingpoint"/>
          <p:cNvPicPr>
            <a:picLocks noChangeAspect="1" noChangeArrowheads="1"/>
          </p:cNvPicPr>
          <p:nvPr/>
        </p:nvPicPr>
        <p:blipFill>
          <a:blip r:embed="rId4"/>
          <a:srcRect/>
          <a:stretch>
            <a:fillRect/>
          </a:stretch>
        </p:blipFill>
        <p:spPr bwMode="auto">
          <a:xfrm>
            <a:off x="1066800" y="1447800"/>
            <a:ext cx="6858000" cy="48958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57348" name="Picture 4" descr="VanishingPoint"/>
          <p:cNvPicPr>
            <a:picLocks noChangeAspect="1" noChangeArrowheads="1"/>
          </p:cNvPicPr>
          <p:nvPr/>
        </p:nvPicPr>
        <p:blipFill>
          <a:blip r:embed="rId4"/>
          <a:srcRect/>
          <a:stretch>
            <a:fillRect/>
          </a:stretch>
        </p:blipFill>
        <p:spPr bwMode="auto">
          <a:xfrm>
            <a:off x="0" y="0"/>
            <a:ext cx="9182100" cy="688657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 </a:t>
            </a:r>
            <a:endParaRPr lang="en-US"/>
          </a:p>
        </p:txBody>
      </p:sp>
      <p:pic>
        <p:nvPicPr>
          <p:cNvPr id="53253" name="Picture 5" descr="desert1"/>
          <p:cNvPicPr>
            <a:picLocks noChangeAspect="1" noChangeArrowheads="1"/>
          </p:cNvPicPr>
          <p:nvPr/>
        </p:nvPicPr>
        <p:blipFill>
          <a:blip r:embed="rId4"/>
          <a:srcRect/>
          <a:stretch>
            <a:fillRect/>
          </a:stretch>
        </p:blipFill>
        <p:spPr bwMode="auto">
          <a:xfrm>
            <a:off x="0" y="2362200"/>
            <a:ext cx="4648200" cy="3090863"/>
          </a:xfrm>
          <a:prstGeom prst="rect">
            <a:avLst/>
          </a:prstGeom>
          <a:noFill/>
        </p:spPr>
      </p:pic>
      <p:pic>
        <p:nvPicPr>
          <p:cNvPr id="53254" name="Picture 6" descr="vanishing_point"/>
          <p:cNvPicPr>
            <a:picLocks noChangeAspect="1" noChangeArrowheads="1"/>
          </p:cNvPicPr>
          <p:nvPr/>
        </p:nvPicPr>
        <p:blipFill>
          <a:blip r:embed="rId5"/>
          <a:srcRect/>
          <a:stretch>
            <a:fillRect/>
          </a:stretch>
        </p:blipFill>
        <p:spPr bwMode="auto">
          <a:xfrm>
            <a:off x="5029200" y="2362200"/>
            <a:ext cx="4114800" cy="3086100"/>
          </a:xfrm>
          <a:prstGeom prst="rect">
            <a:avLst/>
          </a:prstGeom>
          <a:noFill/>
        </p:spPr>
      </p:pic>
      <p:sp>
        <p:nvSpPr>
          <p:cNvPr id="53256" name="AutoShape 8"/>
          <p:cNvSpPr>
            <a:spLocks noChangeArrowheads="1"/>
          </p:cNvSpPr>
          <p:nvPr/>
        </p:nvSpPr>
        <p:spPr bwMode="auto">
          <a:xfrm>
            <a:off x="2590800" y="3810000"/>
            <a:ext cx="609600" cy="265113"/>
          </a:xfrm>
          <a:prstGeom prst="wedgeEllipseCallout">
            <a:avLst>
              <a:gd name="adj1" fmla="val -56773"/>
              <a:gd name="adj2" fmla="val 24852"/>
            </a:avLst>
          </a:prstGeom>
          <a:no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53257" name="Oval 9"/>
          <p:cNvSpPr>
            <a:spLocks noChangeArrowheads="1"/>
          </p:cNvSpPr>
          <p:nvPr/>
        </p:nvSpPr>
        <p:spPr bwMode="auto">
          <a:xfrm>
            <a:off x="2819400" y="3797300"/>
            <a:ext cx="228600" cy="304800"/>
          </a:xfrm>
          <a:prstGeom prst="ellipse">
            <a:avLst/>
          </a:prstGeom>
          <a:solidFill>
            <a:srgbClr val="808080"/>
          </a:solidFill>
          <a:ln w="9525">
            <a:solidFill>
              <a:schemeClr val="tx1"/>
            </a:solidFill>
            <a:round/>
            <a:headEnd/>
            <a:tailEnd/>
          </a:ln>
          <a:effectLst/>
        </p:spPr>
        <p:txBody>
          <a:bodyPr wrap="none" anchor="ctr">
            <a:prstTxWarp prst="textNoShape">
              <a:avLst/>
            </a:prstTxWarp>
          </a:bodyPr>
          <a:lstStyle/>
          <a:p>
            <a:endParaRPr lang="en-US"/>
          </a:p>
        </p:txBody>
      </p:sp>
      <p:sp>
        <p:nvSpPr>
          <p:cNvPr id="53258" name="AutoShape 10"/>
          <p:cNvSpPr>
            <a:spLocks noChangeArrowheads="1"/>
          </p:cNvSpPr>
          <p:nvPr/>
        </p:nvSpPr>
        <p:spPr bwMode="auto">
          <a:xfrm>
            <a:off x="7467600" y="4432300"/>
            <a:ext cx="609600" cy="265113"/>
          </a:xfrm>
          <a:prstGeom prst="wedgeEllipseCallout">
            <a:avLst>
              <a:gd name="adj1" fmla="val -56773"/>
              <a:gd name="adj2" fmla="val 24852"/>
            </a:avLst>
          </a:prstGeom>
          <a:no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53259" name="Oval 11"/>
          <p:cNvSpPr>
            <a:spLocks noChangeArrowheads="1"/>
          </p:cNvSpPr>
          <p:nvPr/>
        </p:nvSpPr>
        <p:spPr bwMode="auto">
          <a:xfrm>
            <a:off x="7696200" y="4419600"/>
            <a:ext cx="228600" cy="304800"/>
          </a:xfrm>
          <a:prstGeom prst="ellipse">
            <a:avLst/>
          </a:prstGeom>
          <a:solidFill>
            <a:srgbClr val="808080"/>
          </a:solidFill>
          <a:ln w="9525">
            <a:solidFill>
              <a:schemeClr val="tx1"/>
            </a:solidFill>
            <a:round/>
            <a:headEnd/>
            <a:tailEnd/>
          </a:ln>
          <a:effectLst/>
        </p:spPr>
        <p:txBody>
          <a:bodyPr wrap="none" anchor="ctr">
            <a:prstTxWarp prst="textNoShape">
              <a:avLst/>
            </a:prstTxWarp>
          </a:bodyPr>
          <a:lstStyle/>
          <a:p>
            <a:endParaRPr lang="en-US"/>
          </a:p>
        </p:txBody>
      </p:sp>
      <p:sp>
        <p:nvSpPr>
          <p:cNvPr id="53260" name="AutoShape 12"/>
          <p:cNvSpPr>
            <a:spLocks noChangeArrowheads="1"/>
          </p:cNvSpPr>
          <p:nvPr/>
        </p:nvSpPr>
        <p:spPr bwMode="auto">
          <a:xfrm flipH="1">
            <a:off x="1219200" y="3810000"/>
            <a:ext cx="609600" cy="265113"/>
          </a:xfrm>
          <a:prstGeom prst="wedgeEllipseCallout">
            <a:avLst>
              <a:gd name="adj1" fmla="val -51042"/>
              <a:gd name="adj2" fmla="val 33829"/>
            </a:avLst>
          </a:prstGeom>
          <a:no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53261" name="Oval 13"/>
          <p:cNvSpPr>
            <a:spLocks noChangeArrowheads="1"/>
          </p:cNvSpPr>
          <p:nvPr/>
        </p:nvSpPr>
        <p:spPr bwMode="auto">
          <a:xfrm flipH="1">
            <a:off x="1447800" y="3810000"/>
            <a:ext cx="228600" cy="304800"/>
          </a:xfrm>
          <a:prstGeom prst="ellipse">
            <a:avLst/>
          </a:prstGeom>
          <a:solidFill>
            <a:srgbClr val="808080"/>
          </a:solidFill>
          <a:ln w="9525">
            <a:solidFill>
              <a:schemeClr val="tx1"/>
            </a:solidFill>
            <a:round/>
            <a:headEnd/>
            <a:tailEnd/>
          </a:ln>
          <a:effectLst/>
        </p:spPr>
        <p:txBody>
          <a:bodyPr wrap="none" anchor="ctr">
            <a:prstTxWarp prst="textNoShape">
              <a:avLst/>
            </a:prstTxWarp>
          </a:bodyPr>
          <a:lstStyle/>
          <a:p>
            <a:endParaRPr lang="en-US"/>
          </a:p>
        </p:txBody>
      </p:sp>
      <p:sp>
        <p:nvSpPr>
          <p:cNvPr id="53262" name="AutoShape 14"/>
          <p:cNvSpPr>
            <a:spLocks noChangeArrowheads="1"/>
          </p:cNvSpPr>
          <p:nvPr/>
        </p:nvSpPr>
        <p:spPr bwMode="auto">
          <a:xfrm flipH="1">
            <a:off x="6172200" y="4419600"/>
            <a:ext cx="609600" cy="265113"/>
          </a:xfrm>
          <a:prstGeom prst="wedgeEllipseCallout">
            <a:avLst>
              <a:gd name="adj1" fmla="val -51042"/>
              <a:gd name="adj2" fmla="val 33829"/>
            </a:avLst>
          </a:prstGeom>
          <a:no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53263" name="Oval 15"/>
          <p:cNvSpPr>
            <a:spLocks noChangeArrowheads="1"/>
          </p:cNvSpPr>
          <p:nvPr/>
        </p:nvSpPr>
        <p:spPr bwMode="auto">
          <a:xfrm flipH="1">
            <a:off x="6400800" y="4419600"/>
            <a:ext cx="228600" cy="304800"/>
          </a:xfrm>
          <a:prstGeom prst="ellipse">
            <a:avLst/>
          </a:prstGeom>
          <a:solidFill>
            <a:srgbClr val="808080"/>
          </a:solidFill>
          <a:ln w="9525">
            <a:solidFill>
              <a:schemeClr val="tx1"/>
            </a:solidFill>
            <a:round/>
            <a:headEnd/>
            <a:tailEnd/>
          </a:ln>
          <a:effectLst/>
        </p:spPr>
        <p:txBody>
          <a:bodyPr wrap="none" anchor="ctr">
            <a:prstTxWarp prst="textNoShape">
              <a:avLst/>
            </a:prstTxWarp>
          </a:bodyPr>
          <a:lstStyle/>
          <a:p>
            <a:endParaRPr lang="en-US"/>
          </a:p>
        </p:txBody>
      </p:sp>
      <p:sp>
        <p:nvSpPr>
          <p:cNvPr id="53264" name="AutoShape 16"/>
          <p:cNvSpPr>
            <a:spLocks noChangeArrowheads="1"/>
          </p:cNvSpPr>
          <p:nvPr/>
        </p:nvSpPr>
        <p:spPr bwMode="auto">
          <a:xfrm>
            <a:off x="1676400" y="5486400"/>
            <a:ext cx="6400800" cy="1219200"/>
          </a:xfrm>
          <a:prstGeom prst="upArrowCallout">
            <a:avLst>
              <a:gd name="adj1" fmla="val 131250"/>
              <a:gd name="adj2" fmla="val 65625"/>
              <a:gd name="adj3" fmla="val 16667"/>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800">
                <a:solidFill>
                  <a:srgbClr val="336666"/>
                </a:solidFill>
                <a:latin typeface="Arial" charset="0"/>
              </a:rPr>
              <a:t>The horizon line defines our position as a viewer,</a:t>
            </a:r>
          </a:p>
          <a:p>
            <a:pPr algn="ctr"/>
            <a:r>
              <a:rPr lang="en-US" sz="1800">
                <a:solidFill>
                  <a:srgbClr val="336666"/>
                </a:solidFill>
                <a:latin typeface="Arial" charset="0"/>
              </a:rPr>
              <a:t>It is placed at eye level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Linear Perspective</a:t>
            </a:r>
            <a:endParaRPr lang="en-US"/>
          </a:p>
        </p:txBody>
      </p:sp>
      <p:pic>
        <p:nvPicPr>
          <p:cNvPr id="9221" name="Picture 5"/>
          <p:cNvPicPr>
            <a:picLocks noChangeAspect="1" noChangeArrowheads="1"/>
          </p:cNvPicPr>
          <p:nvPr/>
        </p:nvPicPr>
        <p:blipFill>
          <a:blip r:embed="rId3"/>
          <a:srcRect/>
          <a:stretch>
            <a:fillRect/>
          </a:stretch>
        </p:blipFill>
        <p:spPr bwMode="auto">
          <a:xfrm>
            <a:off x="0" y="4233863"/>
            <a:ext cx="8305800" cy="2624137"/>
          </a:xfrm>
          <a:prstGeom prst="rect">
            <a:avLst/>
          </a:prstGeom>
          <a:noFill/>
        </p:spPr>
      </p:pic>
      <p:sp>
        <p:nvSpPr>
          <p:cNvPr id="9222" name="AutoShape 6"/>
          <p:cNvSpPr>
            <a:spLocks noChangeArrowheads="1"/>
          </p:cNvSpPr>
          <p:nvPr/>
        </p:nvSpPr>
        <p:spPr bwMode="auto">
          <a:xfrm>
            <a:off x="1066800" y="1447800"/>
            <a:ext cx="5943600" cy="2209800"/>
          </a:xfrm>
          <a:prstGeom prst="downArrowCallout">
            <a:avLst>
              <a:gd name="adj1" fmla="val 67241"/>
              <a:gd name="adj2" fmla="val 33621"/>
              <a:gd name="adj3" fmla="val 16667"/>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800">
                <a:latin typeface="Arial" charset="0"/>
              </a:rPr>
              <a:t>Foreshortening</a:t>
            </a:r>
          </a:p>
          <a:p>
            <a:pPr algn="ctr"/>
            <a:r>
              <a:rPr lang="en-US" sz="1800">
                <a:solidFill>
                  <a:srgbClr val="336666"/>
                </a:solidFill>
                <a:latin typeface="Arial" charset="0"/>
              </a:rPr>
              <a:t>The distortion that perspective causes over objects</a:t>
            </a:r>
          </a:p>
          <a:p>
            <a:pPr algn="ctr"/>
            <a:r>
              <a:rPr lang="en-US" sz="1800">
                <a:solidFill>
                  <a:srgbClr val="336666"/>
                </a:solidFill>
                <a:latin typeface="Arial" charset="0"/>
              </a:rPr>
              <a:t> seen from a particular viewpoint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0" y="0"/>
            <a:ext cx="9144000" cy="2286000"/>
          </a:xfrm>
          <a:solidFill>
            <a:schemeClr val="accent1"/>
          </a:solidFill>
        </p:spPr>
        <p:txBody>
          <a:bodyPr anchor="t"/>
          <a:lstStyle/>
          <a:p>
            <a:pPr algn="r"/>
            <a:r>
              <a:rPr lang="en-US">
                <a:solidFill>
                  <a:srgbClr val="2E2E2E"/>
                </a:solidFill>
              </a:rPr>
              <a:t>Perspective</a:t>
            </a:r>
            <a:br>
              <a:rPr lang="en-US">
                <a:solidFill>
                  <a:srgbClr val="2E2E2E"/>
                </a:solidFill>
              </a:rPr>
            </a:br>
            <a:r>
              <a:rPr lang="en-US" sz="2800">
                <a:solidFill>
                  <a:srgbClr val="2E2E2E"/>
                </a:solidFill>
              </a:rPr>
              <a:t>Vanishing point</a:t>
            </a:r>
            <a:endParaRPr lang="en-US"/>
          </a:p>
        </p:txBody>
      </p:sp>
      <p:pic>
        <p:nvPicPr>
          <p:cNvPr id="1028" name="Picture 4"/>
          <p:cNvPicPr>
            <a:picLocks noChangeAspect="1" noChangeArrowheads="1"/>
          </p:cNvPicPr>
          <p:nvPr/>
        </p:nvPicPr>
        <p:blipFill>
          <a:blip r:embed="rId2"/>
          <a:srcRect/>
          <a:stretch>
            <a:fillRect/>
          </a:stretch>
        </p:blipFill>
        <p:spPr bwMode="auto">
          <a:xfrm>
            <a:off x="0" y="1417638"/>
            <a:ext cx="7391400" cy="5440362"/>
          </a:xfrm>
          <a:prstGeom prst="rect">
            <a:avLst/>
          </a:prstGeom>
          <a:noFill/>
        </p:spPr>
      </p:pic>
      <p:sp>
        <p:nvSpPr>
          <p:cNvPr id="1032" name="AutoShape 8"/>
          <p:cNvSpPr>
            <a:spLocks noChangeArrowheads="1"/>
          </p:cNvSpPr>
          <p:nvPr/>
        </p:nvSpPr>
        <p:spPr bwMode="auto">
          <a:xfrm>
            <a:off x="7162800" y="2667000"/>
            <a:ext cx="1981200" cy="1066800"/>
          </a:xfrm>
          <a:prstGeom prst="leftArrowCallout">
            <a:avLst>
              <a:gd name="adj1" fmla="val 25000"/>
              <a:gd name="adj2" fmla="val 12500"/>
              <a:gd name="adj3" fmla="val 30952"/>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600">
                <a:solidFill>
                  <a:srgbClr val="336666"/>
                </a:solidFill>
                <a:latin typeface="Arial" charset="0"/>
              </a:rPr>
              <a:t>Non</a:t>
            </a:r>
          </a:p>
          <a:p>
            <a:pPr algn="ctr"/>
            <a:r>
              <a:rPr lang="en-US" sz="1600">
                <a:solidFill>
                  <a:srgbClr val="336666"/>
                </a:solidFill>
                <a:latin typeface="Arial" charset="0"/>
              </a:rPr>
              <a:t>Congruent</a:t>
            </a:r>
          </a:p>
          <a:p>
            <a:pPr algn="ctr"/>
            <a:r>
              <a:rPr lang="en-US" sz="1600">
                <a:solidFill>
                  <a:srgbClr val="336666"/>
                </a:solidFill>
                <a:latin typeface="Arial" charset="0"/>
              </a:rPr>
              <a:t>Perspective</a:t>
            </a:r>
          </a:p>
          <a:p>
            <a:pPr algn="ctr"/>
            <a:r>
              <a:rPr lang="en-US" sz="1600">
                <a:solidFill>
                  <a:srgbClr val="336666"/>
                </a:solidFill>
                <a:latin typeface="Arial" charset="0"/>
              </a:rPr>
              <a:t>rendering</a:t>
            </a:r>
            <a:endParaRPr lang="en-US" sz="1800">
              <a:solidFill>
                <a:srgbClr val="336666"/>
              </a:solidFill>
              <a:latin typeface="Arial" charset="0"/>
            </a:endParaRPr>
          </a:p>
        </p:txBody>
      </p:sp>
    </p:spTree>
  </p:cSld>
  <p:clrMapOvr>
    <a:masterClrMapping/>
  </p:clrMapOvr>
</p:sld>
</file>

<file path=ppt/theme/theme1.xml><?xml version="1.0" encoding="utf-8"?>
<a:theme xmlns:a="http://schemas.openxmlformats.org/drawingml/2006/main" name="Crayon">
  <a:themeElements>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fontScheme name="Cray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2.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3.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4.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ppt/theme/themeOverride5.xml><?xml version="1.0" encoding="utf-8"?>
<a:themeOverride xmlns:a="http://schemas.openxmlformats.org/drawingml/2006/main">
  <a:clrScheme name="">
    <a:dk1>
      <a:srgbClr val="000000"/>
    </a:dk1>
    <a:lt1>
      <a:srgbClr val="FFF5A5"/>
    </a:lt1>
    <a:dk2>
      <a:srgbClr val="FF0000"/>
    </a:dk2>
    <a:lt2>
      <a:srgbClr val="FFB800"/>
    </a:lt2>
    <a:accent1>
      <a:srgbClr val="FFEF66"/>
    </a:accent1>
    <a:accent2>
      <a:srgbClr val="000000"/>
    </a:accent2>
    <a:accent3>
      <a:srgbClr val="FFF9CF"/>
    </a:accent3>
    <a:accent4>
      <a:srgbClr val="000000"/>
    </a:accent4>
    <a:accent5>
      <a:srgbClr val="FFF6B8"/>
    </a:accent5>
    <a:accent6>
      <a:srgbClr val="000000"/>
    </a:accent6>
    <a:hlink>
      <a:srgbClr val="00B200"/>
    </a:hlink>
    <a:folHlink>
      <a:srgbClr val="703DFF"/>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X:Templates:Presentations:Designs:Crayon</Template>
  <TotalTime>192</TotalTime>
  <Words>1040</Words>
  <Application>Microsoft Macintosh PowerPoint</Application>
  <PresentationFormat>On-screen Show (4:3)</PresentationFormat>
  <Paragraphs>158</Paragraphs>
  <Slides>35</Slides>
  <Notes>17</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35</vt:i4>
      </vt:variant>
    </vt:vector>
  </HeadingPairs>
  <TitlesOfParts>
    <vt:vector size="41" baseType="lpstr">
      <vt:lpstr>Times</vt:lpstr>
      <vt:lpstr>Arial</vt:lpstr>
      <vt:lpstr>Verdana</vt:lpstr>
      <vt:lpstr>Times New Roman</vt:lpstr>
      <vt:lpstr>Arial</vt:lpstr>
      <vt:lpstr>Crayon</vt:lpstr>
      <vt:lpstr>RENNAISANCE PERSPECTIVE</vt:lpstr>
      <vt:lpstr>The perspective system Reproducing space</vt:lpstr>
      <vt:lpstr>Perspective Vanishing point</vt:lpstr>
      <vt:lpstr>Perspective Vanishing point</vt:lpstr>
      <vt:lpstr>Perspective Vanishing point</vt:lpstr>
      <vt:lpstr>Perspective Vanishing point</vt:lpstr>
      <vt:lpstr>Perspective Vanishing point </vt:lpstr>
      <vt:lpstr>Perspective Linear Perspective</vt:lpstr>
      <vt:lpstr>Perspective Vanishing point</vt:lpstr>
      <vt:lpstr>Perspective Vanishing point</vt:lpstr>
      <vt:lpstr>Slide 11</vt:lpstr>
      <vt:lpstr>Perspective Drawing circles  according to Perspective</vt:lpstr>
      <vt:lpstr>Perspective Drawing geometrical shapes according to Perspective</vt:lpstr>
      <vt:lpstr>Perspective Parallel objects in a space seen with a one point perspective. (typical urban landscape)</vt:lpstr>
      <vt:lpstr>Perspective Parallel objects in a space seen with a one point perspective. (typical urban landscape)</vt:lpstr>
      <vt:lpstr>Perspective Parallel objects in a space seen with a one point perspective. (typical urban landscape)</vt:lpstr>
      <vt:lpstr>Perspective Parallel objects seen from a central point of view inside a cube. (typical interior situation)</vt:lpstr>
      <vt:lpstr>Perspective Parallel objects seen from a central point of view inside a cube. (frontal view)</vt:lpstr>
      <vt:lpstr>Perspective Parallel objects seen from a central point of view inside a cube. (typical  interior situation,)</vt:lpstr>
      <vt:lpstr>  </vt:lpstr>
      <vt:lpstr>Slide 21</vt:lpstr>
      <vt:lpstr>Perspective Central point of view inside a cube. </vt:lpstr>
      <vt:lpstr> </vt:lpstr>
      <vt:lpstr> </vt:lpstr>
      <vt:lpstr>Perspective Parallel objects seen from a central point of view inside a cube.example </vt:lpstr>
      <vt:lpstr>Perspective Parallel objects seen from a central point of view inside a cube.example </vt:lpstr>
      <vt:lpstr>Perspective Parallel objects seen with a 2 point view inside a cube. </vt:lpstr>
      <vt:lpstr>Perspective 2 point perspective (typical interior situation Side view)</vt:lpstr>
      <vt:lpstr>Perspective Spiral staircase</vt:lpstr>
      <vt:lpstr>Perspective Revolving structure</vt:lpstr>
      <vt:lpstr>Shading an object Lit from a single source (point) of light </vt:lpstr>
      <vt:lpstr>Shading a round object Lit from a single point (source) </vt:lpstr>
      <vt:lpstr>Shading an object with multiple planes Lit from a single point (source) </vt:lpstr>
      <vt:lpstr>Shading an object Calculating the projected shadows of an object According to a light source. </vt:lpstr>
      <vt:lpstr>Reflective objects Calculating the reflection projected on a cylindrical surface. </vt:lpstr>
    </vt:vector>
  </TitlesOfParts>
  <Company>FAU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RENNAISANCE PERSPECTIVE</dc:title>
  <dc:creator>Alejandra Jarabo</dc:creator>
  <cp:keywords/>
  <cp:lastModifiedBy>School of Media Arts</cp:lastModifiedBy>
  <cp:revision>52</cp:revision>
  <dcterms:created xsi:type="dcterms:W3CDTF">2010-09-29T18:46:09Z</dcterms:created>
  <dcterms:modified xsi:type="dcterms:W3CDTF">2010-09-29T19:22:47Z</dcterms:modified>
</cp:coreProperties>
</file>