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37"/>
  </p:notesMasterIdLst>
  <p:sldIdLst>
    <p:sldId id="256" r:id="rId2"/>
    <p:sldId id="291" r:id="rId3"/>
    <p:sldId id="285" r:id="rId4"/>
    <p:sldId id="277" r:id="rId5"/>
    <p:sldId id="263" r:id="rId6"/>
    <p:sldId id="268" r:id="rId7"/>
    <p:sldId id="269" r:id="rId8"/>
    <p:sldId id="270" r:id="rId9"/>
    <p:sldId id="271" r:id="rId10"/>
    <p:sldId id="261" r:id="rId11"/>
    <p:sldId id="265" r:id="rId12"/>
    <p:sldId id="274" r:id="rId13"/>
    <p:sldId id="266" r:id="rId14"/>
    <p:sldId id="262" r:id="rId15"/>
    <p:sldId id="272" r:id="rId16"/>
    <p:sldId id="293" r:id="rId17"/>
    <p:sldId id="283" r:id="rId18"/>
    <p:sldId id="284" r:id="rId19"/>
    <p:sldId id="287" r:id="rId20"/>
    <p:sldId id="290" r:id="rId21"/>
    <p:sldId id="289" r:id="rId22"/>
    <p:sldId id="288" r:id="rId23"/>
    <p:sldId id="278" r:id="rId24"/>
    <p:sldId id="275" r:id="rId25"/>
    <p:sldId id="282" r:id="rId26"/>
    <p:sldId id="279" r:id="rId27"/>
    <p:sldId id="292" r:id="rId28"/>
    <p:sldId id="286" r:id="rId29"/>
    <p:sldId id="276" r:id="rId30"/>
    <p:sldId id="281" r:id="rId31"/>
    <p:sldId id="280" r:id="rId32"/>
    <p:sldId id="264" r:id="rId33"/>
    <p:sldId id="258" r:id="rId34"/>
    <p:sldId id="260" r:id="rId35"/>
    <p:sldId id="259"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5"/>
    <p:restoredTop sz="67720" autoAdjust="0"/>
  </p:normalViewPr>
  <p:slideViewPr>
    <p:cSldViewPr snapToObjects="1">
      <p:cViewPr varScale="1">
        <p:scale>
          <a:sx n="83" d="100"/>
          <a:sy n="83" d="100"/>
        </p:scale>
        <p:origin x="2352"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47FFE5-4911-A34E-9863-2FCE8FC86369}" type="datetimeFigureOut">
              <a:rPr lang="en-US" smtClean="0"/>
              <a:pPr/>
              <a:t>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EEF38A-2610-934C-9C4E-417B2787379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en.wikipedia.org/wiki/Adolf_Bastian" TargetMode="External"/><Relationship Id="rId3" Type="http://schemas.openxmlformats.org/officeDocument/2006/relationships/hyperlink" Target="http://en.wikipedia.org/wiki/Analytical_psychology" TargetMode="External"/><Relationship Id="rId7" Type="http://schemas.openxmlformats.org/officeDocument/2006/relationships/hyperlink" Target="http://en.wikipedia.org/wiki/Personal_unconscious"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en.wikipedia.org/wiki/Humankind" TargetMode="External"/><Relationship Id="rId5" Type="http://schemas.openxmlformats.org/officeDocument/2006/relationships/hyperlink" Target="http://en.wikipedia.org/wiki/Unconscious_mind" TargetMode="External"/><Relationship Id="rId4" Type="http://schemas.openxmlformats.org/officeDocument/2006/relationships/hyperlink" Target="http://en.wikipedia.org/wiki/Carl_Jung" TargetMode="Externa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en.wikipedia.org/wiki/Tarot,_tarock_and_tarocchi_games" TargetMode="External"/><Relationship Id="rId13" Type="http://schemas.openxmlformats.org/officeDocument/2006/relationships/hyperlink" Target="http://en.wikipedia.org/wiki/Occultism" TargetMode="External"/><Relationship Id="rId3" Type="http://schemas.openxmlformats.org/officeDocument/2006/relationships/hyperlink" Target="http://en.wikipedia.org/wiki/Tarot_deck" TargetMode="External"/><Relationship Id="rId7" Type="http://schemas.openxmlformats.org/officeDocument/2006/relationships/hyperlink" Target="http://en.wikipedia.org/wiki/Europe" TargetMode="External"/><Relationship Id="rId12" Type="http://schemas.openxmlformats.org/officeDocument/2006/relationships/hyperlink" Target="http://en.wikipedia.org/wiki/Mysticism"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en.wikipedia.org/wiki/Trionfi_(cards)" TargetMode="External"/><Relationship Id="rId11" Type="http://schemas.openxmlformats.org/officeDocument/2006/relationships/hyperlink" Target="http://en.wikipedia.org/wiki/French_tarot" TargetMode="External"/><Relationship Id="rId5" Type="http://schemas.openxmlformats.org/officeDocument/2006/relationships/hyperlink" Target="http://en.wikipedia.org/wiki/Playing_card" TargetMode="External"/><Relationship Id="rId10" Type="http://schemas.openxmlformats.org/officeDocument/2006/relationships/hyperlink" Target="http://en.wikipedia.org/wiki/Tarocchini" TargetMode="External"/><Relationship Id="rId4" Type="http://schemas.openxmlformats.org/officeDocument/2006/relationships/hyperlink" Target="http://en.wikipedia.org/wiki/Visconti-Sforza_tarot_deck%23cite_note-0" TargetMode="External"/><Relationship Id="rId9" Type="http://schemas.openxmlformats.org/officeDocument/2006/relationships/hyperlink" Target="http://en.wikipedia.org/wiki/Italy" TargetMode="External"/><Relationship Id="rId14" Type="http://schemas.openxmlformats.org/officeDocument/2006/relationships/hyperlink" Target="http://en.wikipedia.org/wiki/Divinatory,_esoteric_and_occult_taro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en.wikipedia.org/wiki/Book_of_Revelation" TargetMode="External"/><Relationship Id="rId13" Type="http://schemas.openxmlformats.org/officeDocument/2006/relationships/hyperlink" Target="http://en.wikipedia.org/wiki/Acts_of_the_Apostles" TargetMode="External"/><Relationship Id="rId18" Type="http://schemas.openxmlformats.org/officeDocument/2006/relationships/hyperlink" Target="http://en.wikipedia.org/wiki/New_Testament" TargetMode="External"/><Relationship Id="rId3" Type="http://schemas.openxmlformats.org/officeDocument/2006/relationships/hyperlink" Target="http://en.wikipedia.org/wiki/Iconography" TargetMode="External"/><Relationship Id="rId21" Type="http://schemas.openxmlformats.org/officeDocument/2006/relationships/hyperlink" Target="http://en.wikipedia.org/wiki/Risks_to_civilization,_humans,_and_planet_Earth" TargetMode="External"/><Relationship Id="rId7" Type="http://schemas.openxmlformats.org/officeDocument/2006/relationships/hyperlink" Target="http://en.wikipedia.org/wiki/Book_of_Ezekiel" TargetMode="External"/><Relationship Id="rId12" Type="http://schemas.openxmlformats.org/officeDocument/2006/relationships/hyperlink" Target="http://en.wikipedia.org/wiki/Gospel_according_to_Luke" TargetMode="External"/><Relationship Id="rId17" Type="http://schemas.openxmlformats.org/officeDocument/2006/relationships/hyperlink" Target="http://en.wikipedia.org/wiki/Eagle" TargetMode="External"/><Relationship Id="rId2" Type="http://schemas.openxmlformats.org/officeDocument/2006/relationships/slide" Target="../slides/slide18.xml"/><Relationship Id="rId16" Type="http://schemas.openxmlformats.org/officeDocument/2006/relationships/hyperlink" Target="http://en.wikipedia.org/wiki/Gospel_according_to_John" TargetMode="External"/><Relationship Id="rId20" Type="http://schemas.openxmlformats.org/officeDocument/2006/relationships/hyperlink" Target="http://en.wikipedia.org/wiki/End_Time" TargetMode="External"/><Relationship Id="rId1" Type="http://schemas.openxmlformats.org/officeDocument/2006/relationships/notesMaster" Target="../notesMasters/notesMaster1.xml"/><Relationship Id="rId6" Type="http://schemas.openxmlformats.org/officeDocument/2006/relationships/hyperlink" Target="http://en.wikipedia.org/wiki/Merkabah" TargetMode="External"/><Relationship Id="rId11" Type="http://schemas.openxmlformats.org/officeDocument/2006/relationships/hyperlink" Target="http://en.wikipedia.org/wiki/Luke_the_Evangelist" TargetMode="External"/><Relationship Id="rId24" Type="http://schemas.openxmlformats.org/officeDocument/2006/relationships/hyperlink" Target="http://en.wikipedia.org/wiki/Synoptic_Gospels" TargetMode="External"/><Relationship Id="rId5" Type="http://schemas.openxmlformats.org/officeDocument/2006/relationships/hyperlink" Target="http://en.wikipedia.org/wiki/Chayot" TargetMode="External"/><Relationship Id="rId15" Type="http://schemas.openxmlformats.org/officeDocument/2006/relationships/hyperlink" Target="http://en.wikipedia.org/wiki/John_the_Evangelist" TargetMode="External"/><Relationship Id="rId23" Type="http://schemas.openxmlformats.org/officeDocument/2006/relationships/hyperlink" Target="http://en.wikipedia.org/wiki/Christology" TargetMode="External"/><Relationship Id="rId10" Type="http://schemas.openxmlformats.org/officeDocument/2006/relationships/hyperlink" Target="http://en.wikipedia.org/wiki/Gospel_according_to_Matthew" TargetMode="External"/><Relationship Id="rId19" Type="http://schemas.openxmlformats.org/officeDocument/2006/relationships/hyperlink" Target="http://en.wikipedia.org/wiki/Apocalypse%23cite_note-Oxford_English_Dictionary_p._386-1" TargetMode="External"/><Relationship Id="rId4" Type="http://schemas.openxmlformats.org/officeDocument/2006/relationships/hyperlink" Target="http://en.wikipedia.org/wiki/Evangelist_portrait" TargetMode="External"/><Relationship Id="rId9" Type="http://schemas.openxmlformats.org/officeDocument/2006/relationships/hyperlink" Target="http://en.wikipedia.org/wiki/Matthew_the_Evangelist" TargetMode="External"/><Relationship Id="rId14" Type="http://schemas.openxmlformats.org/officeDocument/2006/relationships/hyperlink" Target="http://en.wikipedia.org/wiki/Cattle" TargetMode="External"/><Relationship Id="rId22" Type="http://schemas.openxmlformats.org/officeDocument/2006/relationships/hyperlink" Target="http://en.wikipedia.org/wiki/Soteriological" TargetMode="External"/></Relationships>
</file>

<file path=ppt/notesSlides/_rels/notesSlide13.xml.rels><?xml version="1.0" encoding="UTF-8" standalone="yes"?>
<Relationships xmlns="http://schemas.openxmlformats.org/package/2006/relationships"><Relationship Id="rId13" Type="http://schemas.openxmlformats.org/officeDocument/2006/relationships/hyperlink" Target="http://en.wikipedia.org/wiki/Wikipedia:IPA_for_Sanskrit" TargetMode="External"/><Relationship Id="rId18" Type="http://schemas.openxmlformats.org/officeDocument/2006/relationships/hyperlink" Target="http://en.wikipedia.org/wiki/Wikipedia:IPA_for_Hindi_and_Urdu" TargetMode="External"/><Relationship Id="rId26" Type="http://schemas.openxmlformats.org/officeDocument/2006/relationships/hyperlink" Target="http://en.wikipedia.org/wiki/Rama" TargetMode="External"/><Relationship Id="rId3" Type="http://schemas.openxmlformats.org/officeDocument/2006/relationships/hyperlink" Target="http://en.wikipedia.org/wiki/Brahma" TargetMode="External"/><Relationship Id="rId21" Type="http://schemas.openxmlformats.org/officeDocument/2006/relationships/hyperlink" Target="http://en.wikipedia.org/wiki/Lakshmi%23cite_note-1" TargetMode="External"/><Relationship Id="rId34" Type="http://schemas.openxmlformats.org/officeDocument/2006/relationships/hyperlink" Target="http://en.wikipedia.org/wiki/Lakshmi%23cite_note-5" TargetMode="External"/><Relationship Id="rId7" Type="http://schemas.openxmlformats.org/officeDocument/2006/relationships/hyperlink" Target="http://en.wikipedia.org/wiki/Puranic_Hinduism" TargetMode="External"/><Relationship Id="rId12" Type="http://schemas.openxmlformats.org/officeDocument/2006/relationships/hyperlink" Target="http://en.wikipedia.org/wiki/Sanskrit_language" TargetMode="External"/><Relationship Id="rId17" Type="http://schemas.openxmlformats.org/officeDocument/2006/relationships/hyperlink" Target="http://en.wiktionary.org/wiki/%E0%A4%B2%E0%A4%95%E0%A5%8D%E0%A4%B7%E0%A5%8D%E0%A4%AE%E0%A5%80" TargetMode="External"/><Relationship Id="rId25" Type="http://schemas.openxmlformats.org/officeDocument/2006/relationships/hyperlink" Target="http://en.wikipedia.org/wiki/Avatar" TargetMode="External"/><Relationship Id="rId33" Type="http://schemas.openxmlformats.org/officeDocument/2006/relationships/hyperlink" Target="http://en.wikipedia.org/wiki/Rukmini" TargetMode="External"/><Relationship Id="rId2" Type="http://schemas.openxmlformats.org/officeDocument/2006/relationships/slide" Target="../slides/slide19.xml"/><Relationship Id="rId16" Type="http://schemas.openxmlformats.org/officeDocument/2006/relationships/hyperlink" Target="http://en.wikipedia.org/wiki/Sanskrit" TargetMode="External"/><Relationship Id="rId20" Type="http://schemas.openxmlformats.org/officeDocument/2006/relationships/hyperlink" Target="http://en.wikipedia.org/wiki/Good_luck" TargetMode="External"/><Relationship Id="rId29" Type="http://schemas.openxmlformats.org/officeDocument/2006/relationships/hyperlink" Target="http://en.wikipedia.org/wiki/Radha" TargetMode="External"/><Relationship Id="rId1" Type="http://schemas.openxmlformats.org/officeDocument/2006/relationships/notesMaster" Target="../notesMasters/notesMaster1.xml"/><Relationship Id="rId6" Type="http://schemas.openxmlformats.org/officeDocument/2006/relationships/hyperlink" Target="http://en.wikipedia.org/wiki/Trimurti" TargetMode="External"/><Relationship Id="rId11" Type="http://schemas.openxmlformats.org/officeDocument/2006/relationships/hyperlink" Target="http://en.wikipedia.org/wiki/Tridevi" TargetMode="External"/><Relationship Id="rId24" Type="http://schemas.openxmlformats.org/officeDocument/2006/relationships/hyperlink" Target="http://en.wikipedia.org/wiki/Guna" TargetMode="External"/><Relationship Id="rId32" Type="http://schemas.openxmlformats.org/officeDocument/2006/relationships/hyperlink" Target="http://en.wikipedia.org/wiki/Lakshmi%23cite_note-4" TargetMode="External"/><Relationship Id="rId5" Type="http://schemas.openxmlformats.org/officeDocument/2006/relationships/hyperlink" Target="http://en.wikipedia.org/wiki/Shiva" TargetMode="External"/><Relationship Id="rId15" Type="http://schemas.openxmlformats.org/officeDocument/2006/relationships/hyperlink" Target="http://en.wikipedia.org/wiki/Goddess" TargetMode="External"/><Relationship Id="rId23" Type="http://schemas.openxmlformats.org/officeDocument/2006/relationships/hyperlink" Target="http://en.wikipedia.org/wiki/Sri" TargetMode="External"/><Relationship Id="rId28" Type="http://schemas.openxmlformats.org/officeDocument/2006/relationships/hyperlink" Target="http://en.wikipedia.org/wiki/Sita" TargetMode="External"/><Relationship Id="rId36" Type="http://schemas.openxmlformats.org/officeDocument/2006/relationships/hyperlink" Target="http://en.wikipedia.org/wiki/Sharad_Purnima" TargetMode="External"/><Relationship Id="rId10" Type="http://schemas.openxmlformats.org/officeDocument/2006/relationships/hyperlink" Target="http://en.wikipedia.org/wiki/Saraswati" TargetMode="External"/><Relationship Id="rId19" Type="http://schemas.openxmlformats.org/officeDocument/2006/relationships/hyperlink" Target="http://en.wikipedia.org/wiki/Hindu_goddess" TargetMode="External"/><Relationship Id="rId31" Type="http://schemas.openxmlformats.org/officeDocument/2006/relationships/hyperlink" Target="http://en.wikipedia.org/wiki/Lakshmi%23cite_note-3" TargetMode="External"/><Relationship Id="rId4" Type="http://schemas.openxmlformats.org/officeDocument/2006/relationships/hyperlink" Target="http://en.wikipedia.org/wiki/Vishnu" TargetMode="External"/><Relationship Id="rId9" Type="http://schemas.openxmlformats.org/officeDocument/2006/relationships/hyperlink" Target="http://en.wikipedia.org/wiki/Lakshmi" TargetMode="External"/><Relationship Id="rId14" Type="http://schemas.openxmlformats.org/officeDocument/2006/relationships/hyperlink" Target="http://en.wikipedia.org/wiki/Hinduism" TargetMode="External"/><Relationship Id="rId22" Type="http://schemas.openxmlformats.org/officeDocument/2006/relationships/hyperlink" Target="http://en.wikipedia.org/wiki/Jainism" TargetMode="External"/><Relationship Id="rId27" Type="http://schemas.openxmlformats.org/officeDocument/2006/relationships/hyperlink" Target="http://en.wikipedia.org/wiki/Krishna" TargetMode="External"/><Relationship Id="rId30" Type="http://schemas.openxmlformats.org/officeDocument/2006/relationships/hyperlink" Target="http://en.wikipedia.org/wiki/Lakshmi%23cite_note-2" TargetMode="External"/><Relationship Id="rId35" Type="http://schemas.openxmlformats.org/officeDocument/2006/relationships/hyperlink" Target="http://en.wikipedia.org/wiki/Diwali" TargetMode="External"/><Relationship Id="rId8" Type="http://schemas.openxmlformats.org/officeDocument/2006/relationships/hyperlink" Target="http://en.wikipedia.org/wiki/Shakti"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Sanskrit_language" TargetMode="External"/><Relationship Id="rId7" Type="http://schemas.openxmlformats.org/officeDocument/2006/relationships/hyperlink" Target="http://en.wikipedia.org/wiki/Shakti"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en.wikipedia.org/wiki/Goddess" TargetMode="External"/><Relationship Id="rId5" Type="http://schemas.openxmlformats.org/officeDocument/2006/relationships/hyperlink" Target="http://en.wikipedia.org/wiki/Hinduism" TargetMode="External"/><Relationship Id="rId4" Type="http://schemas.openxmlformats.org/officeDocument/2006/relationships/hyperlink" Target="http://en.wikipedia.org/wiki/Wikipedia:IPA_for_Sanskrit"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en.wikipedia.org/wiki/Ganesha" TargetMode="External"/><Relationship Id="rId13" Type="http://schemas.openxmlformats.org/officeDocument/2006/relationships/hyperlink" Target="http://en.wikipedia.org/wiki/Nataraja%23cite_note-4" TargetMode="External"/><Relationship Id="rId18" Type="http://schemas.openxmlformats.org/officeDocument/2006/relationships/hyperlink" Target="http://en.wikipedia.org/wiki/Creation_myth" TargetMode="External"/><Relationship Id="rId3" Type="http://schemas.openxmlformats.org/officeDocument/2006/relationships/hyperlink" Target="http://en.wikipedia.org/wiki/Lingam" TargetMode="External"/><Relationship Id="rId21" Type="http://schemas.openxmlformats.org/officeDocument/2006/relationships/hyperlink" Target="http://en.wikipedia.org/wiki/Dharma" TargetMode="External"/><Relationship Id="rId7" Type="http://schemas.openxmlformats.org/officeDocument/2006/relationships/hyperlink" Target="http://en.wikipedia.org/wiki/Parvati" TargetMode="External"/><Relationship Id="rId12" Type="http://schemas.openxmlformats.org/officeDocument/2006/relationships/hyperlink" Target="http://en.wikipedia.org/wiki/%E1%B8%8Camaru" TargetMode="External"/><Relationship Id="rId17" Type="http://schemas.openxmlformats.org/officeDocument/2006/relationships/hyperlink" Target="http://en.wikipedia.org/wiki/Nataraja%23cite_note-7" TargetMode="External"/><Relationship Id="rId2" Type="http://schemas.openxmlformats.org/officeDocument/2006/relationships/slide" Target="../slides/slide22.xml"/><Relationship Id="rId16" Type="http://schemas.openxmlformats.org/officeDocument/2006/relationships/hyperlink" Target="http://en.wikipedia.org/wiki/Mudra" TargetMode="External"/><Relationship Id="rId20" Type="http://schemas.openxmlformats.org/officeDocument/2006/relationships/hyperlink" Target="http://en.wikipedia.org/wiki/Sanskrit" TargetMode="External"/><Relationship Id="rId1" Type="http://schemas.openxmlformats.org/officeDocument/2006/relationships/notesMaster" Target="../notesMasters/notesMaster1.xml"/><Relationship Id="rId6" Type="http://schemas.openxmlformats.org/officeDocument/2006/relationships/hyperlink" Target="http://en.wikipedia.org/wiki/Shiva_the_Destroyer%23cite_note-5" TargetMode="External"/><Relationship Id="rId11" Type="http://schemas.openxmlformats.org/officeDocument/2006/relationships/hyperlink" Target="http://en.wikipedia.org/wiki/Koothu" TargetMode="External"/><Relationship Id="rId24" Type="http://schemas.openxmlformats.org/officeDocument/2006/relationships/hyperlink" Target="http://en.wikipedia.org/wiki/Tamil_language" TargetMode="External"/><Relationship Id="rId5" Type="http://schemas.openxmlformats.org/officeDocument/2006/relationships/hyperlink" Target="http://en.wikipedia.org/wiki/Mount_Kailash" TargetMode="External"/><Relationship Id="rId15" Type="http://schemas.openxmlformats.org/officeDocument/2006/relationships/hyperlink" Target="http://en.wikipedia.org/wiki/Nataraja%23cite_note-6" TargetMode="External"/><Relationship Id="rId23" Type="http://schemas.openxmlformats.org/officeDocument/2006/relationships/hyperlink" Target="http://en.wikipedia.org/wiki/Muyalaka" TargetMode="External"/><Relationship Id="rId10" Type="http://schemas.openxmlformats.org/officeDocument/2006/relationships/hyperlink" Target="http://en.wikipedia.org/wiki/Nataraja" TargetMode="External"/><Relationship Id="rId19" Type="http://schemas.openxmlformats.org/officeDocument/2006/relationships/hyperlink" Target="http://en.wiktionary.org/wiki/destroy" TargetMode="External"/><Relationship Id="rId4" Type="http://schemas.openxmlformats.org/officeDocument/2006/relationships/hyperlink" Target="http://en.wikipedia.org/wiki/Yogi" TargetMode="External"/><Relationship Id="rId9" Type="http://schemas.openxmlformats.org/officeDocument/2006/relationships/hyperlink" Target="http://en.wikipedia.org/wiki/Murugan" TargetMode="External"/><Relationship Id="rId14" Type="http://schemas.openxmlformats.org/officeDocument/2006/relationships/hyperlink" Target="http://en.wikipedia.org/wiki/Nataraja%23cite_note-5" TargetMode="External"/><Relationship Id="rId22" Type="http://schemas.openxmlformats.org/officeDocument/2006/relationships/hyperlink" Target="http://en.wikipedia.org/wiki/Apasmara"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en.wiktionary.org/wiki/magistr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en.wikipedia.org/wiki/Hebrews" TargetMode="External"/><Relationship Id="rId13" Type="http://schemas.openxmlformats.org/officeDocument/2006/relationships/hyperlink" Target="http://en.wikipedia.org/w/index.php?title=Book_of_the_Masters_of_the_Secret_House&amp;action=edit&amp;redlink=1" TargetMode="External"/><Relationship Id="rId3" Type="http://schemas.openxmlformats.org/officeDocument/2006/relationships/hyperlink" Target="http://en.wikipedia.org/wiki/Babylon" TargetMode="External"/><Relationship Id="rId7" Type="http://schemas.openxmlformats.org/officeDocument/2006/relationships/hyperlink" Target="http://en.wikipedia.org/wiki/Gnosticism" TargetMode="External"/><Relationship Id="rId12" Type="http://schemas.openxmlformats.org/officeDocument/2006/relationships/hyperlink" Target="http://en.wikipedia.org/wiki/Egypt" TargetMode="External"/><Relationship Id="rId17" Type="http://schemas.openxmlformats.org/officeDocument/2006/relationships/hyperlink" Target="http://en.wikipedia.org/wiki/Christianity" TargetMode="External"/><Relationship Id="rId2" Type="http://schemas.openxmlformats.org/officeDocument/2006/relationships/slide" Target="../slides/slide3.xml"/><Relationship Id="rId16" Type="http://schemas.openxmlformats.org/officeDocument/2006/relationships/hyperlink" Target="http://en.wikipedia.org/wiki/Roman_Empire" TargetMode="External"/><Relationship Id="rId1" Type="http://schemas.openxmlformats.org/officeDocument/2006/relationships/notesMaster" Target="../notesMasters/notesMaster1.xml"/><Relationship Id="rId6" Type="http://schemas.openxmlformats.org/officeDocument/2006/relationships/hyperlink" Target="http://en.wikipedia.org/wiki/Christian_mysticism" TargetMode="External"/><Relationship Id="rId11" Type="http://schemas.openxmlformats.org/officeDocument/2006/relationships/hyperlink" Target="http://en.wikipedia.org/w/index.php?title=Circle_of_the_Dead&amp;action=edit&amp;redlink=1" TargetMode="External"/><Relationship Id="rId5" Type="http://schemas.openxmlformats.org/officeDocument/2006/relationships/hyperlink" Target="http://en.wikipedia.org/wiki/Alexandria" TargetMode="External"/><Relationship Id="rId15" Type="http://schemas.openxmlformats.org/officeDocument/2006/relationships/hyperlink" Target="http://en.wikipedia.org/wiki/Church_body" TargetMode="External"/><Relationship Id="rId10" Type="http://schemas.openxmlformats.org/officeDocument/2006/relationships/hyperlink" Target="http://en.wikipedia.org/wiki/Vedas" TargetMode="External"/><Relationship Id="rId4" Type="http://schemas.openxmlformats.org/officeDocument/2006/relationships/hyperlink" Target="http://en.wikipedia.org/wiki/Pythagoras" TargetMode="External"/><Relationship Id="rId9" Type="http://schemas.openxmlformats.org/officeDocument/2006/relationships/hyperlink" Target="http://en.wikipedia.org/wiki/Kabbalah" TargetMode="External"/><Relationship Id="rId14" Type="http://schemas.openxmlformats.org/officeDocument/2006/relationships/hyperlink" Target="http://en.wikipedia.org/wiki/First_Council_of_Nicaea" TargetMode="Externa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en.wikipedia.org/wiki/Charites" TargetMode="External"/><Relationship Id="rId13" Type="http://schemas.openxmlformats.org/officeDocument/2006/relationships/hyperlink" Target="http://en.wikipedia.org/wiki/Diana_Nemorensis" TargetMode="External"/><Relationship Id="rId18" Type="http://schemas.openxmlformats.org/officeDocument/2006/relationships/hyperlink" Target="http://en.wikipedia.org/wiki/Trimurti" TargetMode="External"/><Relationship Id="rId3" Type="http://schemas.openxmlformats.org/officeDocument/2006/relationships/hyperlink" Target="http://en.wikipedia.org/wiki/Triple_Goddess_(Neopaganism)" TargetMode="External"/><Relationship Id="rId21" Type="http://schemas.openxmlformats.org/officeDocument/2006/relationships/hyperlink" Target="http://en.wikipedia.org/wiki/Lakshmi" TargetMode="External"/><Relationship Id="rId7" Type="http://schemas.openxmlformats.org/officeDocument/2006/relationships/hyperlink" Target="http://en.wikipedia.org/wiki/Moirai" TargetMode="External"/><Relationship Id="rId12" Type="http://schemas.openxmlformats.org/officeDocument/2006/relationships/hyperlink" Target="http://en.wikipedia.org/wiki/Hecate" TargetMode="External"/><Relationship Id="rId17" Type="http://schemas.openxmlformats.org/officeDocument/2006/relationships/hyperlink" Target="http://en.wikipedia.org/wiki/Shiva" TargetMode="External"/><Relationship Id="rId2" Type="http://schemas.openxmlformats.org/officeDocument/2006/relationships/slide" Target="../slides/slide26.xml"/><Relationship Id="rId16" Type="http://schemas.openxmlformats.org/officeDocument/2006/relationships/hyperlink" Target="http://en.wikipedia.org/wiki/Vishnu" TargetMode="External"/><Relationship Id="rId20" Type="http://schemas.openxmlformats.org/officeDocument/2006/relationships/hyperlink" Target="http://en.wikipedia.org/wiki/Shakti" TargetMode="External"/><Relationship Id="rId1" Type="http://schemas.openxmlformats.org/officeDocument/2006/relationships/notesMaster" Target="../notesMasters/notesMaster1.xml"/><Relationship Id="rId6" Type="http://schemas.openxmlformats.org/officeDocument/2006/relationships/hyperlink" Target="http://en.wikipedia.org/wiki/Greek_mythology" TargetMode="External"/><Relationship Id="rId11" Type="http://schemas.openxmlformats.org/officeDocument/2006/relationships/hyperlink" Target="http://en.wikipedia.org/wiki/Norns" TargetMode="External"/><Relationship Id="rId5" Type="http://schemas.openxmlformats.org/officeDocument/2006/relationships/hyperlink" Target="http://en.wikipedia.org/wiki/Triple_deity%23cite_note-2" TargetMode="External"/><Relationship Id="rId15" Type="http://schemas.openxmlformats.org/officeDocument/2006/relationships/hyperlink" Target="http://en.wikipedia.org/wiki/Brahma" TargetMode="External"/><Relationship Id="rId23" Type="http://schemas.openxmlformats.org/officeDocument/2006/relationships/hyperlink" Target="http://en.wikipedia.org/wiki/Tridevi" TargetMode="External"/><Relationship Id="rId10" Type="http://schemas.openxmlformats.org/officeDocument/2006/relationships/hyperlink" Target="http://en.wikipedia.org/wiki/Norse_mythology" TargetMode="External"/><Relationship Id="rId19" Type="http://schemas.openxmlformats.org/officeDocument/2006/relationships/hyperlink" Target="http://en.wikipedia.org/wiki/Puranic_Hinduism" TargetMode="External"/><Relationship Id="rId4" Type="http://schemas.openxmlformats.org/officeDocument/2006/relationships/hyperlink" Target="http://en.wikipedia.org/wiki/Iconography" TargetMode="External"/><Relationship Id="rId9" Type="http://schemas.openxmlformats.org/officeDocument/2006/relationships/hyperlink" Target="http://en.wikipedia.org/wiki/Erinnyes" TargetMode="External"/><Relationship Id="rId14" Type="http://schemas.openxmlformats.org/officeDocument/2006/relationships/hyperlink" Target="http://en.wikipedia.org/wiki/Triple_deity%23cite_note-ReferenceA-3" TargetMode="External"/><Relationship Id="rId22" Type="http://schemas.openxmlformats.org/officeDocument/2006/relationships/hyperlink" Target="http://en.wikipedia.org/wiki/Saraswati"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en.wikipedia.org/wiki/Charites" TargetMode="External"/><Relationship Id="rId13" Type="http://schemas.openxmlformats.org/officeDocument/2006/relationships/hyperlink" Target="http://en.wikipedia.org/wiki/Diana_Nemorensis" TargetMode="External"/><Relationship Id="rId3" Type="http://schemas.openxmlformats.org/officeDocument/2006/relationships/hyperlink" Target="http://en.wikipedia.org/wiki/Triple_Goddess_(Neopaganism)" TargetMode="External"/><Relationship Id="rId7" Type="http://schemas.openxmlformats.org/officeDocument/2006/relationships/hyperlink" Target="http://en.wikipedia.org/wiki/Moirai" TargetMode="External"/><Relationship Id="rId12" Type="http://schemas.openxmlformats.org/officeDocument/2006/relationships/hyperlink" Target="http://en.wikipedia.org/wiki/Hecate" TargetMode="External"/><Relationship Id="rId2" Type="http://schemas.openxmlformats.org/officeDocument/2006/relationships/slide" Target="../slides/slide27.xml"/><Relationship Id="rId16" Type="http://schemas.openxmlformats.org/officeDocument/2006/relationships/hyperlink" Target="http://en.wikipedia.org/wiki/Vishnu" TargetMode="External"/><Relationship Id="rId1" Type="http://schemas.openxmlformats.org/officeDocument/2006/relationships/notesMaster" Target="../notesMasters/notesMaster1.xml"/><Relationship Id="rId6" Type="http://schemas.openxmlformats.org/officeDocument/2006/relationships/hyperlink" Target="http://en.wikipedia.org/wiki/Greek_mythology" TargetMode="External"/><Relationship Id="rId11" Type="http://schemas.openxmlformats.org/officeDocument/2006/relationships/hyperlink" Target="http://en.wikipedia.org/wiki/Norns" TargetMode="External"/><Relationship Id="rId5" Type="http://schemas.openxmlformats.org/officeDocument/2006/relationships/hyperlink" Target="http://en.wikipedia.org/wiki/Triple_deity%23cite_note-2" TargetMode="External"/><Relationship Id="rId15" Type="http://schemas.openxmlformats.org/officeDocument/2006/relationships/hyperlink" Target="http://en.wikipedia.org/wiki/Brahma" TargetMode="External"/><Relationship Id="rId10" Type="http://schemas.openxmlformats.org/officeDocument/2006/relationships/hyperlink" Target="http://en.wikipedia.org/wiki/Norse_mythology" TargetMode="External"/><Relationship Id="rId4" Type="http://schemas.openxmlformats.org/officeDocument/2006/relationships/hyperlink" Target="http://en.wikipedia.org/wiki/Iconography" TargetMode="External"/><Relationship Id="rId9" Type="http://schemas.openxmlformats.org/officeDocument/2006/relationships/hyperlink" Target="http://en.wikipedia.org/wiki/Erinnyes" TargetMode="External"/><Relationship Id="rId14" Type="http://schemas.openxmlformats.org/officeDocument/2006/relationships/hyperlink" Target="http://en.wikipedia.org/wiki/Triple_deity%23cite_note-ReferenceA-3"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en.wikipedia.org/wiki/Charites" TargetMode="External"/><Relationship Id="rId13" Type="http://schemas.openxmlformats.org/officeDocument/2006/relationships/hyperlink" Target="http://en.wikipedia.org/wiki/Diana_Nemorensis" TargetMode="External"/><Relationship Id="rId18" Type="http://schemas.openxmlformats.org/officeDocument/2006/relationships/hyperlink" Target="http://en.wikipedia.org/wiki/Trimurti" TargetMode="External"/><Relationship Id="rId3" Type="http://schemas.openxmlformats.org/officeDocument/2006/relationships/hyperlink" Target="http://en.wikipedia.org/wiki/Triple_Goddess_(Neopaganism)" TargetMode="External"/><Relationship Id="rId21" Type="http://schemas.openxmlformats.org/officeDocument/2006/relationships/hyperlink" Target="http://en.wikipedia.org/wiki/Lakshmi" TargetMode="External"/><Relationship Id="rId7" Type="http://schemas.openxmlformats.org/officeDocument/2006/relationships/hyperlink" Target="http://en.wikipedia.org/wiki/Moirai" TargetMode="External"/><Relationship Id="rId12" Type="http://schemas.openxmlformats.org/officeDocument/2006/relationships/hyperlink" Target="http://en.wikipedia.org/wiki/Hecate" TargetMode="External"/><Relationship Id="rId17" Type="http://schemas.openxmlformats.org/officeDocument/2006/relationships/hyperlink" Target="http://en.wikipedia.org/wiki/Shiva" TargetMode="External"/><Relationship Id="rId2" Type="http://schemas.openxmlformats.org/officeDocument/2006/relationships/slide" Target="../slides/slide28.xml"/><Relationship Id="rId16" Type="http://schemas.openxmlformats.org/officeDocument/2006/relationships/hyperlink" Target="http://en.wikipedia.org/wiki/Vishnu" TargetMode="External"/><Relationship Id="rId20" Type="http://schemas.openxmlformats.org/officeDocument/2006/relationships/hyperlink" Target="http://en.wikipedia.org/wiki/Shakti" TargetMode="External"/><Relationship Id="rId1" Type="http://schemas.openxmlformats.org/officeDocument/2006/relationships/notesMaster" Target="../notesMasters/notesMaster1.xml"/><Relationship Id="rId6" Type="http://schemas.openxmlformats.org/officeDocument/2006/relationships/hyperlink" Target="http://en.wikipedia.org/wiki/Greek_mythology" TargetMode="External"/><Relationship Id="rId11" Type="http://schemas.openxmlformats.org/officeDocument/2006/relationships/hyperlink" Target="http://en.wikipedia.org/wiki/Norns" TargetMode="External"/><Relationship Id="rId5" Type="http://schemas.openxmlformats.org/officeDocument/2006/relationships/hyperlink" Target="http://en.wikipedia.org/wiki/Triple_deity%23cite_note-2" TargetMode="External"/><Relationship Id="rId15" Type="http://schemas.openxmlformats.org/officeDocument/2006/relationships/hyperlink" Target="http://en.wikipedia.org/wiki/Brahma" TargetMode="External"/><Relationship Id="rId23" Type="http://schemas.openxmlformats.org/officeDocument/2006/relationships/hyperlink" Target="http://en.wikipedia.org/wiki/Tridevi" TargetMode="External"/><Relationship Id="rId10" Type="http://schemas.openxmlformats.org/officeDocument/2006/relationships/hyperlink" Target="http://en.wikipedia.org/wiki/Norse_mythology" TargetMode="External"/><Relationship Id="rId19" Type="http://schemas.openxmlformats.org/officeDocument/2006/relationships/hyperlink" Target="http://en.wikipedia.org/wiki/Puranic_Hinduism" TargetMode="External"/><Relationship Id="rId4" Type="http://schemas.openxmlformats.org/officeDocument/2006/relationships/hyperlink" Target="http://en.wikipedia.org/wiki/Iconography" TargetMode="External"/><Relationship Id="rId9" Type="http://schemas.openxmlformats.org/officeDocument/2006/relationships/hyperlink" Target="http://en.wikipedia.org/wiki/Erinnyes" TargetMode="External"/><Relationship Id="rId14" Type="http://schemas.openxmlformats.org/officeDocument/2006/relationships/hyperlink" Target="http://en.wikipedia.org/wiki/Triple_deity%23cite_note-ReferenceA-3" TargetMode="External"/><Relationship Id="rId22" Type="http://schemas.openxmlformats.org/officeDocument/2006/relationships/hyperlink" Target="http://en.wikipedia.org/wiki/Saraswati"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mlp.wikia.com/wiki/Canterlot"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mlp.wikia.com/wiki/Friendship_reports" TargetMode="External"/><Relationship Id="rId5" Type="http://schemas.openxmlformats.org/officeDocument/2006/relationships/hyperlink" Target="http://mlp.wikia.com/wiki/Princess_Celestia" TargetMode="External"/><Relationship Id="rId4" Type="http://schemas.openxmlformats.org/officeDocument/2006/relationships/hyperlink" Target="http://mlp.wikia.com/wiki/Ponyville"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en.wikipedia.org/wiki/Europe" TargetMode="External"/><Relationship Id="rId13" Type="http://schemas.openxmlformats.org/officeDocument/2006/relationships/hyperlink" Target="http://en.wikipedia.org/wiki/Mysticism" TargetMode="External"/><Relationship Id="rId3" Type="http://schemas.openxmlformats.org/officeDocument/2006/relationships/hyperlink" Target="http://en.wikipedia.org/wiki/Tarot_deck" TargetMode="External"/><Relationship Id="rId7" Type="http://schemas.openxmlformats.org/officeDocument/2006/relationships/hyperlink" Target="http://en.wikipedia.org/wiki/Trionfi_(cards)" TargetMode="External"/><Relationship Id="rId12" Type="http://schemas.openxmlformats.org/officeDocument/2006/relationships/hyperlink" Target="http://en.wikipedia.org/wiki/French_tarot"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en.wikipedia.org/wiki/Hermetic_Order_of_the_Golden_Dawn" TargetMode="External"/><Relationship Id="rId11" Type="http://schemas.openxmlformats.org/officeDocument/2006/relationships/hyperlink" Target="http://en.wikipedia.org/wiki/Tarocchini" TargetMode="External"/><Relationship Id="rId5" Type="http://schemas.openxmlformats.org/officeDocument/2006/relationships/hyperlink" Target="http://en.wikipedia.org/wiki/Playing_card" TargetMode="External"/><Relationship Id="rId15" Type="http://schemas.openxmlformats.org/officeDocument/2006/relationships/hyperlink" Target="http://en.wikipedia.org/wiki/Divinatory,_esoteric_and_occult_tarot" TargetMode="External"/><Relationship Id="rId10" Type="http://schemas.openxmlformats.org/officeDocument/2006/relationships/hyperlink" Target="http://en.wikipedia.org/wiki/Italy" TargetMode="External"/><Relationship Id="rId4" Type="http://schemas.openxmlformats.org/officeDocument/2006/relationships/hyperlink" Target="http://en.wikipedia.org/wiki/Visconti-Sforza_tarot_deck%23cite_note-0" TargetMode="External"/><Relationship Id="rId9" Type="http://schemas.openxmlformats.org/officeDocument/2006/relationships/hyperlink" Target="http://en.wikipedia.org/wiki/Tarot,_tarock_and_tarocchi_games" TargetMode="External"/><Relationship Id="rId14" Type="http://schemas.openxmlformats.org/officeDocument/2006/relationships/hyperlink" Target="http://en.wikipedia.org/wiki/Occultis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tarotteachings.com/meanings-dictionary-for-tarot-h-p.html%23pentagram"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tarotteachings.com/meanings-dictionary-for-tarot-a-g.html%23element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Collective unconscious</a:t>
            </a:r>
            <a:r>
              <a:rPr lang="en-US" dirty="0"/>
              <a:t> is a term of </a:t>
            </a:r>
            <a:r>
              <a:rPr lang="en-US" dirty="0">
                <a:hlinkClick r:id="rId3" tooltip="Analytical psychology"/>
              </a:rPr>
              <a:t>analytical psychology</a:t>
            </a:r>
            <a:r>
              <a:rPr lang="en-US" dirty="0"/>
              <a:t>, coined by </a:t>
            </a:r>
            <a:r>
              <a:rPr lang="en-US" dirty="0">
                <a:hlinkClick r:id="rId4" tooltip="Carl Jung"/>
              </a:rPr>
              <a:t>Carl Jung</a:t>
            </a:r>
            <a:r>
              <a:rPr lang="en-US" dirty="0"/>
              <a:t>. It is proposed to be a part of the </a:t>
            </a:r>
            <a:r>
              <a:rPr lang="en-US" dirty="0">
                <a:hlinkClick r:id="rId5" tooltip="Unconscious mind"/>
              </a:rPr>
              <a:t>unconscious mind</a:t>
            </a:r>
            <a:r>
              <a:rPr lang="en-US" dirty="0"/>
              <a:t>, expressed in </a:t>
            </a:r>
            <a:r>
              <a:rPr lang="en-US" dirty="0">
                <a:hlinkClick r:id="rId6" tooltip="Humankind"/>
              </a:rPr>
              <a:t>humanity</a:t>
            </a:r>
            <a:r>
              <a:rPr lang="en-US" dirty="0"/>
              <a:t> and all life forms with nervous systems, and describes how the structure of the psyche autonomously organizes experience. </a:t>
            </a:r>
          </a:p>
          <a:p>
            <a:r>
              <a:rPr lang="en-US" dirty="0"/>
              <a:t>Jung distinguished the collective unconscious from the </a:t>
            </a:r>
            <a:r>
              <a:rPr lang="en-US" dirty="0">
                <a:hlinkClick r:id="rId7" tooltip="Personal unconscious"/>
              </a:rPr>
              <a:t>personal unconscious</a:t>
            </a:r>
            <a:r>
              <a:rPr lang="en-US" dirty="0"/>
              <a:t>, in that the personal unconscious is a personal reservoir of experience unique to each individual, while the collective unconscious collects and organizes those personal experiences in a similar way with each member of a particular species.</a:t>
            </a:r>
          </a:p>
          <a:p>
            <a:endParaRPr lang="en-US" dirty="0"/>
          </a:p>
          <a:p>
            <a:r>
              <a:rPr lang="en-US" dirty="0"/>
              <a:t>Jung also made reference to contents of this category of the unconscious psyche as being similar to Levy-</a:t>
            </a:r>
            <a:r>
              <a:rPr lang="en-US" dirty="0" err="1"/>
              <a:t>Bruhl's</a:t>
            </a:r>
            <a:r>
              <a:rPr lang="en-US" dirty="0"/>
              <a:t> use of </a:t>
            </a:r>
            <a:r>
              <a:rPr lang="en-US" i="1" dirty="0"/>
              <a:t>collective representations</a:t>
            </a:r>
            <a:r>
              <a:rPr lang="en-US" dirty="0"/>
              <a:t> or "</a:t>
            </a:r>
            <a:r>
              <a:rPr lang="en-US" dirty="0" err="1"/>
              <a:t>représentations</a:t>
            </a:r>
            <a:r>
              <a:rPr lang="en-US" dirty="0"/>
              <a:t> collectives," Mythological "motifs," Hubert and </a:t>
            </a:r>
            <a:r>
              <a:rPr lang="en-US" dirty="0" err="1"/>
              <a:t>Mauss's</a:t>
            </a:r>
            <a:r>
              <a:rPr lang="en-US" dirty="0"/>
              <a:t> "categories of the imagination," and </a:t>
            </a:r>
            <a:r>
              <a:rPr lang="en-US" dirty="0">
                <a:hlinkClick r:id="rId8" tooltip="Adolf Bastian"/>
              </a:rPr>
              <a:t>Adolf Bastian</a:t>
            </a:r>
            <a:r>
              <a:rPr lang="en-US" dirty="0"/>
              <a:t>'s "primordial thoughts."</a:t>
            </a:r>
          </a:p>
        </p:txBody>
      </p:sp>
      <p:sp>
        <p:nvSpPr>
          <p:cNvPr id="4" name="Slide Number Placeholder 3"/>
          <p:cNvSpPr>
            <a:spLocks noGrp="1"/>
          </p:cNvSpPr>
          <p:nvPr>
            <p:ph type="sldNum" sz="quarter" idx="10"/>
          </p:nvPr>
        </p:nvSpPr>
        <p:spPr/>
        <p:txBody>
          <a:bodyPr/>
          <a:lstStyle/>
          <a:p>
            <a:fld id="{8FEEF38A-2610-934C-9C4E-417B2787379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a:t>
            </a:r>
            <a:r>
              <a:rPr lang="en-US" b="1" dirty="0"/>
              <a:t>Visconti-Sforza tarot deck</a:t>
            </a:r>
            <a:r>
              <a:rPr lang="en-US" dirty="0"/>
              <a:t> is a 15th century </a:t>
            </a:r>
            <a:r>
              <a:rPr lang="en-US" dirty="0">
                <a:hlinkClick r:id="rId3" tooltip="Tarot deck"/>
              </a:rPr>
              <a:t>Tarot deck</a:t>
            </a:r>
            <a:r>
              <a:rPr lang="en-US" dirty="0"/>
              <a:t> and one of the oldest known to exist.</a:t>
            </a:r>
            <a:r>
              <a:rPr lang="en-US" baseline="30000" dirty="0">
                <a:hlinkClick r:id="rId4"/>
              </a:rPr>
              <a:t>[1]</a:t>
            </a:r>
            <a:r>
              <a:rPr lang="en-US" baseline="30000" dirty="0"/>
              <a:t> </a:t>
            </a:r>
            <a:r>
              <a:rPr lang="en-US" dirty="0"/>
              <a:t>It had a significant impact on the visual composition, card numbering and interpretation of modern decks.</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 pack of </a:t>
            </a:r>
            <a:r>
              <a:rPr lang="en-US" dirty="0">
                <a:hlinkClick r:id="rId5" tooltip="Playing card"/>
              </a:rPr>
              <a:t>playing cards</a:t>
            </a:r>
            <a:r>
              <a:rPr lang="en-US" dirty="0"/>
              <a:t> (numbering 78), 22 TRIUMPHS/ 56 cards divided in 4 SUITS (</a:t>
            </a:r>
            <a:r>
              <a:rPr lang="en-US" dirty="0" err="1"/>
              <a:t>Wands,Cups</a:t>
            </a:r>
            <a:r>
              <a:rPr lang="en-US" dirty="0"/>
              <a:t>, Swords</a:t>
            </a:r>
            <a:r>
              <a:rPr lang="en-US"/>
              <a:t>, Coins:</a:t>
            </a:r>
            <a:endParaRPr lang="en-US" dirty="0"/>
          </a:p>
          <a:p>
            <a:endParaRPr lang="en-US" dirty="0"/>
          </a:p>
          <a:p>
            <a:r>
              <a:rPr lang="en-US" dirty="0"/>
              <a:t>RIDER </a:t>
            </a:r>
            <a:r>
              <a:rPr lang="en-US" dirty="0" err="1"/>
              <a:t>PACk</a:t>
            </a:r>
            <a:r>
              <a:rPr lang="en-US" dirty="0"/>
              <a:t>:  </a:t>
            </a:r>
            <a:r>
              <a:rPr lang="en-US" dirty="0" err="1"/>
              <a:t>PamelaColman</a:t>
            </a:r>
            <a:r>
              <a:rPr lang="en-US" dirty="0"/>
              <a:t> Smith (Illustration), Arthur</a:t>
            </a:r>
            <a:r>
              <a:rPr lang="en-US" baseline="0" dirty="0"/>
              <a:t> Edward Waite. Designed in 1910</a:t>
            </a:r>
            <a:endParaRPr lang="en-US" dirty="0"/>
          </a:p>
          <a:p>
            <a:endParaRPr lang="en-US" dirty="0"/>
          </a:p>
          <a:p>
            <a:r>
              <a:rPr lang="en-US" dirty="0"/>
              <a:t>First known as </a:t>
            </a:r>
            <a:r>
              <a:rPr lang="en-US" b="1" dirty="0">
                <a:hlinkClick r:id="rId6" tooltip="Trionfi (cards)"/>
              </a:rPr>
              <a:t>trionfi</a:t>
            </a:r>
            <a:r>
              <a:rPr lang="en-US" dirty="0"/>
              <a:t> and later as </a:t>
            </a:r>
            <a:r>
              <a:rPr lang="en-US" b="1" dirty="0" err="1"/>
              <a:t>tarocchi</a:t>
            </a:r>
            <a:r>
              <a:rPr lang="en-US" dirty="0"/>
              <a:t>, </a:t>
            </a:r>
            <a:r>
              <a:rPr lang="en-US" b="1" dirty="0" err="1"/>
              <a:t>tarock</a:t>
            </a:r>
            <a:r>
              <a:rPr lang="en-US" dirty="0"/>
              <a:t>, and others,</a:t>
            </a:r>
            <a:r>
              <a:rPr lang="en-US" baseline="0" dirty="0"/>
              <a:t> IT</a:t>
            </a:r>
            <a:r>
              <a:rPr lang="en-US" dirty="0"/>
              <a:t> is a pack of </a:t>
            </a:r>
            <a:r>
              <a:rPr lang="en-US" dirty="0">
                <a:hlinkClick r:id="rId5" tooltip="Playing card"/>
              </a:rPr>
              <a:t>playing cards</a:t>
            </a:r>
            <a:r>
              <a:rPr lang="en-US" dirty="0"/>
              <a:t> (most commonly numbering 78), used from the mid-15th century in various parts of </a:t>
            </a:r>
            <a:r>
              <a:rPr lang="en-US" dirty="0">
                <a:hlinkClick r:id="rId7" tooltip="Europe"/>
              </a:rPr>
              <a:t>Europe</a:t>
            </a:r>
            <a:r>
              <a:rPr lang="en-US" dirty="0"/>
              <a:t> to play a </a:t>
            </a:r>
            <a:r>
              <a:rPr lang="en-US" dirty="0">
                <a:hlinkClick r:id="rId8" tooltip="Tarot, tarock and tarocchi games"/>
              </a:rPr>
              <a:t>group of card games</a:t>
            </a:r>
            <a:r>
              <a:rPr lang="en-US" dirty="0"/>
              <a:t> such as </a:t>
            </a:r>
            <a:r>
              <a:rPr lang="en-US" dirty="0">
                <a:hlinkClick r:id="rId9" tooltip="Italy"/>
              </a:rPr>
              <a:t>Italian</a:t>
            </a:r>
            <a:r>
              <a:rPr lang="en-US" dirty="0"/>
              <a:t> </a:t>
            </a:r>
            <a:r>
              <a:rPr lang="en-US" dirty="0">
                <a:hlinkClick r:id="rId10" tooltip="Tarocchini"/>
              </a:rPr>
              <a:t>tarocchini</a:t>
            </a:r>
            <a:r>
              <a:rPr lang="en-US" dirty="0"/>
              <a:t> and </a:t>
            </a:r>
            <a:r>
              <a:rPr lang="en-US" dirty="0">
                <a:hlinkClick r:id="rId11" tooltip="French tarot"/>
              </a:rPr>
              <a:t>French tarot</a:t>
            </a:r>
            <a:r>
              <a:rPr lang="en-US" dirty="0"/>
              <a:t>. From the late 18th century until the present time the tarot has also found use by </a:t>
            </a:r>
            <a:r>
              <a:rPr lang="en-US" dirty="0">
                <a:hlinkClick r:id="rId12" tooltip="Mysticism"/>
              </a:rPr>
              <a:t>mystics</a:t>
            </a:r>
            <a:r>
              <a:rPr lang="en-US" dirty="0"/>
              <a:t> and </a:t>
            </a:r>
            <a:r>
              <a:rPr lang="en-US" dirty="0">
                <a:hlinkClick r:id="rId13" tooltip="Occultism"/>
              </a:rPr>
              <a:t>occultists</a:t>
            </a:r>
            <a:r>
              <a:rPr lang="en-US" dirty="0"/>
              <a:t> in efforts at </a:t>
            </a:r>
            <a:r>
              <a:rPr lang="en-US" dirty="0">
                <a:hlinkClick r:id="rId14" tooltip="Divinatory, esoteric and occult tarot"/>
              </a:rPr>
              <a:t>divination</a:t>
            </a:r>
            <a:r>
              <a:rPr lang="en-US" dirty="0"/>
              <a:t> or as a map of mental and spiritual pathways.</a:t>
            </a:r>
          </a:p>
          <a:p>
            <a:endParaRPr lang="en-US" dirty="0"/>
          </a:p>
          <a:p>
            <a:r>
              <a:rPr lang="en-US" dirty="0"/>
              <a:t>22 TRIUMPHS</a:t>
            </a:r>
            <a:r>
              <a:rPr lang="en-US" baseline="0" dirty="0"/>
              <a:t> (22 letters of Jewish alphabet) catalog of medieval social types, human archetypes</a:t>
            </a:r>
          </a:p>
          <a:p>
            <a:endParaRPr lang="en-US" dirty="0"/>
          </a:p>
          <a:p>
            <a:r>
              <a:rPr lang="en-US" dirty="0"/>
              <a:t>0 Fool /  I Magician</a:t>
            </a:r>
            <a:r>
              <a:rPr lang="en-US" baseline="0" dirty="0"/>
              <a:t> / </a:t>
            </a:r>
            <a:r>
              <a:rPr lang="en-US" dirty="0"/>
              <a:t>II High Priestess / III Empress / IV Emperor /  V hierophant-Pope /  VI Lovers / VIII Chariot</a:t>
            </a:r>
          </a:p>
        </p:txBody>
      </p:sp>
      <p:sp>
        <p:nvSpPr>
          <p:cNvPr id="4" name="Slide Number Placeholder 3"/>
          <p:cNvSpPr>
            <a:spLocks noGrp="1"/>
          </p:cNvSpPr>
          <p:nvPr>
            <p:ph type="sldNum" sz="quarter" idx="10"/>
          </p:nvPr>
        </p:nvSpPr>
        <p:spPr/>
        <p:txBody>
          <a:bodyPr/>
          <a:lstStyle/>
          <a:p>
            <a:fld id="{8FEEF38A-2610-934C-9C4E-417B27873799}"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concentrating</a:t>
            </a:r>
            <a:r>
              <a:rPr lang="en-US" dirty="0"/>
              <a:t> having singleness of purpose  ___________</a:t>
            </a:r>
            <a:r>
              <a:rPr kumimoji="0" lang="en-US" sz="12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n-lt"/>
                <a:ea typeface="+mn-ea"/>
                <a:cs typeface="+mn-cs"/>
              </a:rPr>
              <a:t>2 Duality of opposites</a:t>
            </a:r>
            <a:r>
              <a:rPr kumimoji="0" lang="en-US" sz="1200" b="0" i="0" u="none" strike="noStrike" kern="1200" cap="none" spc="0" normalizeH="0" noProof="0" dirty="0">
                <a:ln>
                  <a:noFill/>
                </a:ln>
                <a:solidFill>
                  <a:schemeClr val="tx2"/>
                </a:solidFill>
                <a:effectLst>
                  <a:outerShdw blurRad="38100" dist="12700" algn="l" rotWithShape="0">
                    <a:prstClr val="black">
                      <a:alpha val="40000"/>
                    </a:prstClr>
                  </a:outerShdw>
                </a:effectLst>
                <a:uLnTx/>
                <a:uFillTx/>
                <a:latin typeface="+mn-lt"/>
                <a:ea typeface="+mn-ea"/>
                <a:cs typeface="+mn-cs"/>
              </a:rPr>
              <a:t> </a:t>
            </a:r>
            <a:endParaRPr kumimoji="0" lang="en-US" sz="12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n-lt"/>
              <a:ea typeface="+mn-ea"/>
              <a:cs typeface="+mn-cs"/>
            </a:endParaRPr>
          </a:p>
          <a:p>
            <a:br>
              <a:rPr lang="en-US" dirty="0"/>
            </a:br>
            <a:r>
              <a:rPr lang="en-US" dirty="0"/>
              <a:t>being totally committed</a:t>
            </a:r>
            <a:br>
              <a:rPr lang="en-US" dirty="0"/>
            </a:br>
            <a:r>
              <a:rPr lang="en-US" dirty="0"/>
              <a:t>applying the force of your will</a:t>
            </a:r>
            <a:br>
              <a:rPr lang="en-US" dirty="0"/>
            </a:br>
            <a:r>
              <a:rPr lang="en-US" dirty="0"/>
              <a:t>feeling centered  __cloak _the veil of the temple</a:t>
            </a:r>
          </a:p>
          <a:p>
            <a:endParaRPr lang="en-US" dirty="0"/>
          </a:p>
          <a:p>
            <a:r>
              <a:rPr lang="en-US" dirty="0"/>
              <a:t>The High Priestess is the mysterious unknown that women often represent, especially in cultures that focus on the tangible and known. </a:t>
            </a:r>
          </a:p>
          <a:p>
            <a:r>
              <a:rPr lang="en-US" dirty="0"/>
              <a:t>B and J:  Boaz and </a:t>
            </a:r>
            <a:r>
              <a:rPr lang="en-US" dirty="0" err="1"/>
              <a:t>Jakin</a:t>
            </a:r>
            <a:r>
              <a:rPr lang="en-US" dirty="0"/>
              <a:t>: the names of the </a:t>
            </a:r>
            <a:r>
              <a:rPr lang="en-US" dirty="0" err="1"/>
              <a:t>pilars</a:t>
            </a:r>
            <a:r>
              <a:rPr lang="en-US" baseline="0" dirty="0"/>
              <a:t> of the temple of Jerusalem</a:t>
            </a:r>
          </a:p>
          <a:p>
            <a:endParaRPr lang="en-US" dirty="0"/>
          </a:p>
          <a:p>
            <a:r>
              <a:rPr lang="en-US" dirty="0"/>
              <a:t>sensing the </a:t>
            </a:r>
            <a:r>
              <a:rPr lang="en-US" b="1" dirty="0"/>
              <a:t>mystery</a:t>
            </a:r>
            <a:r>
              <a:rPr lang="en-US" dirty="0"/>
              <a:t> looking beyond the obvious  _TORA/ TARO  higher </a:t>
            </a:r>
            <a:r>
              <a:rPr lang="en-US" dirty="0" err="1"/>
              <a:t>knowledge_inner</a:t>
            </a:r>
            <a:r>
              <a:rPr lang="en-US" dirty="0"/>
              <a:t> self. Jewish TORAH: </a:t>
            </a:r>
            <a:r>
              <a:rPr lang="en-US" dirty="0" err="1"/>
              <a:t>jewish</a:t>
            </a:r>
            <a:r>
              <a:rPr lang="en-US" dirty="0"/>
              <a:t> law. 5 books of Moses</a:t>
            </a:r>
          </a:p>
          <a:p>
            <a:r>
              <a:rPr lang="en-US" dirty="0"/>
              <a:t>Veil: protection from knowledge: knowledge before</a:t>
            </a:r>
            <a:r>
              <a:rPr lang="en-US" baseline="0" dirty="0"/>
              <a:t> ripeness means destruction</a:t>
            </a:r>
            <a:endParaRPr lang="en-US" dirty="0"/>
          </a:p>
          <a:p>
            <a:r>
              <a:rPr lang="en-US" dirty="0"/>
              <a:t>Moon_ all moon-goddess religions feature</a:t>
            </a:r>
            <a:r>
              <a:rPr lang="en-US" baseline="0" dirty="0"/>
              <a:t> mythos of the goddess ferocious side (</a:t>
            </a:r>
            <a:r>
              <a:rPr lang="en-US" baseline="0" dirty="0" err="1"/>
              <a:t>darkness_destruction</a:t>
            </a:r>
            <a:r>
              <a:rPr lang="en-US" baseline="0" dirty="0"/>
              <a:t>)  KALI</a:t>
            </a:r>
          </a:p>
          <a:p>
            <a:r>
              <a:rPr lang="en-US" baseline="0" dirty="0"/>
              <a:t>High priestess represents a DARK and mysterious aspect of the female force.</a:t>
            </a:r>
          </a:p>
          <a:p>
            <a:r>
              <a:rPr lang="en-US" baseline="0" dirty="0"/>
              <a:t>The Power of passivity</a:t>
            </a:r>
            <a:br>
              <a:rPr lang="en-US" dirty="0"/>
            </a:br>
            <a:r>
              <a:rPr lang="en-US" dirty="0"/>
              <a:t>approaching a closed off area</a:t>
            </a:r>
            <a:br>
              <a:rPr lang="en-US" dirty="0"/>
            </a:br>
            <a:r>
              <a:rPr lang="en-US" dirty="0"/>
              <a:t>opening to the unknown</a:t>
            </a:r>
          </a:p>
          <a:p>
            <a:r>
              <a:rPr lang="en-US" dirty="0"/>
              <a:t>seeking what is concealed</a:t>
            </a:r>
            <a:br>
              <a:rPr lang="en-US" dirty="0"/>
            </a:br>
            <a:r>
              <a:rPr lang="en-US" dirty="0"/>
              <a:t>acknowledging the Shadow </a:t>
            </a:r>
          </a:p>
          <a:p>
            <a:r>
              <a:rPr lang="en-US" dirty="0" err="1"/>
              <a:t>Kabbalists</a:t>
            </a:r>
            <a:r>
              <a:rPr lang="en-US" dirty="0"/>
              <a:t> took a term form the </a:t>
            </a:r>
            <a:r>
              <a:rPr lang="en-US" dirty="0" err="1"/>
              <a:t>talmud</a:t>
            </a:r>
            <a:r>
              <a:rPr lang="en-US" dirty="0"/>
              <a:t>: </a:t>
            </a:r>
            <a:r>
              <a:rPr lang="en-US" dirty="0" err="1"/>
              <a:t>ShekinaH</a:t>
            </a:r>
            <a:r>
              <a:rPr lang="en-US" dirty="0"/>
              <a:t> (Gods anima: female aspect, God’s glory </a:t>
            </a:r>
            <a:r>
              <a:rPr lang="en-US" dirty="0" err="1"/>
              <a:t>manifesttation</a:t>
            </a:r>
            <a:r>
              <a:rPr lang="en-US" baseline="0" dirty="0"/>
              <a:t> in the physical world)</a:t>
            </a:r>
            <a:endParaRPr lang="en-US" dirty="0"/>
          </a:p>
        </p:txBody>
      </p:sp>
      <p:sp>
        <p:nvSpPr>
          <p:cNvPr id="4" name="Slide Number Placeholder 3"/>
          <p:cNvSpPr>
            <a:spLocks noGrp="1"/>
          </p:cNvSpPr>
          <p:nvPr>
            <p:ph type="sldNum" sz="quarter" idx="10"/>
          </p:nvPr>
        </p:nvSpPr>
        <p:spPr/>
        <p:txBody>
          <a:bodyPr/>
          <a:lstStyle/>
          <a:p>
            <a:fld id="{8FEEF38A-2610-934C-9C4E-417B27873799}" type="slidenum">
              <a:rPr lang="en-US" smtClean="0"/>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integrating</a:t>
            </a:r>
            <a:r>
              <a:rPr lang="en-US" dirty="0"/>
              <a:t> experiencing wholeness/</a:t>
            </a:r>
            <a:r>
              <a:rPr lang="en-US" baseline="0" dirty="0"/>
              <a:t> </a:t>
            </a:r>
            <a:r>
              <a:rPr lang="en-US" dirty="0"/>
              <a:t>bringing parts together</a:t>
            </a:r>
          </a:p>
          <a:p>
            <a:endParaRPr lang="en-US" dirty="0"/>
          </a:p>
          <a:p>
            <a:r>
              <a:rPr lang="en-US" dirty="0"/>
              <a:t>achieving your heart's desire</a:t>
            </a:r>
            <a:br>
              <a:rPr lang="en-US" dirty="0"/>
            </a:br>
            <a:r>
              <a:rPr lang="en-US" dirty="0"/>
              <a:t>seeing dreams come true</a:t>
            </a:r>
            <a:br>
              <a:rPr lang="en-US" dirty="0"/>
            </a:br>
            <a:r>
              <a:rPr lang="en-US" dirty="0"/>
              <a:t>flourishing</a:t>
            </a:r>
            <a:br>
              <a:rPr lang="en-US" dirty="0"/>
            </a:br>
            <a:r>
              <a:rPr lang="en-US" dirty="0"/>
              <a:t>finding a beautiful solution </a:t>
            </a:r>
          </a:p>
          <a:p>
            <a:r>
              <a:rPr lang="en-US" dirty="0"/>
              <a:t>Lion: Saint Mark</a:t>
            </a:r>
            <a:r>
              <a:rPr lang="en-US" baseline="0" dirty="0"/>
              <a:t> // Man: Mathew//  Ox or winged bull: Luke// The eagle: John</a:t>
            </a:r>
            <a:endParaRPr lang="en-US" dirty="0"/>
          </a:p>
          <a:p>
            <a:endParaRPr lang="en-US" dirty="0"/>
          </a:p>
          <a:p>
            <a:r>
              <a:rPr lang="en-US" dirty="0"/>
              <a:t>In </a:t>
            </a:r>
            <a:r>
              <a:rPr lang="en-US" dirty="0">
                <a:hlinkClick r:id="rId3" tooltip="Iconography"/>
              </a:rPr>
              <a:t>iconography</a:t>
            </a:r>
            <a:r>
              <a:rPr lang="en-US" dirty="0"/>
              <a:t> the evangelists often appear in </a:t>
            </a:r>
            <a:r>
              <a:rPr lang="en-US" dirty="0">
                <a:hlinkClick r:id="rId4" tooltip="Evangelist portrait"/>
              </a:rPr>
              <a:t>Evangelist portraits</a:t>
            </a:r>
            <a:r>
              <a:rPr lang="en-US" dirty="0"/>
              <a:t> derived from classical tradition, and are also frequently represented by the following symbols, which originate from the four "</a:t>
            </a:r>
            <a:r>
              <a:rPr lang="en-US" dirty="0">
                <a:hlinkClick r:id="rId5" tooltip="Chayot"/>
              </a:rPr>
              <a:t>living creatures</a:t>
            </a:r>
            <a:r>
              <a:rPr lang="en-US" dirty="0"/>
              <a:t>" that draw the throne-chariot of God, the </a:t>
            </a:r>
            <a:r>
              <a:rPr lang="en-US" dirty="0">
                <a:hlinkClick r:id="rId6" tooltip="Merkabah"/>
              </a:rPr>
              <a:t>Merkabah</a:t>
            </a:r>
            <a:r>
              <a:rPr lang="en-US" dirty="0"/>
              <a:t>, in the vision in the </a:t>
            </a:r>
            <a:r>
              <a:rPr lang="en-US" dirty="0">
                <a:hlinkClick r:id="rId7" tooltip="Book of Ezekiel"/>
              </a:rPr>
              <a:t>Book of Ezekiel</a:t>
            </a:r>
            <a:r>
              <a:rPr lang="en-US" dirty="0"/>
              <a:t> (Chapter 1) reflected in the </a:t>
            </a:r>
            <a:r>
              <a:rPr lang="en-US" dirty="0">
                <a:hlinkClick r:id="rId8" tooltip="Book of Revelation"/>
              </a:rPr>
              <a:t>Book of Revelation</a:t>
            </a:r>
            <a:endParaRPr lang="en-US" dirty="0"/>
          </a:p>
          <a:p>
            <a:endParaRPr lang="en-US" dirty="0"/>
          </a:p>
          <a:p>
            <a:r>
              <a:rPr lang="en-US" dirty="0">
                <a:hlinkClick r:id="rId9" tooltip="Matthew the Evangelist"/>
              </a:rPr>
              <a:t>Matthew the Evangelist</a:t>
            </a:r>
            <a:r>
              <a:rPr lang="en-US" dirty="0"/>
              <a:t>, the author of the </a:t>
            </a:r>
            <a:r>
              <a:rPr lang="en-US" dirty="0">
                <a:hlinkClick r:id="rId10" tooltip="Gospel according to Matthew"/>
              </a:rPr>
              <a:t>first gospel</a:t>
            </a:r>
            <a:r>
              <a:rPr lang="en-US" dirty="0"/>
              <a:t> account is symbolized by a winged man, </a:t>
            </a:r>
          </a:p>
          <a:p>
            <a:endParaRPr lang="en-US" dirty="0"/>
          </a:p>
          <a:p>
            <a:r>
              <a:rPr lang="en-US" dirty="0">
                <a:hlinkClick r:id="rId11" tooltip="Luke the Evangelist"/>
              </a:rPr>
              <a:t>Luke the Evangelist</a:t>
            </a:r>
            <a:r>
              <a:rPr lang="en-US" dirty="0"/>
              <a:t>, the author of the </a:t>
            </a:r>
            <a:r>
              <a:rPr lang="en-US" dirty="0">
                <a:hlinkClick r:id="rId12" tooltip="Gospel according to Luke"/>
              </a:rPr>
              <a:t>third gospel</a:t>
            </a:r>
            <a:r>
              <a:rPr lang="en-US" dirty="0"/>
              <a:t> account (and the </a:t>
            </a:r>
            <a:r>
              <a:rPr lang="en-US" dirty="0">
                <a:hlinkClick r:id="rId13" tooltip="Acts of the Apostles"/>
              </a:rPr>
              <a:t>Acts of the Apostles</a:t>
            </a:r>
            <a:r>
              <a:rPr lang="en-US" dirty="0"/>
              <a:t>) is symbolized by a winged </a:t>
            </a:r>
            <a:r>
              <a:rPr lang="en-US" dirty="0">
                <a:hlinkClick r:id="rId14" tooltip="Cattle"/>
              </a:rPr>
              <a:t>ox</a:t>
            </a:r>
            <a:r>
              <a:rPr lang="en-US" dirty="0"/>
              <a:t> or bull – a figure of sacrifice, service and strength.</a:t>
            </a:r>
          </a:p>
          <a:p>
            <a:endParaRPr lang="en-US" dirty="0"/>
          </a:p>
          <a:p>
            <a:r>
              <a:rPr lang="en-US" dirty="0">
                <a:hlinkClick r:id="rId15" tooltip="John the Evangelist"/>
              </a:rPr>
              <a:t>John the Evangelist</a:t>
            </a:r>
            <a:r>
              <a:rPr lang="en-US" dirty="0"/>
              <a:t>, the author of the </a:t>
            </a:r>
            <a:r>
              <a:rPr lang="en-US" dirty="0">
                <a:hlinkClick r:id="rId16" tooltip="Gospel according to John"/>
              </a:rPr>
              <a:t>fourth gospel</a:t>
            </a:r>
            <a:r>
              <a:rPr lang="en-US" dirty="0"/>
              <a:t> account is symbolized by an </a:t>
            </a:r>
            <a:r>
              <a:rPr lang="en-US" dirty="0">
                <a:hlinkClick r:id="rId17" tooltip="Eagle"/>
              </a:rPr>
              <a:t>eagle</a:t>
            </a:r>
            <a:r>
              <a:rPr lang="en-US" dirty="0"/>
              <a:t> – a figure of the sky, and believed to be able to look straight into the sun</a:t>
            </a:r>
          </a:p>
          <a:p>
            <a:r>
              <a:rPr lang="en-US" dirty="0" err="1"/>
              <a:t>Apocalypsis</a:t>
            </a:r>
            <a:r>
              <a:rPr lang="en-US" dirty="0"/>
              <a:t>: book of</a:t>
            </a:r>
            <a:r>
              <a:rPr lang="en-US" baseline="0" dirty="0"/>
              <a:t> Revelation</a:t>
            </a:r>
          </a:p>
          <a:p>
            <a:r>
              <a:rPr lang="en-US" dirty="0"/>
              <a:t>En el </a:t>
            </a:r>
            <a:r>
              <a:rPr lang="en-US" dirty="0" err="1"/>
              <a:t>Apocalipsis</a:t>
            </a:r>
            <a:r>
              <a:rPr lang="en-US" dirty="0"/>
              <a:t> los </a:t>
            </a:r>
            <a:r>
              <a:rPr lang="en-US" dirty="0" err="1"/>
              <a:t>números</a:t>
            </a:r>
            <a:r>
              <a:rPr lang="en-US" dirty="0"/>
              <a:t> son </a:t>
            </a:r>
            <a:r>
              <a:rPr lang="en-US" dirty="0" err="1"/>
              <a:t>usados</a:t>
            </a:r>
            <a:r>
              <a:rPr lang="en-US" dirty="0"/>
              <a:t> </a:t>
            </a:r>
            <a:r>
              <a:rPr lang="en-US" dirty="0" err="1"/>
              <a:t>como</a:t>
            </a:r>
            <a:r>
              <a:rPr lang="en-US" dirty="0"/>
              <a:t> </a:t>
            </a:r>
            <a:r>
              <a:rPr lang="en-US" dirty="0" err="1"/>
              <a:t>símbolos</a:t>
            </a:r>
            <a:r>
              <a:rPr lang="en-US" dirty="0"/>
              <a:t>. El </a:t>
            </a:r>
            <a:r>
              <a:rPr lang="en-US" dirty="0" err="1"/>
              <a:t>siete</a:t>
            </a:r>
            <a:r>
              <a:rPr lang="en-US" dirty="0"/>
              <a:t>, </a:t>
            </a:r>
            <a:r>
              <a:rPr lang="en-US" dirty="0" err="1"/>
              <a:t>por</a:t>
            </a:r>
            <a:r>
              <a:rPr lang="en-US" dirty="0"/>
              <a:t> </a:t>
            </a:r>
            <a:r>
              <a:rPr lang="en-US" dirty="0" err="1"/>
              <a:t>ejemplo</a:t>
            </a:r>
            <a:r>
              <a:rPr lang="en-US" dirty="0"/>
              <a:t>, </a:t>
            </a:r>
            <a:r>
              <a:rPr lang="en-US" dirty="0" err="1"/>
              <a:t>denota</a:t>
            </a:r>
            <a:r>
              <a:rPr lang="en-US" dirty="0"/>
              <a:t> la </a:t>
            </a:r>
            <a:r>
              <a:rPr lang="en-US" dirty="0" err="1"/>
              <a:t>perfección</a:t>
            </a:r>
            <a:r>
              <a:rPr lang="en-US" dirty="0"/>
              <a:t> (</a:t>
            </a:r>
            <a:r>
              <a:rPr lang="en-US" dirty="0" err="1"/>
              <a:t>porque</a:t>
            </a:r>
            <a:r>
              <a:rPr lang="en-US" dirty="0"/>
              <a:t> la </a:t>
            </a:r>
            <a:r>
              <a:rPr lang="en-US" dirty="0" err="1"/>
              <a:t>cabeza</a:t>
            </a:r>
            <a:r>
              <a:rPr lang="en-US" dirty="0"/>
              <a:t> perfecta </a:t>
            </a:r>
            <a:r>
              <a:rPr lang="en-US" dirty="0" err="1"/>
              <a:t>tiene</a:t>
            </a:r>
            <a:r>
              <a:rPr lang="en-US" dirty="0"/>
              <a:t> </a:t>
            </a:r>
            <a:r>
              <a:rPr lang="en-US" dirty="0" err="1"/>
              <a:t>siete</a:t>
            </a:r>
            <a:r>
              <a:rPr lang="en-US" dirty="0"/>
              <a:t> </a:t>
            </a:r>
            <a:r>
              <a:rPr lang="en-US" dirty="0" err="1"/>
              <a:t>orificios</a:t>
            </a:r>
            <a:r>
              <a:rPr lang="en-US" dirty="0"/>
              <a:t>). </a:t>
            </a:r>
            <a:r>
              <a:rPr lang="en-US" dirty="0" err="1"/>
              <a:t>Pero</a:t>
            </a:r>
            <a:r>
              <a:rPr lang="en-US" dirty="0"/>
              <a:t> el </a:t>
            </a:r>
            <a:r>
              <a:rPr lang="en-US" dirty="0" err="1"/>
              <a:t>seis</a:t>
            </a:r>
            <a:r>
              <a:rPr lang="en-US" dirty="0"/>
              <a:t> </a:t>
            </a:r>
            <a:r>
              <a:rPr lang="en-US" dirty="0" err="1"/>
              <a:t>significa</a:t>
            </a:r>
            <a:r>
              <a:rPr lang="en-US" dirty="0"/>
              <a:t> la </a:t>
            </a:r>
            <a:r>
              <a:rPr lang="en-US" dirty="0" err="1"/>
              <a:t>imperfección</a:t>
            </a:r>
            <a:r>
              <a:rPr lang="en-US" dirty="0"/>
              <a:t>, </a:t>
            </a:r>
            <a:r>
              <a:rPr lang="en-US" dirty="0" err="1"/>
              <a:t>pues</a:t>
            </a:r>
            <a:r>
              <a:rPr lang="en-US" dirty="0"/>
              <a:t> le </a:t>
            </a:r>
            <a:r>
              <a:rPr lang="en-US" dirty="0" err="1"/>
              <a:t>falta</a:t>
            </a:r>
            <a:r>
              <a:rPr lang="en-US" dirty="0"/>
              <a:t> </a:t>
            </a:r>
            <a:r>
              <a:rPr lang="en-US" dirty="0" err="1"/>
              <a:t>uno</a:t>
            </a:r>
            <a:r>
              <a:rPr lang="en-US" dirty="0"/>
              <a:t> de </a:t>
            </a:r>
            <a:r>
              <a:rPr lang="en-US" dirty="0" err="1"/>
              <a:t>siete</a:t>
            </a:r>
            <a:r>
              <a:rPr lang="en-US" dirty="0"/>
              <a:t>, </a:t>
            </a:r>
            <a:r>
              <a:rPr lang="en-US" dirty="0" err="1"/>
              <a:t>como</a:t>
            </a:r>
            <a:r>
              <a:rPr lang="en-US" dirty="0"/>
              <a:t> la </a:t>
            </a:r>
            <a:r>
              <a:rPr lang="en-US" dirty="0" err="1"/>
              <a:t>ceguera</a:t>
            </a:r>
            <a:r>
              <a:rPr lang="en-US" dirty="0"/>
              <a:t>, </a:t>
            </a:r>
            <a:r>
              <a:rPr lang="en-US" dirty="0" err="1"/>
              <a:t>por</a:t>
            </a:r>
            <a:r>
              <a:rPr lang="en-US" dirty="0"/>
              <a:t> </a:t>
            </a:r>
            <a:r>
              <a:rPr lang="en-US" dirty="0" err="1"/>
              <a:t>ejemplo</a:t>
            </a:r>
            <a:r>
              <a:rPr lang="en-US" dirty="0"/>
              <a:t>, </a:t>
            </a:r>
            <a:r>
              <a:rPr lang="en-US" dirty="0" err="1"/>
              <a:t>que</a:t>
            </a:r>
            <a:r>
              <a:rPr lang="en-US" dirty="0"/>
              <a:t> </a:t>
            </a:r>
            <a:r>
              <a:rPr lang="en-US" dirty="0" err="1"/>
              <a:t>es</a:t>
            </a:r>
            <a:r>
              <a:rPr lang="en-US" dirty="0"/>
              <a:t> </a:t>
            </a:r>
            <a:r>
              <a:rPr lang="en-US" dirty="0" err="1"/>
              <a:t>falta</a:t>
            </a:r>
            <a:r>
              <a:rPr lang="en-US" dirty="0"/>
              <a:t> de vista, </a:t>
            </a:r>
            <a:r>
              <a:rPr lang="en-US" dirty="0" err="1"/>
              <a:t>es</a:t>
            </a:r>
            <a:r>
              <a:rPr lang="en-US" dirty="0"/>
              <a:t> </a:t>
            </a:r>
            <a:r>
              <a:rPr lang="en-US" dirty="0" err="1"/>
              <a:t>una</a:t>
            </a:r>
            <a:r>
              <a:rPr lang="en-US" dirty="0"/>
              <a:t> </a:t>
            </a:r>
            <a:r>
              <a:rPr lang="en-US" dirty="0" err="1"/>
              <a:t>imperfección</a:t>
            </a:r>
            <a:r>
              <a:rPr lang="en-US" dirty="0"/>
              <a:t>. Y la </a:t>
            </a:r>
            <a:r>
              <a:rPr lang="en-US" dirty="0" err="1"/>
              <a:t>máxima</a:t>
            </a:r>
            <a:r>
              <a:rPr lang="en-US" dirty="0"/>
              <a:t> </a:t>
            </a:r>
            <a:r>
              <a:rPr lang="en-US" dirty="0" err="1"/>
              <a:t>imperfección</a:t>
            </a:r>
            <a:r>
              <a:rPr lang="en-US" dirty="0"/>
              <a:t> </a:t>
            </a:r>
            <a:r>
              <a:rPr lang="en-US" dirty="0" err="1"/>
              <a:t>es</a:t>
            </a:r>
            <a:r>
              <a:rPr lang="en-US" dirty="0"/>
              <a:t> el </a:t>
            </a:r>
            <a:r>
              <a:rPr lang="en-US" dirty="0" err="1"/>
              <a:t>seis</a:t>
            </a:r>
            <a:r>
              <a:rPr lang="en-US" dirty="0"/>
              <a:t> </a:t>
            </a:r>
            <a:r>
              <a:rPr lang="en-US" dirty="0" err="1"/>
              <a:t>triplicado</a:t>
            </a:r>
            <a:r>
              <a:rPr lang="en-US" dirty="0"/>
              <a:t> (666) </a:t>
            </a:r>
            <a:r>
              <a:rPr lang="en-US" dirty="0" err="1"/>
              <a:t>que</a:t>
            </a:r>
            <a:r>
              <a:rPr lang="en-US" dirty="0"/>
              <a:t> </a:t>
            </a:r>
            <a:r>
              <a:rPr lang="en-US" dirty="0" err="1"/>
              <a:t>es</a:t>
            </a:r>
            <a:r>
              <a:rPr lang="en-US" dirty="0"/>
              <a:t> el </a:t>
            </a:r>
            <a:r>
              <a:rPr lang="en-US" dirty="0" err="1"/>
              <a:t>número</a:t>
            </a:r>
            <a:r>
              <a:rPr lang="en-US" dirty="0"/>
              <a:t> del Mal, el </a:t>
            </a:r>
            <a:r>
              <a:rPr lang="en-US" dirty="0" err="1"/>
              <a:t>número</a:t>
            </a:r>
            <a:r>
              <a:rPr lang="en-US" dirty="0"/>
              <a:t> de la </a:t>
            </a:r>
            <a:r>
              <a:rPr lang="en-US" dirty="0" err="1"/>
              <a:t>Bestia</a:t>
            </a:r>
            <a:r>
              <a:rPr lang="en-US" dirty="0"/>
              <a:t> </a:t>
            </a:r>
            <a:r>
              <a:rPr lang="en-US" i="1" dirty="0"/>
              <a:t>(Ap. 13, 18).</a:t>
            </a:r>
          </a:p>
          <a:p>
            <a:r>
              <a:rPr lang="en-US" dirty="0">
                <a:hlinkClick r:id="rId8" tooltip="Book of Revelation"/>
              </a:rPr>
              <a:t>Book of Revelation</a:t>
            </a:r>
            <a:r>
              <a:rPr lang="en-US" dirty="0"/>
              <a:t> the last book of the </a:t>
            </a:r>
            <a:r>
              <a:rPr lang="en-US" dirty="0">
                <a:hlinkClick r:id="rId18" tooltip="New Testament"/>
              </a:rPr>
              <a:t>New Testament</a:t>
            </a:r>
            <a:r>
              <a:rPr lang="en-US" dirty="0"/>
              <a:t>, the revelation which John receives is that of the ultimate victory of good over evil and the end of the present age, and that is the primary meaning of the term, one that dates to 1175.</a:t>
            </a:r>
            <a:r>
              <a:rPr lang="en-US" baseline="30000" dirty="0">
                <a:hlinkClick r:id="rId19"/>
              </a:rPr>
              <a:t>[1]</a:t>
            </a:r>
            <a:r>
              <a:rPr lang="en-US" dirty="0"/>
              <a:t> Today, it is commonly used in reference to any prophetic revelation or so-called </a:t>
            </a:r>
            <a:r>
              <a:rPr lang="en-US" dirty="0">
                <a:hlinkClick r:id="rId20" tooltip="End Time"/>
              </a:rPr>
              <a:t>End Time</a:t>
            </a:r>
            <a:r>
              <a:rPr lang="en-US" dirty="0"/>
              <a:t> scenario, or to the </a:t>
            </a:r>
            <a:r>
              <a:rPr lang="en-US" dirty="0">
                <a:hlinkClick r:id="rId21" tooltip="Risks to civilization, humans, and planet Earth"/>
              </a:rPr>
              <a:t>end of the world</a:t>
            </a:r>
            <a:r>
              <a:rPr lang="en-US" dirty="0"/>
              <a:t> in general</a:t>
            </a:r>
          </a:p>
          <a:p>
            <a:r>
              <a:rPr lang="en-US" dirty="0"/>
              <a:t>Most modern scholars believe it was written around AD 95, with some believing it dates from around AD 60.</a:t>
            </a:r>
          </a:p>
          <a:p>
            <a:endParaRPr lang="en-US" dirty="0"/>
          </a:p>
          <a:p>
            <a:r>
              <a:rPr lang="en-US" dirty="0"/>
              <a:t>similarities between the </a:t>
            </a:r>
            <a:r>
              <a:rPr lang="en-US" i="1" dirty="0"/>
              <a:t>Gospel of John</a:t>
            </a:r>
            <a:r>
              <a:rPr lang="en-US" dirty="0"/>
              <a:t> and </a:t>
            </a:r>
            <a:r>
              <a:rPr lang="en-US" i="1" dirty="0"/>
              <a:t>Revelation</a:t>
            </a:r>
            <a:r>
              <a:rPr lang="en-US" dirty="0"/>
              <a:t>. For example, both works are </a:t>
            </a:r>
            <a:r>
              <a:rPr lang="en-US" dirty="0">
                <a:hlinkClick r:id="rId22" tooltip="Soteriological"/>
              </a:rPr>
              <a:t>soteriological</a:t>
            </a:r>
            <a:r>
              <a:rPr lang="en-US" dirty="0"/>
              <a:t> and possess a high </a:t>
            </a:r>
            <a:r>
              <a:rPr lang="en-US" dirty="0">
                <a:hlinkClick r:id="rId23" tooltip="Christology"/>
              </a:rPr>
              <a:t>Christology</a:t>
            </a:r>
            <a:r>
              <a:rPr lang="en-US" dirty="0"/>
              <a:t>, stressing the divine nature of Jesus as opposed to the human nature stressed by the </a:t>
            </a:r>
            <a:r>
              <a:rPr lang="en-US" dirty="0">
                <a:hlinkClick r:id="rId24" tooltip="Synoptic Gospels"/>
              </a:rPr>
              <a:t>Synoptic Gospels</a:t>
            </a:r>
            <a:r>
              <a:rPr lang="en-US" dirty="0"/>
              <a:t>.</a:t>
            </a:r>
          </a:p>
        </p:txBody>
      </p:sp>
      <p:sp>
        <p:nvSpPr>
          <p:cNvPr id="4" name="Slide Number Placeholder 3"/>
          <p:cNvSpPr>
            <a:spLocks noGrp="1"/>
          </p:cNvSpPr>
          <p:nvPr>
            <p:ph type="sldNum" sz="quarter" idx="10"/>
          </p:nvPr>
        </p:nvSpPr>
        <p:spPr/>
        <p:txBody>
          <a:bodyPr/>
          <a:lstStyle/>
          <a:p>
            <a:fld id="{8FEEF38A-2610-934C-9C4E-417B27873799}"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tooltip="Brahma"/>
              </a:rPr>
              <a:t>Brahma</a:t>
            </a:r>
            <a:r>
              <a:rPr lang="en-US" dirty="0"/>
              <a:t>, </a:t>
            </a:r>
            <a:r>
              <a:rPr lang="en-US" dirty="0">
                <a:hlinkClick r:id="rId4" tooltip="Vishnu"/>
              </a:rPr>
              <a:t>Vishnu</a:t>
            </a:r>
            <a:r>
              <a:rPr lang="en-US" dirty="0"/>
              <a:t>, and </a:t>
            </a:r>
            <a:r>
              <a:rPr lang="en-US" dirty="0">
                <a:hlinkClick r:id="rId5" tooltip="Shiva"/>
              </a:rPr>
              <a:t>Shiva</a:t>
            </a:r>
            <a:r>
              <a:rPr lang="en-US" dirty="0"/>
              <a:t> (</a:t>
            </a:r>
            <a:r>
              <a:rPr lang="en-US" dirty="0">
                <a:hlinkClick r:id="rId6" tooltip="Trimurti"/>
              </a:rPr>
              <a:t>Trimurti</a:t>
            </a:r>
            <a:r>
              <a:rPr lang="en-US" dirty="0"/>
              <a:t>) in </a:t>
            </a:r>
            <a:r>
              <a:rPr lang="en-US" dirty="0">
                <a:hlinkClick r:id="rId7" tooltip="Puranic Hinduism"/>
              </a:rPr>
              <a:t>Puranic Hinduism</a:t>
            </a:r>
            <a:r>
              <a:rPr lang="en-US" dirty="0"/>
              <a:t> // </a:t>
            </a:r>
            <a:r>
              <a:rPr lang="en-US" dirty="0">
                <a:hlinkClick r:id="rId8" tooltip="Shakti"/>
              </a:rPr>
              <a:t>Shakti</a:t>
            </a:r>
            <a:r>
              <a:rPr lang="en-US" dirty="0"/>
              <a:t>, </a:t>
            </a:r>
            <a:r>
              <a:rPr lang="en-US" dirty="0">
                <a:hlinkClick r:id="rId9" tooltip="Lakshmi"/>
              </a:rPr>
              <a:t>Lakshmi</a:t>
            </a:r>
            <a:r>
              <a:rPr lang="en-US" dirty="0"/>
              <a:t>, and </a:t>
            </a:r>
            <a:r>
              <a:rPr lang="en-US" dirty="0">
                <a:hlinkClick r:id="rId10" tooltip="Saraswati"/>
              </a:rPr>
              <a:t>Saraswati</a:t>
            </a:r>
            <a:r>
              <a:rPr lang="en-US" dirty="0"/>
              <a:t> (</a:t>
            </a:r>
            <a:r>
              <a:rPr lang="en-US" dirty="0">
                <a:hlinkClick r:id="rId11" tooltip="Tridevi"/>
              </a:rPr>
              <a:t>Tridevi</a:t>
            </a:r>
            <a:r>
              <a:rPr lang="en-US" dirty="0"/>
              <a:t>) in </a:t>
            </a:r>
            <a:r>
              <a:rPr lang="en-US" dirty="0">
                <a:hlinkClick r:id="rId7" tooltip="Puranic Hinduism"/>
              </a:rPr>
              <a:t>Puranic Hinduism</a:t>
            </a:r>
            <a:endParaRPr lang="en-US" dirty="0"/>
          </a:p>
          <a:p>
            <a:endParaRPr lang="en-US" dirty="0"/>
          </a:p>
          <a:p>
            <a:r>
              <a:rPr lang="en-US" b="1" u="none" strike="noStrike" dirty="0" err="1"/>
              <a:t>Kālī</a:t>
            </a:r>
            <a:r>
              <a:rPr lang="en-US" dirty="0"/>
              <a:t> (</a:t>
            </a:r>
            <a:r>
              <a:rPr lang="en-US" dirty="0">
                <a:hlinkClick r:id="rId12" tooltip="Sanskrit language"/>
              </a:rPr>
              <a:t>Sanskrit</a:t>
            </a:r>
            <a:r>
              <a:rPr lang="en-US" dirty="0"/>
              <a:t>: </a:t>
            </a:r>
            <a:r>
              <a:rPr lang="en-US" dirty="0" err="1"/>
              <a:t>काली</a:t>
            </a:r>
            <a:r>
              <a:rPr lang="en-US" dirty="0"/>
              <a:t>, IPA: </a:t>
            </a:r>
            <a:r>
              <a:rPr lang="en-US" dirty="0">
                <a:hlinkClick r:id="rId13" tooltip="Wikipedia:IPA for Sanskrit"/>
              </a:rPr>
              <a:t>[kɑːliː]</a:t>
            </a:r>
            <a:r>
              <a:rPr lang="en-US" dirty="0"/>
              <a:t>), also known as </a:t>
            </a:r>
            <a:r>
              <a:rPr lang="en-US" b="1" u="none" strike="noStrike" dirty="0" err="1"/>
              <a:t>Kālikā</a:t>
            </a:r>
            <a:r>
              <a:rPr lang="en-US" dirty="0"/>
              <a:t> (</a:t>
            </a:r>
            <a:r>
              <a:rPr lang="en-US" dirty="0">
                <a:hlinkClick r:id="rId12" tooltip="Sanskrit language"/>
              </a:rPr>
              <a:t>Sanskrit</a:t>
            </a:r>
            <a:r>
              <a:rPr lang="en-US" dirty="0"/>
              <a:t>: </a:t>
            </a:r>
            <a:r>
              <a:rPr lang="en-US" dirty="0" err="1"/>
              <a:t>कालिका</a:t>
            </a:r>
            <a:r>
              <a:rPr lang="en-US" dirty="0"/>
              <a:t>), is the </a:t>
            </a:r>
            <a:r>
              <a:rPr lang="en-US" dirty="0">
                <a:hlinkClick r:id="rId14" tooltip="Hinduism"/>
              </a:rPr>
              <a:t>Hindu</a:t>
            </a:r>
            <a:r>
              <a:rPr lang="en-US" dirty="0"/>
              <a:t> </a:t>
            </a:r>
            <a:r>
              <a:rPr lang="en-US" dirty="0">
                <a:hlinkClick r:id="rId15" tooltip="Goddess"/>
              </a:rPr>
              <a:t>goddess</a:t>
            </a:r>
            <a:r>
              <a:rPr lang="en-US" dirty="0"/>
              <a:t> associated with empowerment, </a:t>
            </a:r>
            <a:r>
              <a:rPr lang="en-US" dirty="0">
                <a:hlinkClick r:id="rId8" tooltip="Shakti"/>
              </a:rPr>
              <a:t>shakti</a:t>
            </a:r>
            <a:r>
              <a:rPr lang="en-US" dirty="0"/>
              <a:t>. The name Kali comes from </a:t>
            </a:r>
            <a:r>
              <a:rPr lang="en-US" i="1" dirty="0" err="1"/>
              <a:t>kāla</a:t>
            </a:r>
            <a:r>
              <a:rPr lang="en-US" dirty="0"/>
              <a:t>, which means black, time, death, lord of death,</a:t>
            </a:r>
          </a:p>
          <a:p>
            <a:endParaRPr lang="en-US" dirty="0"/>
          </a:p>
          <a:p>
            <a:r>
              <a:rPr lang="en-US" dirty="0" err="1"/>
              <a:t>Maja</a:t>
            </a:r>
            <a:r>
              <a:rPr lang="en-US" dirty="0"/>
              <a:t> </a:t>
            </a:r>
            <a:r>
              <a:rPr lang="en-US" dirty="0" err="1"/>
              <a:t>Shivarati</a:t>
            </a:r>
            <a:endParaRPr lang="en-US" dirty="0"/>
          </a:p>
          <a:p>
            <a:endParaRPr lang="en-US" dirty="0"/>
          </a:p>
          <a:p>
            <a:r>
              <a:rPr lang="en-US" b="1" dirty="0" err="1"/>
              <a:t>Lakshmi</a:t>
            </a:r>
            <a:r>
              <a:rPr lang="en-US" dirty="0"/>
              <a:t> (</a:t>
            </a:r>
            <a:r>
              <a:rPr lang="en-US" dirty="0">
                <a:hlinkClick r:id="rId16" tooltip="Sanskrit"/>
              </a:rPr>
              <a:t>Sanskrit</a:t>
            </a:r>
            <a:r>
              <a:rPr lang="en-US" dirty="0"/>
              <a:t>: </a:t>
            </a:r>
            <a:r>
              <a:rPr lang="en-US" dirty="0">
                <a:hlinkClick r:id="rId17" tooltip="wikt:लक्ष्मी"/>
              </a:rPr>
              <a:t>लक्ष्मी</a:t>
            </a:r>
            <a:r>
              <a:rPr lang="en-US" dirty="0"/>
              <a:t> </a:t>
            </a:r>
            <a:r>
              <a:rPr lang="en-US" i="1" u="none" strike="noStrike" dirty="0" err="1"/>
              <a:t>lakṣmī</a:t>
            </a:r>
            <a:r>
              <a:rPr lang="en-US" i="1" dirty="0"/>
              <a:t>,</a:t>
            </a:r>
            <a:r>
              <a:rPr lang="en-US" dirty="0"/>
              <a:t> Hindi pronunciation: </a:t>
            </a:r>
            <a:r>
              <a:rPr lang="en-US" dirty="0">
                <a:hlinkClick r:id="rId18" tooltip="Wikipedia:IPA for Hindi and Urdu"/>
              </a:rPr>
              <a:t>[ˈləkʃmi]</a:t>
            </a:r>
            <a:r>
              <a:rPr lang="en-US" dirty="0"/>
              <a:t>) is the </a:t>
            </a:r>
            <a:r>
              <a:rPr lang="en-US" dirty="0">
                <a:hlinkClick r:id="rId19" tooltip="Hindu goddess"/>
              </a:rPr>
              <a:t>Hindu goddess</a:t>
            </a:r>
            <a:r>
              <a:rPr lang="en-US" dirty="0"/>
              <a:t> of wealth, prosperity (both material and spiritual), fortune, and the embodiment of beauty. She is the consort of the god </a:t>
            </a:r>
            <a:r>
              <a:rPr lang="en-US" dirty="0">
                <a:hlinkClick r:id="rId4" tooltip="Vishnu"/>
              </a:rPr>
              <a:t>Vishnu</a:t>
            </a:r>
            <a:r>
              <a:rPr lang="en-US" dirty="0"/>
              <a:t>. Also called </a:t>
            </a:r>
            <a:r>
              <a:rPr lang="en-US" dirty="0" err="1"/>
              <a:t>Mahalakshmi</a:t>
            </a:r>
            <a:r>
              <a:rPr lang="en-US" dirty="0"/>
              <a:t>, she is said to bring </a:t>
            </a:r>
            <a:r>
              <a:rPr lang="en-US" dirty="0">
                <a:hlinkClick r:id="rId20" tooltip="Good luck"/>
              </a:rPr>
              <a:t>good luck</a:t>
            </a:r>
            <a:r>
              <a:rPr lang="en-US" dirty="0"/>
              <a:t> and is believed to protect her devotees from all kinds of misery and money-related sorrows.</a:t>
            </a:r>
            <a:r>
              <a:rPr lang="en-US" baseline="30000" dirty="0">
                <a:hlinkClick r:id="rId21"/>
              </a:rPr>
              <a:t>[1]</a:t>
            </a:r>
            <a:r>
              <a:rPr lang="en-US" dirty="0"/>
              <a:t> Representations of </a:t>
            </a:r>
            <a:r>
              <a:rPr lang="en-US" dirty="0" err="1"/>
              <a:t>Lakshmi</a:t>
            </a:r>
            <a:r>
              <a:rPr lang="en-US" dirty="0"/>
              <a:t> are also found in </a:t>
            </a:r>
            <a:r>
              <a:rPr lang="en-US" dirty="0">
                <a:hlinkClick r:id="rId22" tooltip="Jainism"/>
              </a:rPr>
              <a:t>Jain</a:t>
            </a:r>
            <a:r>
              <a:rPr lang="en-US" dirty="0"/>
              <a:t> monuments.</a:t>
            </a:r>
          </a:p>
          <a:p>
            <a:endParaRPr lang="en-US" dirty="0"/>
          </a:p>
          <a:p>
            <a:r>
              <a:rPr lang="en-US" dirty="0" err="1"/>
              <a:t>Lakshmi</a:t>
            </a:r>
            <a:r>
              <a:rPr lang="en-US" dirty="0"/>
              <a:t> is called </a:t>
            </a:r>
            <a:r>
              <a:rPr lang="en-US" i="1" dirty="0">
                <a:hlinkClick r:id="rId23" tooltip="Sri"/>
              </a:rPr>
              <a:t>Shri</a:t>
            </a:r>
            <a:r>
              <a:rPr lang="en-US" dirty="0"/>
              <a:t> or </a:t>
            </a:r>
            <a:r>
              <a:rPr lang="en-US" i="1" dirty="0" err="1"/>
              <a:t>Thirumagal</a:t>
            </a:r>
            <a:r>
              <a:rPr lang="en-US" dirty="0"/>
              <a:t> because she is endowed with six auspicious and divine qualities, or </a:t>
            </a:r>
            <a:r>
              <a:rPr lang="en-US" dirty="0">
                <a:hlinkClick r:id="rId24" tooltip="Guna"/>
              </a:rPr>
              <a:t>Gunas</a:t>
            </a:r>
            <a:r>
              <a:rPr lang="en-US" dirty="0"/>
              <a:t>, and also because she is the source of strength even to Vishnu. When Vishnu incarnated on earth as </a:t>
            </a:r>
            <a:r>
              <a:rPr lang="en-US" dirty="0">
                <a:hlinkClick r:id="rId25" tooltip="Avatar"/>
              </a:rPr>
              <a:t>avatars</a:t>
            </a:r>
            <a:r>
              <a:rPr lang="en-US" dirty="0"/>
              <a:t> </a:t>
            </a:r>
            <a:r>
              <a:rPr lang="en-US" dirty="0">
                <a:hlinkClick r:id="rId26" tooltip="Rama"/>
              </a:rPr>
              <a:t>Rama</a:t>
            </a:r>
            <a:r>
              <a:rPr lang="en-US" dirty="0"/>
              <a:t> and </a:t>
            </a:r>
            <a:r>
              <a:rPr lang="en-US" dirty="0">
                <a:hlinkClick r:id="rId27" tooltip="Krishna"/>
              </a:rPr>
              <a:t>Krishna</a:t>
            </a:r>
            <a:r>
              <a:rPr lang="en-US" dirty="0"/>
              <a:t>, </a:t>
            </a:r>
            <a:r>
              <a:rPr lang="en-US" dirty="0" err="1"/>
              <a:t>Lakshmi</a:t>
            </a:r>
            <a:r>
              <a:rPr lang="en-US" dirty="0"/>
              <a:t> incarnated as his consort. </a:t>
            </a:r>
            <a:r>
              <a:rPr lang="en-US" dirty="0">
                <a:hlinkClick r:id="rId28" tooltip="Sita"/>
              </a:rPr>
              <a:t>Sita</a:t>
            </a:r>
            <a:r>
              <a:rPr lang="en-US" dirty="0"/>
              <a:t> (Rama's wife), </a:t>
            </a:r>
            <a:r>
              <a:rPr lang="en-US" dirty="0">
                <a:hlinkClick r:id="rId29" tooltip="Radha"/>
              </a:rPr>
              <a:t>Radha</a:t>
            </a:r>
            <a:r>
              <a:rPr lang="en-US" dirty="0"/>
              <a:t> (Krishna's lover)</a:t>
            </a:r>
            <a:r>
              <a:rPr lang="en-US" baseline="30000" dirty="0">
                <a:hlinkClick r:id="rId30"/>
              </a:rPr>
              <a:t>[2]</a:t>
            </a:r>
            <a:r>
              <a:rPr lang="en-US" baseline="30000" dirty="0">
                <a:hlinkClick r:id="rId31"/>
              </a:rPr>
              <a:t>[3]</a:t>
            </a:r>
            <a:r>
              <a:rPr lang="en-US" baseline="30000" dirty="0">
                <a:hlinkClick r:id="rId32"/>
              </a:rPr>
              <a:t>[4]</a:t>
            </a:r>
            <a:r>
              <a:rPr lang="en-US" dirty="0"/>
              <a:t> and </a:t>
            </a:r>
            <a:r>
              <a:rPr lang="en-US" dirty="0">
                <a:hlinkClick r:id="rId33" tooltip="Rukmini"/>
              </a:rPr>
              <a:t>Rukmini</a:t>
            </a:r>
            <a:r>
              <a:rPr lang="en-US" dirty="0"/>
              <a:t> and the other wives of Krishna are considered forms of Lakshmi.</a:t>
            </a:r>
            <a:r>
              <a:rPr lang="en-US" baseline="30000" dirty="0">
                <a:hlinkClick r:id="rId34"/>
              </a:rPr>
              <a:t>[5]</a:t>
            </a:r>
            <a:endParaRPr lang="en-US" dirty="0"/>
          </a:p>
          <a:p>
            <a:r>
              <a:rPr lang="en-US" dirty="0" err="1"/>
              <a:t>Lakshmi</a:t>
            </a:r>
            <a:r>
              <a:rPr lang="en-US" dirty="0"/>
              <a:t> is worshipped daily in Hindu homes and commercial establishments as the goddess of wealth. She also enjoys worship as the consort of Vishnu in many temples. The festivals of </a:t>
            </a:r>
            <a:r>
              <a:rPr lang="en-US" dirty="0">
                <a:hlinkClick r:id="rId35" tooltip="Diwali"/>
              </a:rPr>
              <a:t>Diwali</a:t>
            </a:r>
            <a:r>
              <a:rPr lang="en-US" dirty="0"/>
              <a:t> and </a:t>
            </a:r>
            <a:r>
              <a:rPr lang="en-US" dirty="0">
                <a:hlinkClick r:id="rId36" tooltip="Sharad Purnima"/>
              </a:rPr>
              <a:t>Kojagiri Purnima</a:t>
            </a:r>
            <a:r>
              <a:rPr lang="en-US" dirty="0"/>
              <a:t> are celebrated in her </a:t>
            </a:r>
            <a:r>
              <a:rPr lang="en-US" dirty="0" err="1"/>
              <a:t>honour</a:t>
            </a:r>
            <a:r>
              <a:rPr lang="en-US" dirty="0"/>
              <a: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FEEF38A-2610-934C-9C4E-417B27873799}"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err="1"/>
              <a:t>Pietà</a:t>
            </a:r>
            <a:endParaRPr lang="en-US" b="1" dirty="0"/>
          </a:p>
          <a:p>
            <a:r>
              <a:rPr lang="en-US" dirty="0"/>
              <a:t>1499</a:t>
            </a:r>
            <a:br>
              <a:rPr lang="en-US" dirty="0"/>
            </a:br>
            <a:r>
              <a:rPr lang="en-US" dirty="0"/>
              <a:t>Marble, height 174 cm, width at the base 195 cm</a:t>
            </a:r>
            <a:br>
              <a:rPr lang="en-US" dirty="0"/>
            </a:br>
            <a:r>
              <a:rPr lang="en-US" dirty="0"/>
              <a:t>Basilica </a:t>
            </a:r>
            <a:r>
              <a:rPr lang="en-US" dirty="0" err="1"/>
              <a:t>di</a:t>
            </a:r>
            <a:r>
              <a:rPr lang="en-US" dirty="0"/>
              <a:t> San </a:t>
            </a:r>
            <a:r>
              <a:rPr lang="en-US" dirty="0" err="1"/>
              <a:t>Pietro</a:t>
            </a:r>
            <a:r>
              <a:rPr lang="en-US"/>
              <a:t>, Vatican</a:t>
            </a:r>
            <a:endParaRPr lang="en-US" dirty="0"/>
          </a:p>
        </p:txBody>
      </p:sp>
      <p:sp>
        <p:nvSpPr>
          <p:cNvPr id="4" name="Slide Number Placeholder 3"/>
          <p:cNvSpPr>
            <a:spLocks noGrp="1"/>
          </p:cNvSpPr>
          <p:nvPr>
            <p:ph type="sldNum" sz="quarter" idx="10"/>
          </p:nvPr>
        </p:nvSpPr>
        <p:spPr/>
        <p:txBody>
          <a:bodyPr/>
          <a:lstStyle/>
          <a:p>
            <a:fld id="{8FEEF38A-2610-934C-9C4E-417B27873799}"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none" strike="noStrike" dirty="0" err="1"/>
              <a:t>Kālī</a:t>
            </a:r>
            <a:r>
              <a:rPr lang="en-US" dirty="0"/>
              <a:t> (</a:t>
            </a:r>
            <a:r>
              <a:rPr lang="en-US" dirty="0">
                <a:hlinkClick r:id="rId3" tooltip="Sanskrit language"/>
              </a:rPr>
              <a:t>Sanskrit</a:t>
            </a:r>
            <a:r>
              <a:rPr lang="en-US" dirty="0"/>
              <a:t>: </a:t>
            </a:r>
            <a:r>
              <a:rPr lang="en-US" dirty="0" err="1"/>
              <a:t>काली</a:t>
            </a:r>
            <a:r>
              <a:rPr lang="en-US" dirty="0"/>
              <a:t>, IPA: </a:t>
            </a:r>
            <a:r>
              <a:rPr lang="en-US" dirty="0">
                <a:hlinkClick r:id="rId4" tooltip="Wikipedia:IPA for Sanskrit"/>
              </a:rPr>
              <a:t>[kɑːliː]</a:t>
            </a:r>
            <a:r>
              <a:rPr lang="en-US" dirty="0"/>
              <a:t>), also known as </a:t>
            </a:r>
            <a:r>
              <a:rPr lang="en-US" b="1" u="none" strike="noStrike" dirty="0" err="1"/>
              <a:t>Kālikā</a:t>
            </a:r>
            <a:r>
              <a:rPr lang="en-US" dirty="0"/>
              <a:t> (</a:t>
            </a:r>
            <a:r>
              <a:rPr lang="en-US" dirty="0">
                <a:hlinkClick r:id="rId3" tooltip="Sanskrit language"/>
              </a:rPr>
              <a:t>Sanskrit</a:t>
            </a:r>
            <a:r>
              <a:rPr lang="en-US" dirty="0"/>
              <a:t>: </a:t>
            </a:r>
            <a:r>
              <a:rPr lang="en-US" dirty="0" err="1"/>
              <a:t>कालिका</a:t>
            </a:r>
            <a:r>
              <a:rPr lang="en-US" dirty="0"/>
              <a:t>), is the </a:t>
            </a:r>
            <a:r>
              <a:rPr lang="en-US" dirty="0">
                <a:hlinkClick r:id="rId5" tooltip="Hinduism"/>
              </a:rPr>
              <a:t>Hindu</a:t>
            </a:r>
            <a:r>
              <a:rPr lang="en-US" dirty="0"/>
              <a:t> </a:t>
            </a:r>
            <a:r>
              <a:rPr lang="en-US" dirty="0">
                <a:hlinkClick r:id="rId6" tooltip="Goddess"/>
              </a:rPr>
              <a:t>goddess</a:t>
            </a:r>
            <a:r>
              <a:rPr lang="en-US" dirty="0"/>
              <a:t> associated with empowerment, </a:t>
            </a:r>
            <a:r>
              <a:rPr lang="en-US" dirty="0">
                <a:hlinkClick r:id="rId7" tooltip="Shakti"/>
              </a:rPr>
              <a:t>shakti</a:t>
            </a:r>
            <a:r>
              <a:rPr lang="en-US" dirty="0"/>
              <a:t>. The name Kali comes from </a:t>
            </a:r>
            <a:r>
              <a:rPr lang="en-US" i="1" dirty="0" err="1"/>
              <a:t>kāla</a:t>
            </a:r>
            <a:r>
              <a:rPr lang="en-US" dirty="0"/>
              <a:t>, which means black, time, death, lord of death,</a:t>
            </a:r>
          </a:p>
          <a:p>
            <a:endParaRPr lang="en-US" dirty="0"/>
          </a:p>
          <a:p>
            <a:r>
              <a:rPr lang="en-US" sz="1200" kern="1200" dirty="0" err="1">
                <a:solidFill>
                  <a:schemeClr val="tx1"/>
                </a:solidFill>
                <a:latin typeface="+mn-lt"/>
                <a:ea typeface="+mn-ea"/>
                <a:cs typeface="+mn-cs"/>
              </a:rPr>
              <a:t>Figuras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ambiguas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ambas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ya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que</a:t>
            </a:r>
            <a:r>
              <a:rPr lang="en-US" sz="1200" kern="1200" dirty="0">
                <a:solidFill>
                  <a:schemeClr val="tx1"/>
                </a:solidFill>
                <a:latin typeface="+mn-lt"/>
                <a:ea typeface="+mn-ea"/>
                <a:cs typeface="+mn-cs"/>
              </a:rPr>
              <a:t> la Tierra, en el </a:t>
            </a:r>
            <a:r>
              <a:rPr lang="en-US" sz="1200" kern="1200" dirty="0" err="1">
                <a:solidFill>
                  <a:schemeClr val="tx1"/>
                </a:solidFill>
                <a:latin typeface="+mn-lt"/>
                <a:ea typeface="+mn-ea"/>
                <a:cs typeface="+mn-cs"/>
              </a:rPr>
              <a:t>verano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dadora</a:t>
            </a:r>
            <a:r>
              <a:rPr lang="en-US" sz="1200" kern="1200" dirty="0">
                <a:solidFill>
                  <a:schemeClr val="tx1"/>
                </a:solidFill>
                <a:latin typeface="+mn-lt"/>
                <a:ea typeface="+mn-ea"/>
                <a:cs typeface="+mn-cs"/>
              </a:rPr>
              <a:t> de </a:t>
            </a:r>
            <a:r>
              <a:rPr lang="en-US" sz="1200" kern="1200" dirty="0" err="1">
                <a:solidFill>
                  <a:schemeClr val="tx1"/>
                </a:solidFill>
                <a:latin typeface="+mn-lt"/>
                <a:ea typeface="+mn-ea"/>
                <a:cs typeface="+mn-cs"/>
              </a:rPr>
              <a:t>todos</a:t>
            </a:r>
            <a:r>
              <a:rPr lang="en-US" sz="1200" kern="1200" dirty="0">
                <a:solidFill>
                  <a:schemeClr val="tx1"/>
                </a:solidFill>
                <a:latin typeface="+mn-lt"/>
                <a:ea typeface="+mn-ea"/>
                <a:cs typeface="+mn-cs"/>
              </a:rPr>
              <a:t> los </a:t>
            </a:r>
            <a:r>
              <a:rPr lang="en-US" sz="1200" kern="1200" dirty="0" err="1">
                <a:solidFill>
                  <a:schemeClr val="tx1"/>
                </a:solidFill>
                <a:latin typeface="+mn-lt"/>
                <a:ea typeface="+mn-ea"/>
                <a:cs typeface="+mn-cs"/>
              </a:rPr>
              <a:t>dones</a:t>
            </a:r>
            <a:r>
              <a:rPr lang="en-US" sz="1200" kern="1200" dirty="0">
                <a:solidFill>
                  <a:schemeClr val="tx1"/>
                </a:solidFill>
                <a:latin typeface="+mn-lt"/>
                <a:ea typeface="+mn-ea"/>
                <a:cs typeface="+mn-cs"/>
              </a:rPr>
              <a:t> –</a:t>
            </a:r>
            <a:r>
              <a:rPr lang="en-US" sz="1200" i="1" kern="1200" dirty="0">
                <a:solidFill>
                  <a:schemeClr val="tx1"/>
                </a:solidFill>
                <a:latin typeface="+mn-lt"/>
                <a:ea typeface="+mn-ea"/>
                <a:cs typeface="+mn-cs"/>
              </a:rPr>
              <a:t>Pan-Dora</a:t>
            </a:r>
            <a:r>
              <a:rPr lang="en-US" sz="1200" kern="1200" dirty="0">
                <a:solidFill>
                  <a:schemeClr val="tx1"/>
                </a:solidFill>
                <a:latin typeface="+mn-lt"/>
                <a:ea typeface="+mn-ea"/>
                <a:cs typeface="+mn-cs"/>
              </a:rPr>
              <a:t>, en la </a:t>
            </a:r>
            <a:r>
              <a:rPr lang="en-US" sz="1200" kern="1200" dirty="0" err="1">
                <a:solidFill>
                  <a:schemeClr val="tx1"/>
                </a:solidFill>
                <a:latin typeface="+mn-lt"/>
                <a:ea typeface="+mn-ea"/>
                <a:cs typeface="+mn-cs"/>
              </a:rPr>
              <a:t>tradición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griega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fructificada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por</a:t>
            </a:r>
            <a:r>
              <a:rPr lang="en-US" sz="1200" kern="1200" dirty="0">
                <a:solidFill>
                  <a:schemeClr val="tx1"/>
                </a:solidFill>
                <a:latin typeface="+mn-lt"/>
                <a:ea typeface="+mn-ea"/>
                <a:cs typeface="+mn-cs"/>
              </a:rPr>
              <a:t> el sol </a:t>
            </a:r>
            <a:r>
              <a:rPr lang="en-US" sz="1200" kern="1200" dirty="0" err="1">
                <a:solidFill>
                  <a:schemeClr val="tx1"/>
                </a:solidFill>
                <a:latin typeface="+mn-lt"/>
                <a:ea typeface="+mn-ea"/>
                <a:cs typeface="+mn-cs"/>
              </a:rPr>
              <a:t>resucitado</a:t>
            </a:r>
            <a:r>
              <a:rPr lang="en-US" sz="1200" kern="1200" dirty="0">
                <a:solidFill>
                  <a:schemeClr val="tx1"/>
                </a:solidFill>
                <a:latin typeface="+mn-lt"/>
                <a:ea typeface="+mn-ea"/>
                <a:cs typeface="+mn-cs"/>
              </a:rPr>
              <a:t> en </a:t>
            </a:r>
            <a:r>
              <a:rPr lang="en-US" sz="1200" kern="1200" dirty="0" err="1">
                <a:solidFill>
                  <a:schemeClr val="tx1"/>
                </a:solidFill>
                <a:latin typeface="+mn-lt"/>
                <a:ea typeface="+mn-ea"/>
                <a:cs typeface="+mn-cs"/>
              </a:rPr>
              <a:t>abundantes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cosechas</a:t>
            </a:r>
            <a:r>
              <a:rPr lang="en-US" sz="1200" kern="1200" dirty="0">
                <a:solidFill>
                  <a:schemeClr val="tx1"/>
                </a:solidFill>
                <a:latin typeface="+mn-lt"/>
                <a:ea typeface="+mn-ea"/>
                <a:cs typeface="+mn-cs"/>
              </a:rPr>
              <a:t>, en </a:t>
            </a:r>
            <a:r>
              <a:rPr lang="en-US" sz="1200" kern="1200" dirty="0" err="1">
                <a:solidFill>
                  <a:schemeClr val="tx1"/>
                </a:solidFill>
                <a:latin typeface="+mn-lt"/>
                <a:ea typeface="+mn-ea"/>
                <a:cs typeface="+mn-cs"/>
              </a:rPr>
              <a:t>vida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resurgente</a:t>
            </a:r>
            <a:r>
              <a:rPr lang="en-US" sz="1200" kern="1200" dirty="0">
                <a:solidFill>
                  <a:schemeClr val="tx1"/>
                </a:solidFill>
                <a:latin typeface="+mn-lt"/>
                <a:ea typeface="+mn-ea"/>
                <a:cs typeface="+mn-cs"/>
              </a:rPr>
              <a:t>, en </a:t>
            </a:r>
            <a:r>
              <a:rPr lang="en-US" sz="1200" kern="1200" dirty="0" err="1">
                <a:solidFill>
                  <a:schemeClr val="tx1"/>
                </a:solidFill>
                <a:latin typeface="+mn-lt"/>
                <a:ea typeface="+mn-ea"/>
                <a:cs typeface="+mn-cs"/>
              </a:rPr>
              <a:t>fertilidad</a:t>
            </a:r>
            <a:r>
              <a:rPr lang="en-US" sz="1200" kern="1200" dirty="0">
                <a:solidFill>
                  <a:schemeClr val="tx1"/>
                </a:solidFill>
                <a:latin typeface="+mn-lt"/>
                <a:ea typeface="+mn-ea"/>
                <a:cs typeface="+mn-cs"/>
              </a:rPr>
              <a:t>; en el </a:t>
            </a:r>
            <a:r>
              <a:rPr lang="en-US" sz="1200" kern="1200" dirty="0" err="1">
                <a:solidFill>
                  <a:schemeClr val="tx1"/>
                </a:solidFill>
                <a:latin typeface="+mn-lt"/>
                <a:ea typeface="+mn-ea"/>
                <a:cs typeface="+mn-cs"/>
              </a:rPr>
              <a:t>invierno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como</a:t>
            </a:r>
            <a:r>
              <a:rPr lang="en-US" sz="1200" kern="1200" dirty="0">
                <a:solidFill>
                  <a:schemeClr val="tx1"/>
                </a:solidFill>
                <a:latin typeface="+mn-lt"/>
                <a:ea typeface="+mn-ea"/>
                <a:cs typeface="+mn-cs"/>
              </a:rPr>
              <a:t> el </a:t>
            </a:r>
            <a:r>
              <a:rPr lang="en-US" sz="1200" kern="1200" dirty="0" err="1">
                <a:solidFill>
                  <a:schemeClr val="tx1"/>
                </a:solidFill>
                <a:latin typeface="+mn-lt"/>
                <a:ea typeface="+mn-ea"/>
                <a:cs typeface="+mn-cs"/>
              </a:rPr>
              <a:t>veneno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que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también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portaba</a:t>
            </a:r>
            <a:r>
              <a:rPr lang="en-US" sz="1200" kern="1200" dirty="0">
                <a:solidFill>
                  <a:schemeClr val="tx1"/>
                </a:solidFill>
                <a:latin typeface="+mn-lt"/>
                <a:ea typeface="+mn-ea"/>
                <a:cs typeface="+mn-cs"/>
              </a:rPr>
              <a:t> la </a:t>
            </a:r>
            <a:r>
              <a:rPr lang="en-US" sz="1200" kern="1200" dirty="0" err="1">
                <a:solidFill>
                  <a:schemeClr val="tx1"/>
                </a:solidFill>
                <a:latin typeface="+mn-lt"/>
                <a:ea typeface="+mn-ea"/>
                <a:cs typeface="+mn-cs"/>
              </a:rPr>
              <a:t>serpiente</a:t>
            </a:r>
            <a:r>
              <a:rPr lang="en-US" sz="1200" kern="1200" dirty="0">
                <a:solidFill>
                  <a:schemeClr val="tx1"/>
                </a:solidFill>
                <a:latin typeface="+mn-lt"/>
                <a:ea typeface="+mn-ea"/>
                <a:cs typeface="+mn-cs"/>
              </a:rPr>
              <a:t>‑, era </a:t>
            </a:r>
            <a:r>
              <a:rPr lang="en-US" sz="1200" kern="1200" dirty="0" err="1">
                <a:solidFill>
                  <a:schemeClr val="tx1"/>
                </a:solidFill>
                <a:latin typeface="+mn-lt"/>
                <a:ea typeface="+mn-ea"/>
                <a:cs typeface="+mn-cs"/>
              </a:rPr>
              <a:t>dadora</a:t>
            </a:r>
            <a:r>
              <a:rPr lang="en-US" sz="1200" kern="1200" dirty="0">
                <a:solidFill>
                  <a:schemeClr val="tx1"/>
                </a:solidFill>
                <a:latin typeface="+mn-lt"/>
                <a:ea typeface="+mn-ea"/>
                <a:cs typeface="+mn-cs"/>
              </a:rPr>
              <a:t> de </a:t>
            </a:r>
            <a:r>
              <a:rPr lang="en-US" sz="1200" kern="1200" dirty="0" err="1">
                <a:solidFill>
                  <a:schemeClr val="tx1"/>
                </a:solidFill>
                <a:latin typeface="+mn-lt"/>
                <a:ea typeface="+mn-ea"/>
                <a:cs typeface="+mn-cs"/>
              </a:rPr>
              <a:t>muerte</a:t>
            </a:r>
            <a:r>
              <a:rPr lang="en-US" sz="1200" kern="1200" dirty="0">
                <a:solidFill>
                  <a:schemeClr val="tx1"/>
                </a:solidFill>
                <a:latin typeface="+mn-lt"/>
                <a:ea typeface="+mn-ea"/>
                <a:cs typeface="+mn-cs"/>
              </a:rPr>
              <a:t>, de </a:t>
            </a:r>
            <a:r>
              <a:rPr lang="en-US" sz="1200" kern="1200" dirty="0" err="1">
                <a:solidFill>
                  <a:schemeClr val="tx1"/>
                </a:solidFill>
                <a:latin typeface="+mn-lt"/>
                <a:ea typeface="+mn-ea"/>
                <a:cs typeface="+mn-cs"/>
              </a:rPr>
              <a:t>sequía</a:t>
            </a:r>
            <a:r>
              <a:rPr lang="en-US" sz="1200" kern="1200" dirty="0">
                <a:solidFill>
                  <a:schemeClr val="tx1"/>
                </a:solidFill>
                <a:latin typeface="+mn-lt"/>
                <a:ea typeface="+mn-ea"/>
                <a:cs typeface="+mn-cs"/>
              </a:rPr>
              <a:t>, de </a:t>
            </a:r>
            <a:r>
              <a:rPr lang="en-US" sz="1200" kern="1200" dirty="0" err="1">
                <a:solidFill>
                  <a:schemeClr val="tx1"/>
                </a:solidFill>
                <a:latin typeface="+mn-lt"/>
                <a:ea typeface="+mn-ea"/>
                <a:cs typeface="+mn-cs"/>
              </a:rPr>
              <a:t>semilla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enterrada</a:t>
            </a:r>
            <a:r>
              <a:rPr lang="en-US" sz="1200" kern="1200" dirty="0">
                <a:solidFill>
                  <a:schemeClr val="tx1"/>
                </a:solidFill>
                <a:latin typeface="+mn-lt"/>
                <a:ea typeface="+mn-ea"/>
                <a:cs typeface="+mn-cs"/>
              </a:rPr>
              <a:t>, de </a:t>
            </a:r>
            <a:r>
              <a:rPr lang="en-US" sz="1200" kern="1200" dirty="0" err="1">
                <a:solidFill>
                  <a:schemeClr val="tx1"/>
                </a:solidFill>
                <a:latin typeface="+mn-lt"/>
                <a:ea typeface="+mn-ea"/>
                <a:cs typeface="+mn-cs"/>
              </a:rPr>
              <a:t>mengua</a:t>
            </a:r>
            <a:r>
              <a:rPr lang="en-US" sz="1200" kern="1200" dirty="0">
                <a:solidFill>
                  <a:schemeClr val="tx1"/>
                </a:solidFill>
                <a:latin typeface="+mn-lt"/>
                <a:ea typeface="+mn-ea"/>
                <a:cs typeface="+mn-cs"/>
              </a:rPr>
              <a:t> de </a:t>
            </a:r>
            <a:r>
              <a:rPr lang="en-US" sz="1200" kern="1200" dirty="0" err="1">
                <a:solidFill>
                  <a:schemeClr val="tx1"/>
                </a:solidFill>
                <a:latin typeface="+mn-lt"/>
                <a:ea typeface="+mn-ea"/>
                <a:cs typeface="+mn-cs"/>
              </a:rPr>
              <a:t>su</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paredro</a:t>
            </a:r>
            <a:r>
              <a:rPr lang="en-US" sz="1200" kern="1200" dirty="0">
                <a:solidFill>
                  <a:schemeClr val="tx1"/>
                </a:solidFill>
                <a:latin typeface="+mn-lt"/>
                <a:ea typeface="+mn-ea"/>
                <a:cs typeface="+mn-cs"/>
              </a:rPr>
              <a:t>' el sol. </a:t>
            </a:r>
          </a:p>
          <a:p>
            <a:r>
              <a:rPr lang="en-US" sz="1200" kern="1200" dirty="0">
                <a:solidFill>
                  <a:schemeClr val="tx1"/>
                </a:solidFill>
                <a:latin typeface="+mn-lt"/>
                <a:ea typeface="+mn-ea"/>
                <a:cs typeface="+mn-cs"/>
              </a:rPr>
              <a:t>De </a:t>
            </a:r>
            <a:r>
              <a:rPr lang="en-US" sz="1200" kern="1200" dirty="0" err="1">
                <a:solidFill>
                  <a:schemeClr val="tx1"/>
                </a:solidFill>
                <a:latin typeface="+mn-lt"/>
                <a:ea typeface="+mn-ea"/>
                <a:cs typeface="+mn-cs"/>
              </a:rPr>
              <a:t>allí</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que</a:t>
            </a:r>
            <a:r>
              <a:rPr lang="en-US" sz="1200" kern="1200" dirty="0">
                <a:solidFill>
                  <a:schemeClr val="tx1"/>
                </a:solidFill>
                <a:latin typeface="+mn-lt"/>
                <a:ea typeface="+mn-ea"/>
                <a:cs typeface="+mn-cs"/>
              </a:rPr>
              <a:t> en </a:t>
            </a:r>
            <a:r>
              <a:rPr lang="en-US" sz="1200" kern="1200" dirty="0" err="1">
                <a:solidFill>
                  <a:schemeClr val="tx1"/>
                </a:solidFill>
                <a:latin typeface="+mn-lt"/>
                <a:ea typeface="+mn-ea"/>
                <a:cs typeface="+mn-cs"/>
              </a:rPr>
              <a:t>varias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representaciones</a:t>
            </a:r>
            <a:r>
              <a:rPr lang="en-US" sz="1200" kern="1200" dirty="0">
                <a:solidFill>
                  <a:schemeClr val="tx1"/>
                </a:solidFill>
                <a:latin typeface="+mn-lt"/>
                <a:ea typeface="+mn-ea"/>
                <a:cs typeface="+mn-cs"/>
              </a:rPr>
              <a:t> de </a:t>
            </a:r>
            <a:r>
              <a:rPr lang="en-US" sz="1200" i="1" kern="1200" dirty="0">
                <a:solidFill>
                  <a:schemeClr val="tx1"/>
                </a:solidFill>
                <a:latin typeface="+mn-lt"/>
                <a:ea typeface="+mn-ea"/>
                <a:cs typeface="+mn-cs"/>
              </a:rPr>
              <a:t>Ishtar</a:t>
            </a:r>
            <a:r>
              <a:rPr lang="en-US" sz="1200" kern="1200" dirty="0">
                <a:solidFill>
                  <a:schemeClr val="tx1"/>
                </a:solidFill>
                <a:latin typeface="+mn-lt"/>
                <a:ea typeface="+mn-ea"/>
                <a:cs typeface="+mn-cs"/>
              </a:rPr>
              <a:t>-</a:t>
            </a:r>
            <a:r>
              <a:rPr lang="en-US" sz="1200" i="1" kern="1200" dirty="0" err="1">
                <a:solidFill>
                  <a:schemeClr val="tx1"/>
                </a:solidFill>
                <a:latin typeface="+mn-lt"/>
                <a:ea typeface="+mn-ea"/>
                <a:cs typeface="+mn-cs"/>
              </a:rPr>
              <a:t>Inana</a:t>
            </a:r>
            <a:r>
              <a:rPr lang="en-US" sz="1200" kern="1200" dirty="0" err="1">
                <a:solidFill>
                  <a:schemeClr val="tx1"/>
                </a:solidFill>
                <a:latin typeface="+mn-lt"/>
                <a:ea typeface="+mn-ea"/>
                <a:cs typeface="+mn-cs"/>
              </a:rPr>
              <a:t>-</a:t>
            </a:r>
            <a:r>
              <a:rPr lang="en-US" sz="1200" i="1" kern="1200" dirty="0" err="1">
                <a:solidFill>
                  <a:schemeClr val="tx1"/>
                </a:solidFill>
                <a:latin typeface="+mn-lt"/>
                <a:ea typeface="+mn-ea"/>
                <a:cs typeface="+mn-cs"/>
              </a:rPr>
              <a:t>Isis-Astarté</a:t>
            </a:r>
            <a:r>
              <a:rPr lang="en-US" sz="1200" kern="1200" dirty="0">
                <a:solidFill>
                  <a:schemeClr val="tx1"/>
                </a:solidFill>
                <a:latin typeface="+mn-lt"/>
                <a:ea typeface="+mn-ea"/>
                <a:cs typeface="+mn-cs"/>
              </a:rPr>
              <a:t> se la </a:t>
            </a:r>
            <a:r>
              <a:rPr lang="en-US" sz="1200" kern="1200" dirty="0" err="1">
                <a:solidFill>
                  <a:schemeClr val="tx1"/>
                </a:solidFill>
                <a:latin typeface="+mn-lt"/>
                <a:ea typeface="+mn-ea"/>
                <a:cs typeface="+mn-cs"/>
              </a:rPr>
              <a:t>presenta</a:t>
            </a:r>
            <a:r>
              <a:rPr lang="en-US" sz="1200" kern="1200" dirty="0">
                <a:solidFill>
                  <a:schemeClr val="tx1"/>
                </a:solidFill>
                <a:latin typeface="+mn-lt"/>
                <a:ea typeface="+mn-ea"/>
                <a:cs typeface="+mn-cs"/>
              </a:rPr>
              <a:t> no solo con </a:t>
            </a:r>
            <a:r>
              <a:rPr lang="en-US" sz="1200" kern="1200" dirty="0" err="1">
                <a:solidFill>
                  <a:schemeClr val="tx1"/>
                </a:solidFill>
                <a:latin typeface="+mn-lt"/>
                <a:ea typeface="+mn-ea"/>
                <a:cs typeface="+mn-cs"/>
              </a:rPr>
              <a:t>serpientes</a:t>
            </a:r>
            <a:r>
              <a:rPr lang="en-US" sz="1200" kern="1200" dirty="0">
                <a:solidFill>
                  <a:schemeClr val="tx1"/>
                </a:solidFill>
                <a:latin typeface="+mn-lt"/>
                <a:ea typeface="+mn-ea"/>
                <a:cs typeface="+mn-cs"/>
              </a:rPr>
              <a:t> en </a:t>
            </a:r>
            <a:r>
              <a:rPr lang="en-US" sz="1200" kern="1200" dirty="0" err="1">
                <a:solidFill>
                  <a:schemeClr val="tx1"/>
                </a:solidFill>
                <a:latin typeface="+mn-lt"/>
                <a:ea typeface="+mn-ea"/>
                <a:cs typeface="+mn-cs"/>
              </a:rPr>
              <a:t>las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manos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sino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pisando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cráneos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humanos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símbolo</a:t>
            </a:r>
            <a:r>
              <a:rPr lang="en-US" sz="1200" kern="1200" dirty="0">
                <a:solidFill>
                  <a:schemeClr val="tx1"/>
                </a:solidFill>
                <a:latin typeface="+mn-lt"/>
                <a:ea typeface="+mn-ea"/>
                <a:cs typeface="+mn-cs"/>
              </a:rPr>
              <a:t> universal de la </a:t>
            </a:r>
            <a:r>
              <a:rPr lang="en-US" sz="1200" kern="1200" dirty="0" err="1">
                <a:solidFill>
                  <a:schemeClr val="tx1"/>
                </a:solidFill>
                <a:latin typeface="+mn-lt"/>
                <a:ea typeface="+mn-ea"/>
                <a:cs typeface="+mn-cs"/>
              </a:rPr>
              <a:t>muerte</a:t>
            </a:r>
            <a:r>
              <a:rPr lang="en-US" sz="1200" kern="1200" dirty="0">
                <a:solidFill>
                  <a:schemeClr val="tx1"/>
                </a:solidFill>
                <a:latin typeface="+mn-lt"/>
                <a:ea typeface="+mn-ea"/>
                <a:cs typeface="+mn-cs"/>
              </a:rPr>
              <a:t>. </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FEEF38A-2610-934C-9C4E-417B27873799}"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Shiva is usually worshipped in the </a:t>
            </a:r>
            <a:r>
              <a:rPr lang="en-US" dirty="0" err="1"/>
              <a:t>aniconic</a:t>
            </a:r>
            <a:r>
              <a:rPr lang="en-US" dirty="0"/>
              <a:t> form of </a:t>
            </a:r>
            <a:r>
              <a:rPr lang="en-US" dirty="0">
                <a:hlinkClick r:id="rId3" tooltip="Lingam"/>
              </a:rPr>
              <a:t>lingam</a:t>
            </a:r>
            <a:r>
              <a:rPr lang="en-US" dirty="0"/>
              <a:t>. He is described as an omniscient </a:t>
            </a:r>
            <a:r>
              <a:rPr lang="en-US" dirty="0">
                <a:hlinkClick r:id="rId4" tooltip="Yogi"/>
              </a:rPr>
              <a:t>yogi</a:t>
            </a:r>
            <a:r>
              <a:rPr lang="en-US" dirty="0"/>
              <a:t>, who lives an ascetic life on </a:t>
            </a:r>
            <a:r>
              <a:rPr lang="en-US" dirty="0">
                <a:hlinkClick r:id="rId5" tooltip="Mount Kailash"/>
              </a:rPr>
              <a:t>Mount Kailash</a:t>
            </a:r>
            <a:r>
              <a:rPr lang="en-US" dirty="0"/>
              <a:t>,</a:t>
            </a:r>
            <a:r>
              <a:rPr lang="en-US" baseline="30000" dirty="0">
                <a:hlinkClick r:id="rId6"/>
              </a:rPr>
              <a:t>[5]</a:t>
            </a:r>
            <a:r>
              <a:rPr lang="en-US" dirty="0"/>
              <a:t> as well as a householder with a wife </a:t>
            </a:r>
            <a:r>
              <a:rPr lang="en-US" dirty="0">
                <a:hlinkClick r:id="rId7" tooltip="Parvati"/>
              </a:rPr>
              <a:t>Parvati</a:t>
            </a:r>
            <a:r>
              <a:rPr lang="en-US" dirty="0"/>
              <a:t>, and two sons, </a:t>
            </a:r>
            <a:r>
              <a:rPr lang="en-US" dirty="0">
                <a:hlinkClick r:id="rId8" tooltip="Ganesha"/>
              </a:rPr>
              <a:t>Ganesha</a:t>
            </a:r>
            <a:r>
              <a:rPr lang="en-US" dirty="0"/>
              <a:t> and </a:t>
            </a:r>
            <a:r>
              <a:rPr lang="en-US" dirty="0">
                <a:hlinkClick r:id="rId9" tooltip="Murugan"/>
              </a:rPr>
              <a:t>Kartikeya</a:t>
            </a:r>
            <a:r>
              <a:rPr lang="en-US" dirty="0"/>
              <a:t>. Shiva has many benevolent as well as fearsome forms. He is often depicted as immersed in deep meditation, with his wife and children or as the </a:t>
            </a:r>
            <a:r>
              <a:rPr lang="en-US" dirty="0">
                <a:hlinkClick r:id="rId10" tooltip="Nataraja"/>
              </a:rPr>
              <a:t>Cosmic Dancer</a:t>
            </a:r>
            <a:r>
              <a:rPr lang="en-US" dirty="0"/>
              <a:t>. In fierce aspects, he is often depicted slaying demons.</a:t>
            </a:r>
          </a:p>
          <a:p>
            <a:endParaRPr lang="en-US" dirty="0"/>
          </a:p>
          <a:p>
            <a:r>
              <a:rPr lang="en-US" dirty="0" err="1"/>
              <a:t>Koothan</a:t>
            </a:r>
            <a:r>
              <a:rPr lang="en-US" dirty="0"/>
              <a:t> is derived from the Tamil word </a:t>
            </a:r>
            <a:r>
              <a:rPr lang="en-US" i="1" dirty="0">
                <a:hlinkClick r:id="rId11" tooltip="Koothu"/>
              </a:rPr>
              <a:t>Koothu</a:t>
            </a:r>
            <a:r>
              <a:rPr lang="en-US" dirty="0"/>
              <a:t>, which means dance or performance. A male dancer is termed </a:t>
            </a:r>
            <a:r>
              <a:rPr lang="en-US" i="1" dirty="0" err="1"/>
              <a:t>Koothan</a:t>
            </a:r>
            <a:r>
              <a:rPr lang="en-US" dirty="0"/>
              <a:t>. </a:t>
            </a:r>
            <a:r>
              <a:rPr lang="en-US" dirty="0" err="1"/>
              <a:t>Nāṭaraja</a:t>
            </a:r>
            <a:r>
              <a:rPr lang="en-US" dirty="0"/>
              <a:t> is derived from the Sanskrit words </a:t>
            </a:r>
            <a:r>
              <a:rPr lang="en-US" i="1" dirty="0" err="1"/>
              <a:t>narta</a:t>
            </a:r>
            <a:r>
              <a:rPr lang="en-US" i="1" dirty="0"/>
              <a:t> </a:t>
            </a:r>
            <a:r>
              <a:rPr lang="en-US" i="1" dirty="0" err="1"/>
              <a:t>rājan</a:t>
            </a:r>
            <a:r>
              <a:rPr lang="en-US" dirty="0"/>
              <a:t> "lord of dance". The change of the dental /</a:t>
            </a:r>
            <a:r>
              <a:rPr lang="en-US" dirty="0" err="1"/>
              <a:t>rt</a:t>
            </a:r>
            <a:r>
              <a:rPr lang="en-US" dirty="0"/>
              <a:t>/ to a retroflex /</a:t>
            </a:r>
            <a:r>
              <a:rPr lang="en-US" dirty="0" err="1"/>
              <a:t>ṭ</a:t>
            </a:r>
            <a:r>
              <a:rPr lang="en-US" dirty="0"/>
              <a:t>/ with concomitant vowel lengthening is a normal sound change for the </a:t>
            </a:r>
            <a:r>
              <a:rPr lang="en-US" dirty="0" err="1"/>
              <a:t>Prakrit</a:t>
            </a:r>
            <a:r>
              <a:rPr lang="en-US" dirty="0"/>
              <a:t> languages descended from Sanskrit.</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 cobra uncoils from his lower right forearm, and the crescent moon and a skull are on his crest. He dances within an arch of flames. This dance is called the </a:t>
            </a:r>
            <a:r>
              <a:rPr lang="en-US" i="1" dirty="0"/>
              <a:t>Dance of Bliss</a:t>
            </a:r>
            <a:r>
              <a:rPr lang="en-US" dirty="0"/>
              <a:t>, </a:t>
            </a:r>
            <a:r>
              <a:rPr lang="en-US" i="1" dirty="0" err="1"/>
              <a:t>aananda</a:t>
            </a:r>
            <a:r>
              <a:rPr lang="en-US" i="1" dirty="0"/>
              <a:t> </a:t>
            </a:r>
            <a:r>
              <a:rPr lang="en-US" i="1" dirty="0" err="1"/>
              <a:t>taandavam</a:t>
            </a:r>
            <a:r>
              <a:rPr lang="en-US" dirty="0"/>
              <a:t>. The upper right hand holds a small drum shaped like an hourglass that is called a </a:t>
            </a:r>
            <a:r>
              <a:rPr lang="en-US" i="1" u="none" strike="noStrike" dirty="0">
                <a:hlinkClick r:id="rId12" tooltip="Ḍamaru"/>
              </a:rPr>
              <a:t>ḍamaru</a:t>
            </a:r>
            <a:r>
              <a:rPr lang="en-US" dirty="0"/>
              <a:t> in Sanskrit.</a:t>
            </a:r>
            <a:r>
              <a:rPr lang="en-US" baseline="30000" dirty="0">
                <a:hlinkClick r:id="rId13"/>
              </a:rPr>
              <a:t>[4]</a:t>
            </a:r>
            <a:r>
              <a:rPr lang="en-US" baseline="30000" dirty="0">
                <a:hlinkClick r:id="rId14"/>
              </a:rPr>
              <a:t>[5]</a:t>
            </a:r>
            <a:r>
              <a:rPr lang="en-US" baseline="30000" dirty="0">
                <a:hlinkClick r:id="rId15"/>
              </a:rPr>
              <a:t>[6]</a:t>
            </a:r>
            <a:r>
              <a:rPr lang="en-US" dirty="0"/>
              <a:t> A specific hand gesture (</a:t>
            </a:r>
            <a:r>
              <a:rPr lang="en-US" dirty="0">
                <a:hlinkClick r:id="rId16" tooltip="Mudra"/>
              </a:rPr>
              <a:t>mudra</a:t>
            </a:r>
            <a:r>
              <a:rPr lang="en-US" dirty="0"/>
              <a:t>) called </a:t>
            </a:r>
            <a:r>
              <a:rPr lang="en-US" i="1" u="none" strike="noStrike" dirty="0" err="1"/>
              <a:t>ḍamaru-hasta</a:t>
            </a:r>
            <a:r>
              <a:rPr lang="en-US" dirty="0"/>
              <a:t> (Sanskrit for "</a:t>
            </a:r>
            <a:r>
              <a:rPr lang="en-US" u="none" strike="noStrike" dirty="0" err="1"/>
              <a:t>ḍamaru</a:t>
            </a:r>
            <a:r>
              <a:rPr lang="en-US" dirty="0"/>
              <a:t>-hand") is used to hold the drum.</a:t>
            </a:r>
            <a:r>
              <a:rPr lang="en-US" baseline="30000" dirty="0">
                <a:hlinkClick r:id="rId17"/>
              </a:rPr>
              <a:t>[7]</a:t>
            </a:r>
            <a:r>
              <a:rPr lang="en-US" dirty="0"/>
              <a:t> It symbolizes sound originating </a:t>
            </a:r>
            <a:r>
              <a:rPr lang="en-US" dirty="0">
                <a:hlinkClick r:id="rId18" tooltip="Creation myth"/>
              </a:rPr>
              <a:t>creation</a:t>
            </a:r>
            <a:r>
              <a:rPr lang="en-US" dirty="0"/>
              <a:t> or the beat of the drum is the passage of time. The upper left hand contains </a:t>
            </a:r>
            <a:r>
              <a:rPr lang="en-US" i="1" dirty="0"/>
              <a:t>Agni</a:t>
            </a:r>
            <a:r>
              <a:rPr lang="en-US" dirty="0"/>
              <a:t> or fire, which signifies </a:t>
            </a:r>
            <a:r>
              <a:rPr lang="en-US" dirty="0">
                <a:hlinkClick r:id="rId19" tooltip="wikt:destroy"/>
              </a:rPr>
              <a:t>destruction</a:t>
            </a:r>
            <a:r>
              <a:rPr lang="en-US" dirty="0"/>
              <a:t>. The opposing concepts in the upper hands show the counterpoise of creation and destruction or the fire of life. The second right hand shows the </a:t>
            </a:r>
            <a:r>
              <a:rPr lang="en-US" i="1" dirty="0" err="1"/>
              <a:t>Abhaya</a:t>
            </a:r>
            <a:r>
              <a:rPr lang="en-US" dirty="0"/>
              <a:t> </a:t>
            </a:r>
            <a:r>
              <a:rPr lang="en-US" dirty="0" err="1"/>
              <a:t>mudra</a:t>
            </a:r>
            <a:r>
              <a:rPr lang="en-US" dirty="0"/>
              <a:t> (meaning </a:t>
            </a:r>
            <a:r>
              <a:rPr lang="en-US" i="1" dirty="0"/>
              <a:t>fearlessness</a:t>
            </a:r>
            <a:r>
              <a:rPr lang="en-US" dirty="0"/>
              <a:t> in </a:t>
            </a:r>
            <a:r>
              <a:rPr lang="en-US" dirty="0">
                <a:hlinkClick r:id="rId20" tooltip="Sanskrit"/>
              </a:rPr>
              <a:t>Sanskrit</a:t>
            </a:r>
            <a:r>
              <a:rPr lang="en-US" dirty="0"/>
              <a:t>), bestowing protection from both evil and ignorance to those who follow the righteousness of </a:t>
            </a:r>
            <a:r>
              <a:rPr lang="en-US" i="1" dirty="0">
                <a:hlinkClick r:id="rId21" tooltip="Dharma"/>
              </a:rPr>
              <a:t>dharma</a:t>
            </a:r>
            <a:r>
              <a:rPr lang="en-US" dirty="0"/>
              <a:t>. The second left hand points towards the raised foot which signifies </a:t>
            </a:r>
            <a:r>
              <a:rPr lang="en-US" dirty="0" err="1"/>
              <a:t>upliftment</a:t>
            </a:r>
            <a:r>
              <a:rPr lang="en-US" dirty="0"/>
              <a:t> and liberation. It also points to the left foot with the sign of the elephant which leads the way through the jungle of ignorance. The dwarf on which </a:t>
            </a:r>
            <a:r>
              <a:rPr lang="en-US" dirty="0" err="1"/>
              <a:t>Nataraja</a:t>
            </a:r>
            <a:r>
              <a:rPr lang="en-US" dirty="0"/>
              <a:t> dances is the demon </a:t>
            </a:r>
            <a:r>
              <a:rPr lang="en-US" dirty="0">
                <a:hlinkClick r:id="rId22" tooltip="Apasmara"/>
              </a:rPr>
              <a:t>Apasmara</a:t>
            </a:r>
            <a:r>
              <a:rPr lang="en-US" dirty="0"/>
              <a:t> (</a:t>
            </a:r>
            <a:r>
              <a:rPr lang="en-US" dirty="0">
                <a:hlinkClick r:id="rId23" tooltip="Muyalaka"/>
              </a:rPr>
              <a:t>Muyalaka</a:t>
            </a:r>
            <a:r>
              <a:rPr lang="en-US" dirty="0"/>
              <a:t>, as known in </a:t>
            </a:r>
            <a:r>
              <a:rPr lang="en-US" dirty="0">
                <a:hlinkClick r:id="rId24" tooltip="Tamil language"/>
              </a:rPr>
              <a:t>Tamil</a:t>
            </a:r>
            <a:r>
              <a:rPr lang="en-US" dirty="0"/>
              <a:t>), which </a:t>
            </a:r>
            <a:r>
              <a:rPr lang="en-US" dirty="0" err="1"/>
              <a:t>symbolises</a:t>
            </a:r>
            <a:r>
              <a:rPr lang="en-US" dirty="0"/>
              <a:t> Shiva's victory over ignorance. It also represents the passage of spirit from the divine into material.</a:t>
            </a:r>
          </a:p>
          <a:p>
            <a:endParaRPr lang="en-US" dirty="0"/>
          </a:p>
        </p:txBody>
      </p:sp>
      <p:sp>
        <p:nvSpPr>
          <p:cNvPr id="4" name="Slide Number Placeholder 3"/>
          <p:cNvSpPr>
            <a:spLocks noGrp="1"/>
          </p:cNvSpPr>
          <p:nvPr>
            <p:ph type="sldNum" sz="quarter" idx="10"/>
          </p:nvPr>
        </p:nvSpPr>
        <p:spPr/>
        <p:txBody>
          <a:bodyPr/>
          <a:lstStyle/>
          <a:p>
            <a:fld id="{8FEEF38A-2610-934C-9C4E-417B27873799}"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http://www.anamchara.com/2012/08/23/hildegards-mystical-trinity/</a:t>
            </a:r>
          </a:p>
          <a:p>
            <a:r>
              <a:rPr lang="en-US" dirty="0"/>
              <a:t>http://</a:t>
            </a:r>
            <a:r>
              <a:rPr lang="en-US" dirty="0" err="1"/>
              <a:t>en.wikipedia.org/wiki/Hildegard_of_Bingen</a:t>
            </a:r>
            <a:endParaRPr lang="en-US" dirty="0"/>
          </a:p>
          <a:p>
            <a:endParaRPr lang="en-US" dirty="0"/>
          </a:p>
          <a:p>
            <a:r>
              <a:rPr lang="en-US" dirty="0"/>
              <a:t>Hildegard of </a:t>
            </a:r>
            <a:r>
              <a:rPr lang="en-US" dirty="0" err="1"/>
              <a:t>Bingen</a:t>
            </a:r>
            <a:r>
              <a:rPr lang="en-US" dirty="0"/>
              <a:t>. German, Elected a </a:t>
            </a:r>
            <a:r>
              <a:rPr lang="en-US" i="1" dirty="0">
                <a:hlinkClick r:id="rId3" tooltip="wiktionary:magistra"/>
              </a:rPr>
              <a:t>magistra</a:t>
            </a:r>
            <a:r>
              <a:rPr lang="en-US" dirty="0"/>
              <a:t> by her fellow nuns in 1136</a:t>
            </a:r>
          </a:p>
          <a:p>
            <a:r>
              <a:rPr lang="en-US" dirty="0"/>
              <a:t>he Rhine valley where Hildegard lived</a:t>
            </a:r>
          </a:p>
          <a:p>
            <a:endParaRPr lang="en-US" dirty="0"/>
          </a:p>
          <a:p>
            <a:r>
              <a:rPr lang="en-US" dirty="0"/>
              <a:t>She is brilliant for her profoundly positive spirituality of nature, the cosmos, and the body (she was one of the first medical writers of medieval Europe), along with a clear appreciation of the authority of personal experience — which paved the way for many other great visionaries who followed in her footsteps.</a:t>
            </a:r>
          </a:p>
          <a:p>
            <a:r>
              <a:rPr lang="en-US" dirty="0"/>
              <a:t>833 years after her death, was finally officially inscribed in the Catholic Church's record of saints this past</a:t>
            </a:r>
          </a:p>
        </p:txBody>
      </p:sp>
      <p:sp>
        <p:nvSpPr>
          <p:cNvPr id="4" name="Slide Number Placeholder 3"/>
          <p:cNvSpPr>
            <a:spLocks noGrp="1"/>
          </p:cNvSpPr>
          <p:nvPr>
            <p:ph type="sldNum" sz="quarter" idx="10"/>
          </p:nvPr>
        </p:nvSpPr>
        <p:spPr/>
        <p:txBody>
          <a:bodyPr/>
          <a:lstStyle/>
          <a:p>
            <a:fld id="{8FEEF38A-2610-934C-9C4E-417B27873799}"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EEF38A-2610-934C-9C4E-417B27873799}"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EEF38A-2610-934C-9C4E-417B27873799}"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Modern numerology often contains aspects of a variety of ancient cultures and teachers, including </a:t>
            </a:r>
            <a:r>
              <a:rPr lang="en-US" dirty="0">
                <a:hlinkClick r:id="rId3" tooltip="Babylon"/>
              </a:rPr>
              <a:t>Babylonia</a:t>
            </a:r>
            <a:r>
              <a:rPr lang="en-US" dirty="0"/>
              <a:t>, </a:t>
            </a:r>
            <a:r>
              <a:rPr lang="en-US" dirty="0">
                <a:hlinkClick r:id="rId4" tooltip="Pythagoras"/>
              </a:rPr>
              <a:t>Pythagoras</a:t>
            </a:r>
            <a:r>
              <a:rPr lang="en-US" dirty="0"/>
              <a:t> and his followers (Greece, 6th century B.C.), astrological philosophy from Hellenistic </a:t>
            </a:r>
            <a:r>
              <a:rPr lang="en-US" dirty="0">
                <a:hlinkClick r:id="rId5" tooltip="Alexandria"/>
              </a:rPr>
              <a:t>Alexandria</a:t>
            </a:r>
            <a:r>
              <a:rPr lang="en-US" dirty="0"/>
              <a:t>, early </a:t>
            </a:r>
            <a:r>
              <a:rPr lang="en-US" dirty="0">
                <a:hlinkClick r:id="rId6" tooltip="Christian mysticism"/>
              </a:rPr>
              <a:t>Christian mysticism</a:t>
            </a:r>
            <a:r>
              <a:rPr lang="en-US" dirty="0"/>
              <a:t>, early </a:t>
            </a:r>
            <a:r>
              <a:rPr lang="en-US" dirty="0">
                <a:hlinkClick r:id="rId7" tooltip="Gnosticism"/>
              </a:rPr>
              <a:t>Gnostics</a:t>
            </a:r>
            <a:r>
              <a:rPr lang="en-US" dirty="0"/>
              <a:t>, the </a:t>
            </a:r>
            <a:r>
              <a:rPr lang="en-US" dirty="0">
                <a:hlinkClick r:id="rId8" tooltip="Hebrews"/>
              </a:rPr>
              <a:t>Hebrew</a:t>
            </a:r>
            <a:r>
              <a:rPr lang="en-US" dirty="0"/>
              <a:t> system of the </a:t>
            </a:r>
            <a:r>
              <a:rPr lang="en-US" dirty="0">
                <a:hlinkClick r:id="rId9" tooltip="Kabbalah"/>
              </a:rPr>
              <a:t>Kabbalah</a:t>
            </a:r>
            <a:r>
              <a:rPr lang="en-US" dirty="0"/>
              <a:t>, The Hindu </a:t>
            </a:r>
            <a:r>
              <a:rPr lang="en-US" dirty="0">
                <a:hlinkClick r:id="rId10" tooltip="Vedas"/>
              </a:rPr>
              <a:t>Vedas</a:t>
            </a:r>
            <a:r>
              <a:rPr lang="en-US" dirty="0"/>
              <a:t>, the Chinese "</a:t>
            </a:r>
            <a:r>
              <a:rPr lang="en-US" dirty="0">
                <a:hlinkClick r:id="rId11" tooltip="Circle of the Dead (page does not exist)"/>
              </a:rPr>
              <a:t>Circle of the Dead</a:t>
            </a:r>
            <a:r>
              <a:rPr lang="en-US" dirty="0"/>
              <a:t>", </a:t>
            </a:r>
            <a:r>
              <a:rPr lang="en-US" dirty="0">
                <a:hlinkClick r:id="rId12" tooltip="Egypt"/>
              </a:rPr>
              <a:t>Egyptian</a:t>
            </a:r>
            <a:r>
              <a:rPr lang="en-US" dirty="0"/>
              <a:t> "</a:t>
            </a:r>
            <a:r>
              <a:rPr lang="en-US" dirty="0">
                <a:hlinkClick r:id="rId13" tooltip="Book of the Masters of the Secret House (page does not exist)"/>
              </a:rPr>
              <a:t>Book of the Masters of the Secret House</a:t>
            </a:r>
            <a:r>
              <a:rPr lang="en-US" dirty="0"/>
              <a:t>" (Ritual of the Dead)</a:t>
            </a:r>
          </a:p>
          <a:p>
            <a:endParaRPr lang="en-US" dirty="0"/>
          </a:p>
          <a:p>
            <a:r>
              <a:rPr lang="en-US" dirty="0"/>
              <a:t>In 325 A.D., following the </a:t>
            </a:r>
            <a:r>
              <a:rPr lang="en-US" dirty="0">
                <a:hlinkClick r:id="rId14" tooltip="First Council of Nicaea"/>
              </a:rPr>
              <a:t>First Council of Nicaea</a:t>
            </a:r>
            <a:r>
              <a:rPr lang="en-US" dirty="0"/>
              <a:t>, departures from the beliefs of the state </a:t>
            </a:r>
            <a:r>
              <a:rPr lang="en-US" dirty="0">
                <a:hlinkClick r:id="rId15" tooltip="Church body"/>
              </a:rPr>
              <a:t>Church</a:t>
            </a:r>
            <a:r>
              <a:rPr lang="en-US" dirty="0"/>
              <a:t> were classified as civil violations within the </a:t>
            </a:r>
            <a:r>
              <a:rPr lang="en-US" dirty="0">
                <a:hlinkClick r:id="rId16" tooltip="Roman Empire"/>
              </a:rPr>
              <a:t>Roman Empire</a:t>
            </a:r>
            <a:r>
              <a:rPr lang="en-US" dirty="0"/>
              <a:t>. </a:t>
            </a:r>
          </a:p>
          <a:p>
            <a:endParaRPr lang="en-US" dirty="0"/>
          </a:p>
          <a:p>
            <a:r>
              <a:rPr lang="en-US" dirty="0"/>
              <a:t>Numerology had not found favor with the </a:t>
            </a:r>
            <a:r>
              <a:rPr lang="en-US" dirty="0">
                <a:hlinkClick r:id="rId17" tooltip="Christianity"/>
              </a:rPr>
              <a:t>Christian</a:t>
            </a:r>
            <a:r>
              <a:rPr lang="en-US" dirty="0"/>
              <a:t> authority of the day and was assigned to the field of unapproved beliefs along with astrology and other forms of divination and "magic".</a:t>
            </a:r>
          </a:p>
        </p:txBody>
      </p:sp>
      <p:sp>
        <p:nvSpPr>
          <p:cNvPr id="4" name="Slide Number Placeholder 3"/>
          <p:cNvSpPr>
            <a:spLocks noGrp="1"/>
          </p:cNvSpPr>
          <p:nvPr>
            <p:ph type="sldNum" sz="quarter" idx="10"/>
          </p:nvPr>
        </p:nvSpPr>
        <p:spPr/>
        <p:txBody>
          <a:bodyPr/>
          <a:lstStyle/>
          <a:p>
            <a:fld id="{8FEEF38A-2610-934C-9C4E-417B27873799}"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tooltip="Triple Goddess (Neopaganism)"/>
              </a:rPr>
              <a:t>Triple Goddess (Neopaganism)</a:t>
            </a:r>
            <a:r>
              <a:rPr lang="en-US" dirty="0"/>
              <a:t>, a concept in Wicca and other </a:t>
            </a:r>
            <a:r>
              <a:rPr lang="en-US" dirty="0" err="1"/>
              <a:t>Neopagan</a:t>
            </a:r>
            <a:r>
              <a:rPr lang="en-US" dirty="0"/>
              <a:t> belief systems: sometimes a universal, global, "Great Goddess" who is threefold; sometimes a single goddess as maiden, matron and crone; and sometimes three sisters.</a:t>
            </a:r>
          </a:p>
          <a:p>
            <a:endParaRPr lang="en-US" dirty="0"/>
          </a:p>
          <a:p>
            <a:r>
              <a:rPr lang="en-US" dirty="0"/>
              <a:t>In religious </a:t>
            </a:r>
            <a:r>
              <a:rPr lang="en-US" dirty="0">
                <a:hlinkClick r:id="rId4" tooltip="Iconography"/>
              </a:rPr>
              <a:t>iconography</a:t>
            </a:r>
            <a:r>
              <a:rPr lang="en-US" dirty="0"/>
              <a:t> or mythological art,</a:t>
            </a:r>
            <a:r>
              <a:rPr lang="en-US" baseline="30000" dirty="0">
                <a:hlinkClick r:id="rId5"/>
              </a:rPr>
              <a:t>[2]</a:t>
            </a:r>
            <a:r>
              <a:rPr lang="en-US" dirty="0"/>
              <a:t> three separate beings may represent either a triad who always appear as a group (</a:t>
            </a:r>
            <a:r>
              <a:rPr lang="en-US" dirty="0">
                <a:hlinkClick r:id="rId6" tooltip="Greek mythology"/>
              </a:rPr>
              <a:t>Greek</a:t>
            </a:r>
            <a:r>
              <a:rPr lang="en-US" dirty="0"/>
              <a:t> </a:t>
            </a:r>
            <a:r>
              <a:rPr lang="en-US" dirty="0">
                <a:hlinkClick r:id="rId7" tooltip="Moirai"/>
              </a:rPr>
              <a:t>Moirai</a:t>
            </a:r>
            <a:r>
              <a:rPr lang="en-US" dirty="0"/>
              <a:t>, </a:t>
            </a:r>
            <a:r>
              <a:rPr lang="en-US" dirty="0">
                <a:hlinkClick r:id="rId8" tooltip="Charites"/>
              </a:rPr>
              <a:t>Charites</a:t>
            </a:r>
            <a:r>
              <a:rPr lang="en-US" dirty="0"/>
              <a:t>, </a:t>
            </a:r>
            <a:r>
              <a:rPr lang="en-US" dirty="0">
                <a:hlinkClick r:id="rId9" tooltip="Erinnyes"/>
              </a:rPr>
              <a:t>Erinnyes</a:t>
            </a:r>
            <a:r>
              <a:rPr lang="en-US" dirty="0"/>
              <a:t> and the </a:t>
            </a:r>
            <a:r>
              <a:rPr lang="en-US" dirty="0">
                <a:hlinkClick r:id="rId10" tooltip="Norse mythology"/>
              </a:rPr>
              <a:t>Norse</a:t>
            </a:r>
            <a:r>
              <a:rPr lang="en-US" dirty="0"/>
              <a:t> </a:t>
            </a:r>
            <a:r>
              <a:rPr lang="en-US" dirty="0">
                <a:hlinkClick r:id="rId11" tooltip="Norns"/>
              </a:rPr>
              <a:t>Norns</a:t>
            </a:r>
            <a:r>
              <a:rPr lang="en-US" dirty="0"/>
              <a:t>) or a single deity known from literary sources as having three aspects (Greek </a:t>
            </a:r>
            <a:r>
              <a:rPr lang="en-US" dirty="0">
                <a:hlinkClick r:id="rId12" tooltip="Hecate"/>
              </a:rPr>
              <a:t>Hecate</a:t>
            </a:r>
            <a:r>
              <a:rPr lang="en-US" dirty="0"/>
              <a:t>, </a:t>
            </a:r>
            <a:r>
              <a:rPr lang="en-US" dirty="0">
                <a:hlinkClick r:id="rId13" tooltip="Diana Nemorensis"/>
              </a:rPr>
              <a:t>Diana Nemorensis</a:t>
            </a:r>
            <a:r>
              <a:rPr lang="en-US" dirty="0"/>
              <a:t>.</a:t>
            </a:r>
            <a:r>
              <a:rPr lang="en-US" baseline="30000" dirty="0">
                <a:hlinkClick r:id="rId14"/>
              </a:rPr>
              <a:t>[3]</a:t>
            </a:r>
            <a:r>
              <a:rPr lang="en-US" dirty="0"/>
              <a:t>) </a:t>
            </a:r>
          </a:p>
          <a:p>
            <a:endParaRPr lang="en-US" dirty="0"/>
          </a:p>
          <a:p>
            <a:r>
              <a:rPr lang="en-US" dirty="0">
                <a:hlinkClick r:id="rId15" tooltip="Brahma"/>
              </a:rPr>
              <a:t>Brahma</a:t>
            </a:r>
            <a:r>
              <a:rPr lang="en-US" dirty="0"/>
              <a:t>, </a:t>
            </a:r>
            <a:r>
              <a:rPr lang="en-US" dirty="0">
                <a:hlinkClick r:id="rId16" tooltip="Vishnu"/>
              </a:rPr>
              <a:t>Vishnu</a:t>
            </a:r>
            <a:r>
              <a:rPr lang="en-US" dirty="0"/>
              <a:t>, and </a:t>
            </a:r>
            <a:r>
              <a:rPr lang="en-US" dirty="0">
                <a:hlinkClick r:id="rId17" tooltip="Shiva"/>
              </a:rPr>
              <a:t>Shiva</a:t>
            </a:r>
            <a:r>
              <a:rPr lang="en-US" dirty="0"/>
              <a:t> (</a:t>
            </a:r>
            <a:r>
              <a:rPr lang="en-US" dirty="0">
                <a:hlinkClick r:id="rId18" tooltip="Trimurti"/>
              </a:rPr>
              <a:t>Trimurti</a:t>
            </a:r>
            <a:r>
              <a:rPr lang="en-US" dirty="0"/>
              <a:t>) in </a:t>
            </a:r>
            <a:r>
              <a:rPr lang="en-US" dirty="0">
                <a:hlinkClick r:id="rId19" tooltip="Puranic Hinduism"/>
              </a:rPr>
              <a:t>Puranic Hinduism</a:t>
            </a:r>
            <a:r>
              <a:rPr lang="en-US" dirty="0"/>
              <a:t> // </a:t>
            </a:r>
            <a:r>
              <a:rPr lang="en-US" dirty="0">
                <a:hlinkClick r:id="rId20" tooltip="Shakti"/>
              </a:rPr>
              <a:t>Shakti</a:t>
            </a:r>
            <a:r>
              <a:rPr lang="en-US" dirty="0"/>
              <a:t>, </a:t>
            </a:r>
            <a:r>
              <a:rPr lang="en-US" dirty="0">
                <a:hlinkClick r:id="rId21" tooltip="Lakshmi"/>
              </a:rPr>
              <a:t>Lakshmi</a:t>
            </a:r>
            <a:r>
              <a:rPr lang="en-US" dirty="0"/>
              <a:t>, and </a:t>
            </a:r>
            <a:r>
              <a:rPr lang="en-US" dirty="0">
                <a:hlinkClick r:id="rId22" tooltip="Saraswati"/>
              </a:rPr>
              <a:t>Saraswati</a:t>
            </a:r>
            <a:r>
              <a:rPr lang="en-US" dirty="0"/>
              <a:t> (</a:t>
            </a:r>
            <a:r>
              <a:rPr lang="en-US" dirty="0">
                <a:hlinkClick r:id="rId23" tooltip="Tridevi"/>
              </a:rPr>
              <a:t>Tridevi</a:t>
            </a:r>
            <a:r>
              <a:rPr lang="en-US" dirty="0"/>
              <a:t>) in </a:t>
            </a:r>
            <a:r>
              <a:rPr lang="en-US" dirty="0">
                <a:hlinkClick r:id="rId19" tooltip="Puranic Hinduism"/>
              </a:rPr>
              <a:t>Puranic Hinduism</a:t>
            </a:r>
            <a:endParaRPr lang="en-US" dirty="0"/>
          </a:p>
        </p:txBody>
      </p:sp>
      <p:sp>
        <p:nvSpPr>
          <p:cNvPr id="4" name="Slide Number Placeholder 3"/>
          <p:cNvSpPr>
            <a:spLocks noGrp="1"/>
          </p:cNvSpPr>
          <p:nvPr>
            <p:ph type="sldNum" sz="quarter" idx="10"/>
          </p:nvPr>
        </p:nvSpPr>
        <p:spPr/>
        <p:txBody>
          <a:bodyPr/>
          <a:lstStyle/>
          <a:p>
            <a:fld id="{8FEEF38A-2610-934C-9C4E-417B27873799}" type="slidenum">
              <a:rPr lang="en-US" smtClean="0"/>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tooltip="Triple Goddess (Neopaganism)"/>
              </a:rPr>
              <a:t>Triple Goddess (Neopaganism)</a:t>
            </a:r>
            <a:r>
              <a:rPr lang="en-US" dirty="0"/>
              <a:t> a universal, global, "Great Goddess" who is threefold; sometimes a single goddess as maiden, matron and crone; and sometimes three sisters.</a:t>
            </a:r>
          </a:p>
          <a:p>
            <a:endParaRPr lang="en-US" dirty="0"/>
          </a:p>
          <a:p>
            <a:r>
              <a:rPr lang="en-US" dirty="0"/>
              <a:t>According to Joseph Campbell. Mythology of the Culmination of the Bronze  Age. Europe 7,000 BC </a:t>
            </a:r>
            <a:r>
              <a:rPr lang="en-US" dirty="0" err="1"/>
              <a:t>Tripple</a:t>
            </a:r>
            <a:r>
              <a:rPr lang="en-US" baseline="0" dirty="0"/>
              <a:t> mother goddess is dominant.</a:t>
            </a:r>
          </a:p>
          <a:p>
            <a:r>
              <a:rPr lang="en-US" baseline="0" dirty="0"/>
              <a:t>Associated with the Moon, with the Boar, with the serpent.</a:t>
            </a:r>
          </a:p>
          <a:p>
            <a:endParaRPr lang="en-US" baseline="0" dirty="0"/>
          </a:p>
          <a:p>
            <a:r>
              <a:rPr lang="en-US" baseline="0" dirty="0"/>
              <a:t>Painted caves. </a:t>
            </a:r>
            <a:r>
              <a:rPr lang="en-US" baseline="0"/>
              <a:t>The womb</a:t>
            </a:r>
            <a:endParaRPr lang="en-US"/>
          </a:p>
          <a:p>
            <a:endParaRPr lang="en-US" dirty="0"/>
          </a:p>
          <a:p>
            <a:r>
              <a:rPr lang="en-US" dirty="0"/>
              <a:t>In religious </a:t>
            </a:r>
            <a:r>
              <a:rPr lang="en-US" dirty="0">
                <a:hlinkClick r:id="rId4" tooltip="Iconography"/>
              </a:rPr>
              <a:t>iconography</a:t>
            </a:r>
            <a:r>
              <a:rPr lang="en-US" dirty="0"/>
              <a:t> or mythological art,</a:t>
            </a:r>
            <a:r>
              <a:rPr lang="en-US" baseline="30000" dirty="0">
                <a:hlinkClick r:id="rId5"/>
              </a:rPr>
              <a:t>[2]</a:t>
            </a:r>
            <a:r>
              <a:rPr lang="en-US" dirty="0"/>
              <a:t> three separate beings may represent either a triad who always appear as a group (</a:t>
            </a:r>
            <a:r>
              <a:rPr lang="en-US" dirty="0">
                <a:hlinkClick r:id="rId6" tooltip="Greek mythology"/>
              </a:rPr>
              <a:t>Greek</a:t>
            </a:r>
            <a:r>
              <a:rPr lang="en-US" dirty="0"/>
              <a:t> </a:t>
            </a:r>
            <a:r>
              <a:rPr lang="en-US" dirty="0">
                <a:hlinkClick r:id="rId7" tooltip="Moirai"/>
              </a:rPr>
              <a:t>Moirai</a:t>
            </a:r>
            <a:r>
              <a:rPr lang="en-US" dirty="0"/>
              <a:t>, </a:t>
            </a:r>
            <a:r>
              <a:rPr lang="en-US" dirty="0">
                <a:hlinkClick r:id="rId8" tooltip="Charites"/>
              </a:rPr>
              <a:t>Charites</a:t>
            </a:r>
            <a:r>
              <a:rPr lang="en-US" dirty="0"/>
              <a:t>, </a:t>
            </a:r>
            <a:r>
              <a:rPr lang="en-US" dirty="0">
                <a:hlinkClick r:id="rId9" tooltip="Erinnyes"/>
              </a:rPr>
              <a:t>Erinnyes</a:t>
            </a:r>
            <a:r>
              <a:rPr lang="en-US" dirty="0"/>
              <a:t> and the </a:t>
            </a:r>
            <a:r>
              <a:rPr lang="en-US" dirty="0">
                <a:hlinkClick r:id="rId10" tooltip="Norse mythology"/>
              </a:rPr>
              <a:t>Norse</a:t>
            </a:r>
            <a:r>
              <a:rPr lang="en-US" dirty="0"/>
              <a:t> </a:t>
            </a:r>
            <a:r>
              <a:rPr lang="en-US" dirty="0">
                <a:hlinkClick r:id="rId11" tooltip="Norns"/>
              </a:rPr>
              <a:t>Norns</a:t>
            </a:r>
            <a:r>
              <a:rPr lang="en-US" dirty="0"/>
              <a:t>) or a single deity known from literary sources as having three aspects (Greek </a:t>
            </a:r>
            <a:r>
              <a:rPr lang="en-US" dirty="0">
                <a:hlinkClick r:id="rId12" tooltip="Hecate"/>
              </a:rPr>
              <a:t>Hecate</a:t>
            </a:r>
            <a:r>
              <a:rPr lang="en-US" dirty="0"/>
              <a:t>, </a:t>
            </a:r>
            <a:r>
              <a:rPr lang="en-US" dirty="0">
                <a:hlinkClick r:id="rId13" tooltip="Diana Nemorensis"/>
              </a:rPr>
              <a:t>Diana Nemorensis</a:t>
            </a:r>
            <a:r>
              <a:rPr lang="en-US" dirty="0"/>
              <a:t>.</a:t>
            </a:r>
            <a:r>
              <a:rPr lang="en-US" baseline="30000" dirty="0">
                <a:hlinkClick r:id="rId14"/>
              </a:rPr>
              <a:t>[3]</a:t>
            </a:r>
            <a:r>
              <a:rPr lang="en-US" dirty="0"/>
              <a:t>) </a:t>
            </a:r>
          </a:p>
          <a:p>
            <a:endParaRPr lang="en-US" dirty="0"/>
          </a:p>
          <a:p>
            <a:r>
              <a:rPr lang="en-US" dirty="0">
                <a:hlinkClick r:id="rId15" tooltip="Brahma"/>
              </a:rPr>
              <a:t>Brahma</a:t>
            </a:r>
            <a:r>
              <a:rPr lang="en-US" dirty="0"/>
              <a:t>, </a:t>
            </a:r>
            <a:r>
              <a:rPr lang="en-US" dirty="0">
                <a:hlinkClick r:id="rId16" tooltip="Vishnu"/>
              </a:rPr>
              <a:t>Vishnu</a:t>
            </a:r>
            <a:endParaRPr lang="en-US" dirty="0"/>
          </a:p>
        </p:txBody>
      </p:sp>
      <p:sp>
        <p:nvSpPr>
          <p:cNvPr id="4" name="Slide Number Placeholder 3"/>
          <p:cNvSpPr>
            <a:spLocks noGrp="1"/>
          </p:cNvSpPr>
          <p:nvPr>
            <p:ph type="sldNum" sz="quarter" idx="10"/>
          </p:nvPr>
        </p:nvSpPr>
        <p:spPr/>
        <p:txBody>
          <a:bodyPr/>
          <a:lstStyle/>
          <a:p>
            <a:fld id="{8FEEF38A-2610-934C-9C4E-417B27873799}" type="slidenum">
              <a:rPr lang="en-US" smtClean="0"/>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tooltip="Triple Goddess (Neopaganism)"/>
              </a:rPr>
              <a:t>Triple Goddess (Neopaganism)</a:t>
            </a:r>
            <a:r>
              <a:rPr lang="en-US" dirty="0"/>
              <a:t>, a concept in Wicca and other </a:t>
            </a:r>
            <a:r>
              <a:rPr lang="en-US" dirty="0" err="1"/>
              <a:t>Neopagan</a:t>
            </a:r>
            <a:r>
              <a:rPr lang="en-US" dirty="0"/>
              <a:t> belief systems: sometimes a universal, global, "Great Goddess" who is threefold; sometimes a single goddess as maiden, matron and crone; and sometimes three sisters.</a:t>
            </a:r>
          </a:p>
          <a:p>
            <a:endParaRPr lang="en-US" dirty="0"/>
          </a:p>
          <a:p>
            <a:r>
              <a:rPr lang="en-US" dirty="0"/>
              <a:t>In religious </a:t>
            </a:r>
            <a:r>
              <a:rPr lang="en-US" dirty="0">
                <a:hlinkClick r:id="rId4" tooltip="Iconography"/>
              </a:rPr>
              <a:t>iconography</a:t>
            </a:r>
            <a:r>
              <a:rPr lang="en-US" dirty="0"/>
              <a:t> or mythological art,</a:t>
            </a:r>
            <a:r>
              <a:rPr lang="en-US" baseline="30000" dirty="0">
                <a:hlinkClick r:id="rId5"/>
              </a:rPr>
              <a:t>[2]</a:t>
            </a:r>
            <a:r>
              <a:rPr lang="en-US" dirty="0"/>
              <a:t> three separate beings may represent either a triad who always appear as a group (</a:t>
            </a:r>
            <a:r>
              <a:rPr lang="en-US" dirty="0">
                <a:hlinkClick r:id="rId6" tooltip="Greek mythology"/>
              </a:rPr>
              <a:t>Greek</a:t>
            </a:r>
            <a:r>
              <a:rPr lang="en-US" dirty="0"/>
              <a:t> </a:t>
            </a:r>
            <a:r>
              <a:rPr lang="en-US" dirty="0">
                <a:hlinkClick r:id="rId7" tooltip="Moirai"/>
              </a:rPr>
              <a:t>Moirai</a:t>
            </a:r>
            <a:r>
              <a:rPr lang="en-US" dirty="0"/>
              <a:t>, </a:t>
            </a:r>
            <a:r>
              <a:rPr lang="en-US" dirty="0">
                <a:hlinkClick r:id="rId8" tooltip="Charites"/>
              </a:rPr>
              <a:t>Charites</a:t>
            </a:r>
            <a:r>
              <a:rPr lang="en-US" dirty="0"/>
              <a:t>, </a:t>
            </a:r>
            <a:r>
              <a:rPr lang="en-US" dirty="0">
                <a:hlinkClick r:id="rId9" tooltip="Erinnyes"/>
              </a:rPr>
              <a:t>Erinnyes</a:t>
            </a:r>
            <a:r>
              <a:rPr lang="en-US" dirty="0"/>
              <a:t> and the </a:t>
            </a:r>
            <a:r>
              <a:rPr lang="en-US" dirty="0">
                <a:hlinkClick r:id="rId10" tooltip="Norse mythology"/>
              </a:rPr>
              <a:t>Norse</a:t>
            </a:r>
            <a:r>
              <a:rPr lang="en-US" dirty="0"/>
              <a:t> </a:t>
            </a:r>
            <a:r>
              <a:rPr lang="en-US" dirty="0">
                <a:hlinkClick r:id="rId11" tooltip="Norns"/>
              </a:rPr>
              <a:t>Norns</a:t>
            </a:r>
            <a:r>
              <a:rPr lang="en-US" dirty="0"/>
              <a:t>) or a single deity known from literary sources as having three aspects (Greek </a:t>
            </a:r>
            <a:r>
              <a:rPr lang="en-US" dirty="0">
                <a:hlinkClick r:id="rId12" tooltip="Hecate"/>
              </a:rPr>
              <a:t>Hecate</a:t>
            </a:r>
            <a:r>
              <a:rPr lang="en-US" dirty="0"/>
              <a:t>, </a:t>
            </a:r>
            <a:r>
              <a:rPr lang="en-US" dirty="0">
                <a:hlinkClick r:id="rId13" tooltip="Diana Nemorensis"/>
              </a:rPr>
              <a:t>Diana Nemorensis</a:t>
            </a:r>
            <a:r>
              <a:rPr lang="en-US" dirty="0"/>
              <a:t>.</a:t>
            </a:r>
            <a:r>
              <a:rPr lang="en-US" baseline="30000" dirty="0">
                <a:hlinkClick r:id="rId14"/>
              </a:rPr>
              <a:t>[3]</a:t>
            </a:r>
            <a:r>
              <a:rPr lang="en-US" dirty="0"/>
              <a:t>) </a:t>
            </a:r>
          </a:p>
          <a:p>
            <a:endParaRPr lang="en-US" dirty="0"/>
          </a:p>
          <a:p>
            <a:r>
              <a:rPr lang="en-US" dirty="0">
                <a:hlinkClick r:id="rId15" tooltip="Brahma"/>
              </a:rPr>
              <a:t>Brahma</a:t>
            </a:r>
            <a:r>
              <a:rPr lang="en-US" dirty="0"/>
              <a:t>, </a:t>
            </a:r>
            <a:r>
              <a:rPr lang="en-US" dirty="0">
                <a:hlinkClick r:id="rId16" tooltip="Vishnu"/>
              </a:rPr>
              <a:t>Vishnu</a:t>
            </a:r>
            <a:r>
              <a:rPr lang="en-US" dirty="0"/>
              <a:t>, and </a:t>
            </a:r>
            <a:r>
              <a:rPr lang="en-US" dirty="0">
                <a:hlinkClick r:id="rId17" tooltip="Shiva"/>
              </a:rPr>
              <a:t>Shiva</a:t>
            </a:r>
            <a:r>
              <a:rPr lang="en-US" dirty="0"/>
              <a:t> (</a:t>
            </a:r>
            <a:r>
              <a:rPr lang="en-US" dirty="0">
                <a:hlinkClick r:id="rId18" tooltip="Trimurti"/>
              </a:rPr>
              <a:t>Trimurti</a:t>
            </a:r>
            <a:r>
              <a:rPr lang="en-US" dirty="0"/>
              <a:t>) in </a:t>
            </a:r>
            <a:r>
              <a:rPr lang="en-US" dirty="0">
                <a:hlinkClick r:id="rId19" tooltip="Puranic Hinduism"/>
              </a:rPr>
              <a:t>Puranic Hinduism</a:t>
            </a:r>
            <a:r>
              <a:rPr lang="en-US" dirty="0"/>
              <a:t> /</a:t>
            </a:r>
          </a:p>
          <a:p>
            <a:r>
              <a:rPr lang="en-US" dirty="0"/>
              <a:t> </a:t>
            </a:r>
            <a:r>
              <a:rPr lang="en-US" dirty="0">
                <a:hlinkClick r:id="rId20" tooltip="Shakti"/>
              </a:rPr>
              <a:t>Shakti</a:t>
            </a:r>
            <a:r>
              <a:rPr lang="en-US" dirty="0"/>
              <a:t>, </a:t>
            </a:r>
            <a:r>
              <a:rPr lang="en-US" dirty="0">
                <a:hlinkClick r:id="rId21" tooltip="Lakshmi"/>
              </a:rPr>
              <a:t>Lakshmi</a:t>
            </a:r>
            <a:r>
              <a:rPr lang="en-US" dirty="0"/>
              <a:t>, and </a:t>
            </a:r>
            <a:r>
              <a:rPr lang="en-US" dirty="0">
                <a:hlinkClick r:id="rId22" tooltip="Saraswati"/>
              </a:rPr>
              <a:t>Saraswati</a:t>
            </a:r>
            <a:r>
              <a:rPr lang="en-US" dirty="0"/>
              <a:t> (</a:t>
            </a:r>
            <a:r>
              <a:rPr lang="en-US" dirty="0">
                <a:hlinkClick r:id="rId23" tooltip="Tridevi"/>
              </a:rPr>
              <a:t>Tridevi</a:t>
            </a:r>
            <a:r>
              <a:rPr lang="en-US" dirty="0"/>
              <a:t>) in </a:t>
            </a:r>
            <a:r>
              <a:rPr lang="en-US" dirty="0">
                <a:hlinkClick r:id="rId19" tooltip="Puranic Hinduism"/>
              </a:rPr>
              <a:t>Puranic Hinduism</a:t>
            </a:r>
            <a:endParaRPr lang="en-US" dirty="0"/>
          </a:p>
          <a:p>
            <a:endParaRPr lang="en-US" dirty="0"/>
          </a:p>
          <a:p>
            <a:r>
              <a:rPr lang="en-US" sz="1200" dirty="0">
                <a:solidFill>
                  <a:srgbClr val="CACABF"/>
                </a:solidFill>
                <a:latin typeface="Arial"/>
                <a:cs typeface="Arial"/>
              </a:rPr>
              <a:t>All three divine couples sit </a:t>
            </a:r>
            <a:r>
              <a:rPr lang="en-US" sz="1200">
                <a:solidFill>
                  <a:srgbClr val="CACABF"/>
                </a:solidFill>
                <a:latin typeface="Arial"/>
                <a:cs typeface="Arial"/>
              </a:rPr>
              <a:t>on LOTUS </a:t>
            </a:r>
            <a:r>
              <a:rPr lang="en-US" sz="1200" dirty="0">
                <a:solidFill>
                  <a:srgbClr val="CACABF"/>
                </a:solidFill>
                <a:latin typeface="Arial"/>
                <a:cs typeface="Arial"/>
              </a:rPr>
              <a:t>flowers, which are one of the most ancient Indian symbols of purity and spiritual power. </a:t>
            </a:r>
            <a:endParaRPr lang="en-US" dirty="0"/>
          </a:p>
        </p:txBody>
      </p:sp>
      <p:sp>
        <p:nvSpPr>
          <p:cNvPr id="4" name="Slide Number Placeholder 3"/>
          <p:cNvSpPr>
            <a:spLocks noGrp="1"/>
          </p:cNvSpPr>
          <p:nvPr>
            <p:ph type="sldNum" sz="quarter" idx="10"/>
          </p:nvPr>
        </p:nvSpPr>
        <p:spPr/>
        <p:txBody>
          <a:bodyPr/>
          <a:lstStyle/>
          <a:p>
            <a:fld id="{8FEEF38A-2610-934C-9C4E-417B27873799}" type="slidenum">
              <a:rPr lang="en-US" smtClean="0"/>
              <a:pPr/>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a:t>
            </a:r>
            <a:r>
              <a:rPr lang="en-US" dirty="0" err="1"/>
              <a:t>www.geog.port.ac.uk/webmap/hantsmap/hantsmap/cmprose.htm</a:t>
            </a:r>
            <a:endParaRPr lang="en-US" dirty="0"/>
          </a:p>
          <a:p>
            <a:endParaRPr lang="en-US" dirty="0"/>
          </a:p>
          <a:p>
            <a:r>
              <a:rPr lang="en-US" dirty="0"/>
              <a:t>The four main directions are the </a:t>
            </a:r>
            <a:r>
              <a:rPr lang="en-US" i="1" dirty="0"/>
              <a:t>Cardinal points</a:t>
            </a:r>
            <a:r>
              <a:rPr lang="en-US" dirty="0"/>
              <a:t> of the compass; north, east, south, west.</a:t>
            </a:r>
            <a:br>
              <a:rPr lang="en-US" dirty="0"/>
            </a:br>
            <a:br>
              <a:rPr lang="en-US" dirty="0"/>
            </a:br>
            <a:r>
              <a:rPr lang="en-US" dirty="0"/>
              <a:t>These 4 directions are at right angles, 90 degrees to each other, a 1/4 of the circle.</a:t>
            </a:r>
            <a:br>
              <a:rPr lang="en-US" dirty="0"/>
            </a:br>
            <a:r>
              <a:rPr lang="en-US" dirty="0"/>
              <a:t>The cardinal points are also called 'principal points'.</a:t>
            </a:r>
          </a:p>
        </p:txBody>
      </p:sp>
      <p:sp>
        <p:nvSpPr>
          <p:cNvPr id="4" name="Slide Number Placeholder 3"/>
          <p:cNvSpPr>
            <a:spLocks noGrp="1"/>
          </p:cNvSpPr>
          <p:nvPr>
            <p:ph type="sldNum" sz="quarter" idx="10"/>
          </p:nvPr>
        </p:nvSpPr>
        <p:spPr/>
        <p:txBody>
          <a:bodyPr/>
          <a:lstStyle/>
          <a:p>
            <a:fld id="{8FEEF38A-2610-934C-9C4E-417B27873799}"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Hildegard von </a:t>
            </a:r>
            <a:r>
              <a:rPr lang="en-US" i="1" dirty="0" err="1"/>
              <a:t>Bingen</a:t>
            </a:r>
            <a:r>
              <a:rPr lang="en-US" i="1" dirty="0"/>
              <a:t> : </a:t>
            </a:r>
            <a:r>
              <a:rPr lang="en-US" dirty="0"/>
              <a:t>Spring was a longed-for season in the middle ages. After the dark and cold of winter, the lengthening days, the increasing warmth of the sun, the first showing of fresh green growth and flowers, were all </a:t>
            </a:r>
            <a:r>
              <a:rPr lang="en-US" dirty="0" err="1"/>
              <a:t>savoured</a:t>
            </a:r>
            <a:r>
              <a:rPr lang="en-US" dirty="0"/>
              <a:t>. Spring was the time when Easter took place, one of the most important religious festivals in medieval times and also a celebration of new life and feasting after the long fasting of Lent.</a:t>
            </a:r>
            <a:br>
              <a:rPr lang="en-US" dirty="0"/>
            </a:br>
            <a:br>
              <a:rPr lang="en-US" dirty="0"/>
            </a:br>
            <a:r>
              <a:rPr lang="en-US" dirty="0"/>
              <a:t>Spring was when many plants were gathered to make dyes for clothes, to transform gowns and robes. New leaves, lichens, flowers and mosses were all gathered.</a:t>
            </a:r>
          </a:p>
          <a:p>
            <a:endParaRPr lang="en-US" dirty="0"/>
          </a:p>
          <a:p>
            <a:r>
              <a:rPr lang="en-US" i="1" dirty="0" err="1"/>
              <a:t>aequus</a:t>
            </a:r>
            <a:r>
              <a:rPr lang="en-US" dirty="0"/>
              <a:t> (</a:t>
            </a:r>
            <a:r>
              <a:rPr lang="en-US" dirty="0" err="1"/>
              <a:t>equi</a:t>
            </a:r>
            <a:r>
              <a:rPr lang="en-US" dirty="0"/>
              <a:t>) which</a:t>
            </a:r>
            <a:br>
              <a:rPr lang="en-US" dirty="0"/>
            </a:br>
            <a:r>
              <a:rPr lang="en-US" dirty="0"/>
              <a:t>means "equal" and </a:t>
            </a:r>
            <a:r>
              <a:rPr lang="en-US" i="1" dirty="0" err="1"/>
              <a:t>nox</a:t>
            </a:r>
            <a:r>
              <a:rPr lang="en-US" dirty="0"/>
              <a:t> or </a:t>
            </a:r>
            <a:r>
              <a:rPr lang="en-US" i="1" dirty="0" err="1"/>
              <a:t>noct</a:t>
            </a:r>
            <a:r>
              <a:rPr lang="en-US" dirty="0"/>
              <a:t> which means "night". Therefore the</a:t>
            </a:r>
            <a:br>
              <a:rPr lang="en-US" dirty="0"/>
            </a:br>
            <a:r>
              <a:rPr lang="en-US" dirty="0"/>
              <a:t>word Equinox means "equal night". It is the time of the year when</a:t>
            </a:r>
            <a:br>
              <a:rPr lang="en-US" dirty="0"/>
            </a:br>
            <a:r>
              <a:rPr lang="en-US" dirty="0"/>
              <a:t>there is a perfect balance between day and night; between the Sun</a:t>
            </a:r>
            <a:br>
              <a:rPr lang="en-US" dirty="0"/>
            </a:br>
            <a:r>
              <a:rPr lang="en-US" dirty="0"/>
              <a:t>and the Moon;</a:t>
            </a:r>
          </a:p>
        </p:txBody>
      </p:sp>
      <p:sp>
        <p:nvSpPr>
          <p:cNvPr id="4" name="Slide Number Placeholder 3"/>
          <p:cNvSpPr>
            <a:spLocks noGrp="1"/>
          </p:cNvSpPr>
          <p:nvPr>
            <p:ph type="sldNum" sz="quarter" idx="10"/>
          </p:nvPr>
        </p:nvSpPr>
        <p:spPr/>
        <p:txBody>
          <a:bodyPr/>
          <a:lstStyle/>
          <a:p>
            <a:fld id="{8FEEF38A-2610-934C-9C4E-417B27873799}" type="slidenum">
              <a:rPr lang="en-US" smtClean="0"/>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Cardinal virtues: Prudence/Justice/Fortitude/Temperance</a:t>
            </a:r>
          </a:p>
          <a:p>
            <a:r>
              <a:rPr lang="en-US" dirty="0"/>
              <a:t>Plato first discussed the cardinal virtues in the </a:t>
            </a:r>
            <a:r>
              <a:rPr lang="en-US" i="1" dirty="0"/>
              <a:t>Republic</a:t>
            </a:r>
            <a:r>
              <a:rPr lang="en-US" dirty="0"/>
              <a:t>, foundation of “natural morality</a:t>
            </a:r>
          </a:p>
          <a:p>
            <a:endParaRPr lang="en-US" dirty="0"/>
          </a:p>
          <a:p>
            <a:r>
              <a:rPr lang="en-US" dirty="0" err="1"/>
              <a:t>Prudence_the</a:t>
            </a:r>
            <a:r>
              <a:rPr lang="en-US" dirty="0"/>
              <a:t> ability to govern and discipline oneself by the use of reason. skill and good judgment in the use of resources. </a:t>
            </a:r>
            <a:r>
              <a:rPr lang="en-US" dirty="0" err="1"/>
              <a:t>Aristotles</a:t>
            </a:r>
            <a:r>
              <a:rPr lang="en-US" dirty="0"/>
              <a:t> defined as  :</a:t>
            </a:r>
            <a:r>
              <a:rPr lang="en-US" i="1" dirty="0" err="1"/>
              <a:t>ecta</a:t>
            </a:r>
            <a:r>
              <a:rPr lang="en-US" i="1" dirty="0"/>
              <a:t> ratio </a:t>
            </a:r>
            <a:r>
              <a:rPr lang="en-US" i="1" dirty="0" err="1"/>
              <a:t>agibilium</a:t>
            </a:r>
            <a:r>
              <a:rPr lang="en-US" dirty="0"/>
              <a:t>, "right reason applied to practice." </a:t>
            </a:r>
          </a:p>
          <a:p>
            <a:r>
              <a:rPr lang="en-US" dirty="0"/>
              <a:t>justice is concerned with what we owe someone else precisely because he is not us.</a:t>
            </a:r>
          </a:p>
          <a:p>
            <a:endParaRPr lang="en-US" dirty="0"/>
          </a:p>
          <a:p>
            <a:r>
              <a:rPr lang="en-US" dirty="0" err="1"/>
              <a:t>Aristote</a:t>
            </a:r>
            <a:r>
              <a:rPr lang="en-US" dirty="0"/>
              <a:t>:</a:t>
            </a:r>
          </a:p>
          <a:p>
            <a:r>
              <a:rPr lang="en-US"/>
              <a:t>Wisdom and prudence are the two virtues of the intellect.</a:t>
            </a:r>
            <a:endParaRPr lang="en-US" dirty="0"/>
          </a:p>
        </p:txBody>
      </p:sp>
      <p:sp>
        <p:nvSpPr>
          <p:cNvPr id="4" name="Slide Number Placeholder 3"/>
          <p:cNvSpPr>
            <a:spLocks noGrp="1"/>
          </p:cNvSpPr>
          <p:nvPr>
            <p:ph type="sldNum" sz="quarter" idx="10"/>
          </p:nvPr>
        </p:nvSpPr>
        <p:spPr/>
        <p:txBody>
          <a:bodyPr/>
          <a:lstStyle/>
          <a:p>
            <a:fld id="{8FEEF38A-2610-934C-9C4E-417B27873799}" type="slidenum">
              <a:rPr lang="en-US" smtClean="0"/>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Cardinal virtues: Prudence/Justice/Fortitude/Temperance</a:t>
            </a:r>
          </a:p>
          <a:p>
            <a:r>
              <a:rPr lang="en-US" dirty="0"/>
              <a:t>Plato first discussed the cardinal virtues in the </a:t>
            </a:r>
            <a:r>
              <a:rPr lang="en-US" i="1" dirty="0"/>
              <a:t>Republic</a:t>
            </a:r>
            <a:r>
              <a:rPr lang="en-US" dirty="0"/>
              <a:t>, foundation of “natural morality</a:t>
            </a:r>
          </a:p>
          <a:p>
            <a:endParaRPr lang="en-US" dirty="0"/>
          </a:p>
          <a:p>
            <a:r>
              <a:rPr lang="en-US" dirty="0" err="1"/>
              <a:t>Prudence_the</a:t>
            </a:r>
            <a:r>
              <a:rPr lang="en-US" dirty="0"/>
              <a:t> ability to govern and discipline oneself by the use of reason. skill and good judgment in the use of resources. </a:t>
            </a:r>
            <a:r>
              <a:rPr lang="en-US" dirty="0" err="1"/>
              <a:t>Aristotles</a:t>
            </a:r>
            <a:r>
              <a:rPr lang="en-US" dirty="0"/>
              <a:t> defined as  :</a:t>
            </a:r>
            <a:r>
              <a:rPr lang="en-US" i="1" dirty="0" err="1"/>
              <a:t>ecta</a:t>
            </a:r>
            <a:r>
              <a:rPr lang="en-US" i="1" dirty="0"/>
              <a:t> ratio </a:t>
            </a:r>
            <a:r>
              <a:rPr lang="en-US" i="1" dirty="0" err="1"/>
              <a:t>agibilium</a:t>
            </a:r>
            <a:r>
              <a:rPr lang="en-US" dirty="0"/>
              <a:t>, "right reason applied to practice." </a:t>
            </a:r>
          </a:p>
        </p:txBody>
      </p:sp>
      <p:sp>
        <p:nvSpPr>
          <p:cNvPr id="4" name="Slide Number Placeholder 3"/>
          <p:cNvSpPr>
            <a:spLocks noGrp="1"/>
          </p:cNvSpPr>
          <p:nvPr>
            <p:ph type="sldNum" sz="quarter" idx="10"/>
          </p:nvPr>
        </p:nvSpPr>
        <p:spPr/>
        <p:txBody>
          <a:bodyPr/>
          <a:lstStyle/>
          <a:p>
            <a:fld id="{8FEEF38A-2610-934C-9C4E-417B27873799}"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Chastity/Abstinence</a:t>
            </a:r>
          </a:p>
          <a:p>
            <a:r>
              <a:rPr lang="en-US" dirty="0"/>
              <a:t>Zeal/Diligence</a:t>
            </a:r>
          </a:p>
        </p:txBody>
      </p:sp>
      <p:sp>
        <p:nvSpPr>
          <p:cNvPr id="4" name="Slide Number Placeholder 3"/>
          <p:cNvSpPr>
            <a:spLocks noGrp="1"/>
          </p:cNvSpPr>
          <p:nvPr>
            <p:ph type="sldNum" sz="quarter" idx="10"/>
          </p:nvPr>
        </p:nvSpPr>
        <p:spPr/>
        <p:txBody>
          <a:bodyPr/>
          <a:lstStyle/>
          <a:p>
            <a:fld id="{8FEEF38A-2610-934C-9C4E-417B27873799}"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From antiquity up until the mid-eighteenth century, the number of metals known and </a:t>
            </a:r>
            <a:r>
              <a:rPr lang="en-US" dirty="0" err="1"/>
              <a:t>recognised</a:t>
            </a:r>
            <a:r>
              <a:rPr lang="en-US" dirty="0"/>
              <a:t> as such was seven. They were: lead, tin, iron, gold, copper, mercury and silver. Brass, made from copper, was used, but people didn’t realize it was an alloy that included zinc, until the latter half of the eighteenth century. The metal which finally broke the sevenfold spell of millennia (in 1752) and was called the ‘eighth metal’ was platinum, emerging from the gold mines of Columbia.</a:t>
            </a:r>
          </a:p>
          <a:p>
            <a:endParaRPr lang="en-US" dirty="0"/>
          </a:p>
          <a:p>
            <a:r>
              <a:rPr lang="en-US" dirty="0"/>
              <a:t>Belief in a linkage of these seven metals with the 'seven planets' reaches back into prehistory: there was no age in which silver was not associated with the Moon, nor gold with the Sun. These links defined the identities of the metals. Iron, used always for instruments of war, was associated with Mars, the soft, pliable metal copper was linked with Venus, and the chameleon metal mercury had the same name as its planet. Then, around the beginning of the 18th century these old, cosmic imaginations were swept away by the emerging science of chemistry. The characters of the metals were no longer explained in terms of their cosmic origins but instead in terms of an underlying atomic structure. New metals started to be discovered which made the old view appear limited.</a:t>
            </a:r>
          </a:p>
          <a:p>
            <a:r>
              <a:rPr lang="en-US" dirty="0"/>
              <a:t>http://</a:t>
            </a:r>
            <a:r>
              <a:rPr lang="en-US"/>
              <a:t>www.alchemywebsite.com/kollerstrom_sevenfold.html</a:t>
            </a:r>
            <a:br>
              <a:rPr lang="en-US"/>
            </a:br>
            <a:endParaRPr lang="en-US" dirty="0"/>
          </a:p>
        </p:txBody>
      </p:sp>
      <p:sp>
        <p:nvSpPr>
          <p:cNvPr id="4" name="Slide Number Placeholder 3"/>
          <p:cNvSpPr>
            <a:spLocks noGrp="1"/>
          </p:cNvSpPr>
          <p:nvPr>
            <p:ph type="sldNum" sz="quarter" idx="10"/>
          </p:nvPr>
        </p:nvSpPr>
        <p:spPr/>
        <p:txBody>
          <a:bodyPr/>
          <a:lstStyle/>
          <a:p>
            <a:fld id="{8FEEF38A-2610-934C-9C4E-417B27873799}"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Moon/Selene/Luna</a:t>
            </a:r>
          </a:p>
          <a:p>
            <a:r>
              <a:rPr lang="en-US" dirty="0"/>
              <a:t>Celestial&lt; Celeste&lt; Caelum=Sky, heavens</a:t>
            </a:r>
          </a:p>
          <a:p>
            <a:r>
              <a:rPr lang="en-US" dirty="0"/>
              <a:t>moves from </a:t>
            </a:r>
            <a:r>
              <a:rPr lang="en-US" dirty="0">
                <a:hlinkClick r:id="rId3" tooltip="Canterlot"/>
              </a:rPr>
              <a:t>Canterlot</a:t>
            </a:r>
            <a:r>
              <a:rPr lang="en-US" dirty="0"/>
              <a:t> to </a:t>
            </a:r>
            <a:r>
              <a:rPr lang="en-US" dirty="0">
                <a:hlinkClick r:id="rId4" tooltip="Ponyville"/>
              </a:rPr>
              <a:t>Ponyville</a:t>
            </a:r>
            <a:r>
              <a:rPr lang="en-US" dirty="0"/>
              <a:t> in order to continue the study of friendship under </a:t>
            </a:r>
            <a:r>
              <a:rPr lang="en-US" dirty="0">
                <a:hlinkClick r:id="rId5" tooltip="Princess Celestia"/>
              </a:rPr>
              <a:t>Princess </a:t>
            </a:r>
            <a:r>
              <a:rPr lang="en-US" dirty="0" err="1">
                <a:hlinkClick r:id="rId5" tooltip="Princess Celestia"/>
              </a:rPr>
              <a:t>Celestia</a:t>
            </a:r>
            <a:r>
              <a:rPr lang="en-US" dirty="0" err="1"/>
              <a:t>'s</a:t>
            </a:r>
            <a:r>
              <a:rPr lang="en-US" dirty="0"/>
              <a:t> tutelage, and regularly maintains </a:t>
            </a:r>
            <a:r>
              <a:rPr lang="en-US" dirty="0">
                <a:hlinkClick r:id="rId6" tooltip="Friendship reports"/>
              </a:rPr>
              <a:t>correspondence</a:t>
            </a:r>
            <a:r>
              <a:rPr lang="en-US" dirty="0"/>
              <a:t> with the Princess</a:t>
            </a:r>
          </a:p>
        </p:txBody>
      </p:sp>
      <p:sp>
        <p:nvSpPr>
          <p:cNvPr id="4" name="Slide Number Placeholder 3"/>
          <p:cNvSpPr>
            <a:spLocks noGrp="1"/>
          </p:cNvSpPr>
          <p:nvPr>
            <p:ph type="sldNum" sz="quarter" idx="10"/>
          </p:nvPr>
        </p:nvSpPr>
        <p:spPr/>
        <p:txBody>
          <a:bodyPr/>
          <a:lstStyle/>
          <a:p>
            <a:fld id="{8FEEF38A-2610-934C-9C4E-417B27873799}"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a:t>
            </a:r>
            <a:r>
              <a:rPr lang="en-US" b="1" dirty="0"/>
              <a:t>Visconti-Sforza tarot deck</a:t>
            </a:r>
            <a:r>
              <a:rPr lang="en-US" dirty="0"/>
              <a:t> is a 15th century </a:t>
            </a:r>
            <a:r>
              <a:rPr lang="en-US" dirty="0">
                <a:hlinkClick r:id="rId3" tooltip="Tarot deck"/>
              </a:rPr>
              <a:t>Tarot deck</a:t>
            </a:r>
            <a:r>
              <a:rPr lang="en-US" dirty="0"/>
              <a:t> and one of the oldest known to exist.</a:t>
            </a:r>
            <a:r>
              <a:rPr lang="en-US" baseline="30000" dirty="0">
                <a:hlinkClick r:id="rId4"/>
              </a:rPr>
              <a:t>[1]</a:t>
            </a:r>
            <a:r>
              <a:rPr lang="en-US" baseline="30000" dirty="0"/>
              <a:t> </a:t>
            </a:r>
            <a:r>
              <a:rPr lang="en-US" dirty="0"/>
              <a:t>It had a significant impact on the visual composition, card numbering and interpretation of modern decks.</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 pack of </a:t>
            </a:r>
            <a:r>
              <a:rPr lang="en-US" dirty="0">
                <a:hlinkClick r:id="rId5" tooltip="Playing card"/>
              </a:rPr>
              <a:t>playing cards</a:t>
            </a:r>
            <a:r>
              <a:rPr lang="en-US" dirty="0"/>
              <a:t> (numbering 78), 22 TRIUMPHS/ 56 cards divided in 4 SUITS (Wands, Cups, Swords, Coins):</a:t>
            </a:r>
          </a:p>
          <a:p>
            <a:endParaRPr lang="en-US" dirty="0"/>
          </a:p>
          <a:p>
            <a:r>
              <a:rPr lang="en-US" dirty="0"/>
              <a:t>RIDER WAITE </a:t>
            </a:r>
            <a:r>
              <a:rPr lang="en-US" dirty="0" err="1"/>
              <a:t>PACk</a:t>
            </a:r>
            <a:r>
              <a:rPr lang="en-US" dirty="0"/>
              <a:t>:  Pamela Colman Smith (Illustration), Arthur</a:t>
            </a:r>
            <a:r>
              <a:rPr lang="en-US" baseline="0" dirty="0"/>
              <a:t> Edward Waite. Designed in 1909</a:t>
            </a:r>
          </a:p>
          <a:p>
            <a:r>
              <a:rPr lang="en-US" dirty="0"/>
              <a:t>Yeats introduced Smith to the </a:t>
            </a:r>
            <a:r>
              <a:rPr lang="en-US" dirty="0">
                <a:hlinkClick r:id="rId6" tooltip="Hermetic Order of the Golden Dawn"/>
              </a:rPr>
              <a:t>Hermetic Order of the Golden Dawn</a:t>
            </a:r>
            <a:r>
              <a:rPr lang="en-US" dirty="0"/>
              <a:t>, which she joined in 1901 and in the process met Waite. When the Golden Dawn splintered due to personality conflicts, Smith moved with Waite to the Independent and Rectified Rite of the Golden Dawn (or Holy Order of the Golden Dawn). In 1909, Waite commissioned Smith to produce a tarot deck with appeal to the world of art, and the result was the unique Waite-Smith tarot deck. </a:t>
            </a:r>
          </a:p>
          <a:p>
            <a:endParaRPr lang="en-US" dirty="0"/>
          </a:p>
          <a:p>
            <a:r>
              <a:rPr lang="en-US" dirty="0"/>
              <a:t>First known as </a:t>
            </a:r>
            <a:r>
              <a:rPr lang="en-US" b="1" dirty="0">
                <a:hlinkClick r:id="rId7" tooltip="Trionfi (cards)"/>
              </a:rPr>
              <a:t>trionfi</a:t>
            </a:r>
            <a:r>
              <a:rPr lang="en-US" dirty="0"/>
              <a:t> and later as </a:t>
            </a:r>
            <a:r>
              <a:rPr lang="en-US" b="1" dirty="0" err="1"/>
              <a:t>tarocchi</a:t>
            </a:r>
            <a:r>
              <a:rPr lang="en-US" dirty="0"/>
              <a:t>, </a:t>
            </a:r>
            <a:r>
              <a:rPr lang="en-US" b="1" dirty="0" err="1"/>
              <a:t>tarock</a:t>
            </a:r>
            <a:r>
              <a:rPr lang="en-US" dirty="0"/>
              <a:t>, and others,</a:t>
            </a:r>
            <a:r>
              <a:rPr lang="en-US" baseline="0" dirty="0"/>
              <a:t> IT</a:t>
            </a:r>
            <a:r>
              <a:rPr lang="en-US" dirty="0"/>
              <a:t> is a pack of </a:t>
            </a:r>
            <a:r>
              <a:rPr lang="en-US" dirty="0">
                <a:hlinkClick r:id="rId5" tooltip="Playing card"/>
              </a:rPr>
              <a:t>playing cards</a:t>
            </a:r>
            <a:r>
              <a:rPr lang="en-US" dirty="0"/>
              <a:t> (most commonly numbering 78), used from the mid-15th century in various parts of </a:t>
            </a:r>
            <a:r>
              <a:rPr lang="en-US" dirty="0">
                <a:hlinkClick r:id="rId8" tooltip="Europe"/>
              </a:rPr>
              <a:t>Europe</a:t>
            </a:r>
            <a:r>
              <a:rPr lang="en-US" dirty="0"/>
              <a:t> to play a </a:t>
            </a:r>
            <a:r>
              <a:rPr lang="en-US" dirty="0">
                <a:hlinkClick r:id="rId9" tooltip="Tarot, tarock and tarocchi games"/>
              </a:rPr>
              <a:t>group of card games</a:t>
            </a:r>
            <a:r>
              <a:rPr lang="en-US" dirty="0"/>
              <a:t> such as </a:t>
            </a:r>
            <a:r>
              <a:rPr lang="en-US" dirty="0">
                <a:hlinkClick r:id="rId10" tooltip="Italy"/>
              </a:rPr>
              <a:t>Italian</a:t>
            </a:r>
            <a:r>
              <a:rPr lang="en-US" dirty="0"/>
              <a:t> </a:t>
            </a:r>
            <a:r>
              <a:rPr lang="en-US" dirty="0">
                <a:hlinkClick r:id="rId11" tooltip="Tarocchini"/>
              </a:rPr>
              <a:t>tarocchini</a:t>
            </a:r>
            <a:r>
              <a:rPr lang="en-US" dirty="0"/>
              <a:t> and </a:t>
            </a:r>
            <a:r>
              <a:rPr lang="en-US" dirty="0">
                <a:hlinkClick r:id="rId12" tooltip="French tarot"/>
              </a:rPr>
              <a:t>French tarot</a:t>
            </a:r>
            <a:r>
              <a:rPr lang="en-US" dirty="0"/>
              <a:t>. From the late 18th century until the present time the tarot has also found use by </a:t>
            </a:r>
            <a:r>
              <a:rPr lang="en-US" dirty="0">
                <a:hlinkClick r:id="rId13" tooltip="Mysticism"/>
              </a:rPr>
              <a:t>mystics</a:t>
            </a:r>
            <a:r>
              <a:rPr lang="en-US" dirty="0"/>
              <a:t> and </a:t>
            </a:r>
            <a:r>
              <a:rPr lang="en-US" dirty="0">
                <a:hlinkClick r:id="rId14" tooltip="Occultism"/>
              </a:rPr>
              <a:t>occultists</a:t>
            </a:r>
            <a:r>
              <a:rPr lang="en-US" dirty="0"/>
              <a:t> in efforts at </a:t>
            </a:r>
            <a:r>
              <a:rPr lang="en-US" dirty="0">
                <a:hlinkClick r:id="rId15" tooltip="Divinatory, esoteric and occult tarot"/>
              </a:rPr>
              <a:t>divination</a:t>
            </a:r>
            <a:r>
              <a:rPr lang="en-US" dirty="0"/>
              <a:t> or as a map of mental and spiritual pathways.</a:t>
            </a:r>
          </a:p>
          <a:p>
            <a:endParaRPr lang="en-US" dirty="0"/>
          </a:p>
          <a:p>
            <a:r>
              <a:rPr lang="en-US" dirty="0"/>
              <a:t>22 TRIUMPHS</a:t>
            </a:r>
            <a:r>
              <a:rPr lang="en-US" baseline="0" dirty="0"/>
              <a:t> (22 letters of Jewish alphabet) catalog of medieval social types, human archetypes</a:t>
            </a:r>
          </a:p>
          <a:p>
            <a:endParaRPr lang="en-US" dirty="0"/>
          </a:p>
          <a:p>
            <a:r>
              <a:rPr lang="en-US" dirty="0"/>
              <a:t>0 Fool /  I Magician</a:t>
            </a:r>
            <a:r>
              <a:rPr lang="en-US" baseline="0" dirty="0"/>
              <a:t> / </a:t>
            </a:r>
            <a:r>
              <a:rPr lang="en-US" dirty="0"/>
              <a:t>II High Priestess / III Empress / IV Emperor /  V hierophant-Pope /  VI Lovers / VIII Chariot</a:t>
            </a:r>
          </a:p>
        </p:txBody>
      </p:sp>
      <p:sp>
        <p:nvSpPr>
          <p:cNvPr id="4" name="Slide Number Placeholder 3"/>
          <p:cNvSpPr>
            <a:spLocks noGrp="1"/>
          </p:cNvSpPr>
          <p:nvPr>
            <p:ph type="sldNum" sz="quarter" idx="10"/>
          </p:nvPr>
        </p:nvSpPr>
        <p:spPr/>
        <p:txBody>
          <a:bodyPr/>
          <a:lstStyle/>
          <a:p>
            <a:fld id="{8FEEF38A-2610-934C-9C4E-417B27873799}"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Fool Tarot card meaning deals with that youthful </a:t>
            </a:r>
            <a:r>
              <a:rPr lang="en-US" dirty="0" err="1"/>
              <a:t>exhuberance</a:t>
            </a:r>
            <a:r>
              <a:rPr lang="en-US" dirty="0"/>
              <a:t> we feel when starting out on a new adventure or taking a journey of faith. We feel anticipation, butterflies flutter in our stomach, and our skin prickles with excitement...our journey is underway - we're unstoppable! </a:t>
            </a:r>
          </a:p>
          <a:p>
            <a:r>
              <a:rPr lang="en-US" dirty="0"/>
              <a:t>However, along with this passion comes impetuousness. The Fool makes no plans, or gives no thought to possible complications along the way. Happy to be doing something different, the Fool blindly sets out where all else may fear to tread. </a:t>
            </a:r>
          </a:p>
          <a:p>
            <a:r>
              <a:rPr lang="en-US" dirty="0"/>
              <a:t>When contemplating the Fool Tarot card meaning, I think of Joseph Campbell's landslide statement: "Follow your bliss." We can see this attitude in this card, which is wonderful. But, we must also note the lack of care about consequences - blind faith is the Fool's only guide. </a:t>
            </a:r>
          </a:p>
          <a:p>
            <a:endParaRPr lang="en-US" dirty="0"/>
          </a:p>
        </p:txBody>
      </p:sp>
      <p:sp>
        <p:nvSpPr>
          <p:cNvPr id="4" name="Slide Number Placeholder 3"/>
          <p:cNvSpPr>
            <a:spLocks noGrp="1"/>
          </p:cNvSpPr>
          <p:nvPr>
            <p:ph type="sldNum" sz="quarter" idx="10"/>
          </p:nvPr>
        </p:nvSpPr>
        <p:spPr/>
        <p:txBody>
          <a:bodyPr/>
          <a:lstStyle/>
          <a:p>
            <a:fld id="{8FEEF38A-2610-934C-9C4E-417B27873799}"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EEF38A-2610-934C-9C4E-417B27873799}"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inverted (up-side-down) five-pointed star is the opposite of its original meaning. </a:t>
            </a:r>
          </a:p>
          <a:p>
            <a:r>
              <a:rPr lang="en-US" dirty="0"/>
              <a:t>The five-pointed star, or </a:t>
            </a:r>
            <a:r>
              <a:rPr lang="en-US" dirty="0">
                <a:hlinkClick r:id="rId3"/>
              </a:rPr>
              <a:t>pentagram</a:t>
            </a:r>
            <a:r>
              <a:rPr lang="en-US" dirty="0"/>
              <a:t> is a symbol of harmony amongst all the </a:t>
            </a:r>
            <a:r>
              <a:rPr lang="en-US" dirty="0">
                <a:hlinkClick r:id="rId4"/>
              </a:rPr>
              <a:t>elements.</a:t>
            </a:r>
            <a:r>
              <a:rPr lang="en-US" dirty="0"/>
              <a:t> Therefore inverted, this symbol means disharmony, error, and maligned thought. The Devil is nothing more than a metaphor for living a base/banal and substandard existence</a:t>
            </a:r>
          </a:p>
          <a:p>
            <a:endParaRPr lang="en-US" dirty="0"/>
          </a:p>
          <a:p>
            <a:r>
              <a:rPr lang="en-US" dirty="0"/>
              <a:t>Pitchers are symbolic of vessels containing the nectar of life, the healing waters of peace. They pour out an endless supply of crystal clear, cleansing waters. In this </a:t>
            </a:r>
            <a:r>
              <a:rPr lang="en-US" dirty="0" err="1"/>
              <a:t>renditio</a:t>
            </a:r>
            <a:endParaRPr lang="en-US" dirty="0"/>
          </a:p>
        </p:txBody>
      </p:sp>
      <p:sp>
        <p:nvSpPr>
          <p:cNvPr id="4" name="Slide Number Placeholder 3"/>
          <p:cNvSpPr>
            <a:spLocks noGrp="1"/>
          </p:cNvSpPr>
          <p:nvPr>
            <p:ph type="sldNum" sz="quarter" idx="10"/>
          </p:nvPr>
        </p:nvSpPr>
        <p:spPr/>
        <p:txBody>
          <a:bodyPr/>
          <a:lstStyle/>
          <a:p>
            <a:fld id="{8FEEF38A-2610-934C-9C4E-417B27873799}"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rose is a queen of garden of the soul. She champions our senses with her voluptuous beauty and heady fragrance. It's no wonder the Rose is used in the Tarot - this flower </a:t>
            </a:r>
            <a:r>
              <a:rPr lang="en-US" b="1" dirty="0"/>
              <a:t>fully engages our attention</a:t>
            </a:r>
            <a:r>
              <a:rPr lang="en-US" dirty="0"/>
              <a:t> as well as all our senses. </a:t>
            </a:r>
          </a:p>
          <a:p>
            <a:r>
              <a:rPr lang="en-US" dirty="0"/>
              <a:t>Temperance: experiencing harmony. Fostering cooperation. Centered and secure.</a:t>
            </a:r>
          </a:p>
          <a:p>
            <a:r>
              <a:rPr lang="en-US" dirty="0"/>
              <a:t>Maiden. </a:t>
            </a:r>
            <a:r>
              <a:rPr lang="en-US" b="1" dirty="0"/>
              <a:t>Wreath:</a:t>
            </a:r>
            <a:r>
              <a:rPr lang="en-US" dirty="0"/>
              <a:t> Wreaths symbolize completion and infinity (circle)</a:t>
            </a:r>
          </a:p>
          <a:p>
            <a:r>
              <a:rPr lang="en-US" dirty="0"/>
              <a:t>A wreath or crown around the maiden's head is a symbol of victory.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n</a:t>
            </a:r>
            <a:r>
              <a:rPr lang="en-US" dirty="0"/>
              <a:t> this case, the wreath indicates victory can be claimed in the battle against banal or primal urges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LION: the lion is a symbol for the primal urges - the physical needs and cravings we all, as humans want met. The lion is also a symbol of fire which burns within us - representing our wants and desires with a intense blaze.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key is to know thyself and temper our primal (ego) urges with our more divine, spiritual nature.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FEEF38A-2610-934C-9C4E-417B27873799}"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The Empress shows a deep connection with our femininity. Femininity translates in many ways – beauty, sensuality, fertility, creative expression, nurturing – and is necessary in creating balance in both men and women. The Empress calls on you to connect with your feminine energy. Create beauty in your life.</a:t>
            </a:r>
          </a:p>
          <a:p>
            <a:r>
              <a:rPr lang="en-US" dirty="0"/>
              <a:t>… On a metaphorical level, the Empress may represent the birth of a new idea, a product, or a new way of being.</a:t>
            </a:r>
          </a:p>
          <a:p>
            <a:r>
              <a:rPr lang="en-US" dirty="0"/>
              <a:t>… The Empress indicates that the Universal energy is about to intervene in your life. It may be just enough to give you a glimpse of a miracle or it may be even more. You may or may not know whom or what brings such good fortune but the care and nurturing that will result come as no accident. What appears to be coincidental good luck may actually be the result of a series of good choices you have made. It is your turn to have things work out in your </a:t>
            </a:r>
            <a:r>
              <a:rPr lang="en-US" dirty="0" err="1"/>
              <a:t>favour</a:t>
            </a:r>
            <a:r>
              <a:rPr lang="en-US" dirty="0"/>
              <a:t>, to be blessed and to feel nurtured. Know that you are worthy of receiving this loving embrace.</a:t>
            </a:r>
          </a:p>
          <a:p>
            <a:r>
              <a:rPr lang="en-US" dirty="0"/>
              <a:t>From Rachel Pollack’s ’78 Degrees of Wisdom’: …In readings the Empress represents a time of passion, a period when we approach life through feelings and pleasure rather than thought.</a:t>
            </a:r>
          </a:p>
        </p:txBody>
      </p:sp>
      <p:sp>
        <p:nvSpPr>
          <p:cNvPr id="4" name="Slide Number Placeholder 3"/>
          <p:cNvSpPr>
            <a:spLocks noGrp="1"/>
          </p:cNvSpPr>
          <p:nvPr>
            <p:ph type="sldNum" sz="quarter" idx="10"/>
          </p:nvPr>
        </p:nvSpPr>
        <p:spPr/>
        <p:txBody>
          <a:bodyPr/>
          <a:lstStyle/>
          <a:p>
            <a:fld id="{8FEEF38A-2610-934C-9C4E-417B27873799}"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III of Swords: Feeling the heart break. Feeling isolated from those you love. Experiencing betrayal</a:t>
            </a:r>
          </a:p>
          <a:p>
            <a:r>
              <a:rPr lang="en-US" dirty="0"/>
              <a:t>VI of Swords: Felling sorrow, Keeping the head just above the water, working to get through the day. Picking up the pieces.</a:t>
            </a:r>
          </a:p>
        </p:txBody>
      </p:sp>
      <p:sp>
        <p:nvSpPr>
          <p:cNvPr id="4" name="Slide Number Placeholder 3"/>
          <p:cNvSpPr>
            <a:spLocks noGrp="1"/>
          </p:cNvSpPr>
          <p:nvPr>
            <p:ph type="sldNum" sz="quarter" idx="10"/>
          </p:nvPr>
        </p:nvSpPr>
        <p:spPr/>
        <p:txBody>
          <a:bodyPr/>
          <a:lstStyle/>
          <a:p>
            <a:fld id="{8FEEF38A-2610-934C-9C4E-417B27873799}"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7094"/>
            <a:ext cx="7772400" cy="1470025"/>
          </a:xfrm>
        </p:spPr>
        <p:txBody>
          <a:bodyPr anchor="b" anchorCtr="0"/>
          <a:lstStyle>
            <a:lvl1pPr>
              <a:defRPr sz="54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a:t>Click to edit Master title style</a:t>
            </a:r>
            <a:endParaRPr/>
          </a:p>
        </p:txBody>
      </p:sp>
      <p:sp>
        <p:nvSpPr>
          <p:cNvPr id="3" name="Subtitle 2"/>
          <p:cNvSpPr>
            <a:spLocks noGrp="1"/>
          </p:cNvSpPr>
          <p:nvPr>
            <p:ph type="subTitle" idx="1"/>
          </p:nvPr>
        </p:nvSpPr>
        <p:spPr>
          <a:xfrm>
            <a:off x="685801" y="3810000"/>
            <a:ext cx="7770812" cy="1752600"/>
          </a:xfrm>
        </p:spPr>
        <p:txBody>
          <a:bodyPr>
            <a:normAutofit/>
          </a:bodyPr>
          <a:lstStyle>
            <a:lvl1pPr marL="0" indent="0" algn="ctr">
              <a:spcBef>
                <a:spcPts val="300"/>
              </a:spcBef>
              <a:buNone/>
              <a:defRPr sz="16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3C9DAB83-302E-D14D-B920-24875B96E264}" type="datetimeFigureOut">
              <a:rPr lang="en-US" smtClean="0"/>
              <a:pPr/>
              <a:t>4/20/21</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descr="CoverGlyph.png"/>
          <p:cNvPicPr>
            <a:picLocks noChangeAspect="1"/>
          </p:cNvPicPr>
          <p:nvPr/>
        </p:nvPicPr>
        <p:blipFill>
          <a:blip r:embed="rId2"/>
          <a:stretch>
            <a:fillRect/>
          </a:stretch>
        </p:blipFill>
        <p:spPr>
          <a:xfrm>
            <a:off x="4010025" y="3048000"/>
            <a:ext cx="1123950" cy="771525"/>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738282"/>
            <a:ext cx="7770813" cy="1048870"/>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2286000" y="457200"/>
            <a:ext cx="4572000" cy="3173506"/>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5800" y="5181600"/>
            <a:ext cx="7770813" cy="685800"/>
          </a:xfrm>
        </p:spPr>
        <p:txBody>
          <a:bodyPr vert="horz" lIns="91440" tIns="45720" rIns="91440" bIns="45720" rtlCol="0">
            <a:normAutofit/>
          </a:bodyPr>
          <a:lstStyle>
            <a:lvl1pPr marL="0" indent="0" algn="ctr">
              <a:spcBef>
                <a:spcPts val="300"/>
              </a:spcBef>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a:t>Click to edit Master text styles</a:t>
            </a:r>
          </a:p>
        </p:txBody>
      </p:sp>
      <p:sp>
        <p:nvSpPr>
          <p:cNvPr id="5" name="Date Placeholder 4"/>
          <p:cNvSpPr>
            <a:spLocks noGrp="1"/>
          </p:cNvSpPr>
          <p:nvPr>
            <p:ph type="dt" sz="half" idx="10"/>
          </p:nvPr>
        </p:nvSpPr>
        <p:spPr/>
        <p:txBody>
          <a:bodyPr/>
          <a:lstStyle/>
          <a:p>
            <a:fld id="{3C9DAB83-302E-D14D-B920-24875B96E264}" type="datetimeFigureOut">
              <a:rPr lang="en-US" smtClean="0"/>
              <a:pPr/>
              <a:t>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A15F28-1DB1-B14A-8D5D-3FE352CB3012}"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4890247"/>
            <a:ext cx="1645920" cy="170411"/>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3C9DAB83-302E-D14D-B920-24875B96E264}" type="datetimeFigureOut">
              <a:rPr lang="en-US" smtClean="0"/>
              <a:pPr/>
              <a:t>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A15F28-1DB1-B14A-8D5D-3FE352CB3012}"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7882"/>
            <a:ext cx="1524000" cy="5325036"/>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537882"/>
            <a:ext cx="5889812" cy="53250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3C9DAB83-302E-D14D-B920-24875B96E264}" type="datetimeFigureOut">
              <a:rPr lang="en-US" smtClean="0"/>
              <a:pPr/>
              <a:t>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A15F28-1DB1-B14A-8D5D-3FE352CB3012}"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rot="5400000">
            <a:off x="6052928" y="3115195"/>
            <a:ext cx="1645920" cy="170411"/>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3C9DAB83-302E-D14D-B920-24875B96E264}" type="datetimeFigureOut">
              <a:rPr lang="en-US" smtClean="0"/>
              <a:pPr/>
              <a:t>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A15F28-1DB1-B14A-8D5D-3FE352CB3012}"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626440"/>
            <a:ext cx="7770813" cy="1472184"/>
          </a:xfrm>
        </p:spPr>
        <p:txBody>
          <a:bodyPr anchor="b" anchorCtr="0"/>
          <a:lstStyle>
            <a:lvl1pPr algn="ctr">
              <a:defRPr sz="5400" b="0" i="0" cap="none" baseline="0"/>
            </a:lvl1pPr>
          </a:lstStyle>
          <a:p>
            <a:r>
              <a:rPr lang="en-US"/>
              <a:t>Click to edit Master title style</a:t>
            </a:r>
            <a:endParaRPr/>
          </a:p>
        </p:txBody>
      </p:sp>
      <p:sp>
        <p:nvSpPr>
          <p:cNvPr id="3" name="Text Placeholder 2"/>
          <p:cNvSpPr>
            <a:spLocks noGrp="1"/>
          </p:cNvSpPr>
          <p:nvPr>
            <p:ph type="body" idx="1"/>
          </p:nvPr>
        </p:nvSpPr>
        <p:spPr>
          <a:xfrm>
            <a:off x="685800" y="3813048"/>
            <a:ext cx="7770813" cy="1755648"/>
          </a:xfrm>
        </p:spPr>
        <p:txBody>
          <a:bodyPr anchor="t" anchorCtr="0">
            <a:normAutofit/>
          </a:bodyPr>
          <a:lstStyle>
            <a:lvl1pPr marL="0" indent="0" algn="ctr">
              <a:spcBef>
                <a:spcPts val="30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9DAB83-302E-D14D-B920-24875B96E264}" type="datetimeFigureOut">
              <a:rPr lang="en-US" smtClean="0"/>
              <a:pPr/>
              <a:t>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A15F28-1DB1-B14A-8D5D-3FE352CB3012}" type="slidenum">
              <a:rPr lang="en-US" smtClean="0"/>
              <a:pPr/>
              <a:t>‹#›</a:t>
            </a:fld>
            <a:endParaRPr lang="en-US"/>
          </a:p>
        </p:txBody>
      </p:sp>
      <p:pic>
        <p:nvPicPr>
          <p:cNvPr id="7" name="Picture 6" descr="Glyph-SectionHeader.png"/>
          <p:cNvPicPr>
            <a:picLocks noChangeAspect="1"/>
          </p:cNvPicPr>
          <p:nvPr/>
        </p:nvPicPr>
        <p:blipFill>
          <a:blip r:embed="rId2"/>
          <a:stretch>
            <a:fillRect/>
          </a:stretch>
        </p:blipFill>
        <p:spPr>
          <a:xfrm>
            <a:off x="4038600" y="3174066"/>
            <a:ext cx="1066800" cy="5905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8006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3C9DAB83-302E-D14D-B920-24875B96E264}" type="datetimeFigureOut">
              <a:rPr lang="en-US" smtClean="0"/>
              <a:pPr/>
              <a:t>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A15F28-1DB1-B14A-8D5D-3FE352CB3012}"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8006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006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3C9DAB83-302E-D14D-B920-24875B96E264}" type="datetimeFigureOut">
              <a:rPr lang="en-US" smtClean="0"/>
              <a:pPr/>
              <a:t>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A15F28-1DB1-B14A-8D5D-3FE352CB3012}"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C9DAB83-302E-D14D-B920-24875B96E264}" type="datetimeFigureOut">
              <a:rPr lang="en-US" smtClean="0"/>
              <a:pPr/>
              <a:t>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A15F28-1DB1-B14A-8D5D-3FE352CB3012}"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9DAB83-302E-D14D-B920-24875B96E264}" type="datetimeFigureOut">
              <a:rPr lang="en-US" smtClean="0"/>
              <a:pPr/>
              <a:t>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A15F28-1DB1-B14A-8D5D-3FE352CB301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58906" y="2590799"/>
            <a:ext cx="3657600" cy="2895601"/>
          </a:xfrm>
        </p:spPr>
        <p:txBody>
          <a:bodyPr>
            <a:normAutofit/>
          </a:bodyPr>
          <a:lstStyle>
            <a:lvl1pPr marL="0" indent="0" algn="ctr">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9DAB83-302E-D14D-B920-24875B96E264}" type="datetimeFigureOut">
              <a:rPr lang="en-US" smtClean="0"/>
              <a:pPr/>
              <a:t>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A15F28-1DB1-B14A-8D5D-3FE352CB3012}"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1664746" y="2286000"/>
            <a:ext cx="1645920" cy="170411"/>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9013" y="914400"/>
            <a:ext cx="3657600" cy="1161288"/>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658906" y="457200"/>
            <a:ext cx="3657600" cy="5413248"/>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4799013" y="2587752"/>
            <a:ext cx="3657600" cy="2898648"/>
          </a:xfrm>
        </p:spPr>
        <p:txBody>
          <a:bodyPr vert="horz" lIns="91440" tIns="45720" rIns="91440" bIns="45720" rtlCol="0">
            <a:normAutofit/>
          </a:bodyPr>
          <a:lstStyle>
            <a:lvl1pPr marL="0" indent="0" algn="ctr">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a:t>Click to edit Master text styles</a:t>
            </a:r>
          </a:p>
        </p:txBody>
      </p:sp>
      <p:sp>
        <p:nvSpPr>
          <p:cNvPr id="5" name="Date Placeholder 4"/>
          <p:cNvSpPr>
            <a:spLocks noGrp="1"/>
          </p:cNvSpPr>
          <p:nvPr>
            <p:ph type="dt" sz="half" idx="10"/>
          </p:nvPr>
        </p:nvSpPr>
        <p:spPr/>
        <p:txBody>
          <a:bodyPr/>
          <a:lstStyle/>
          <a:p>
            <a:fld id="{3C9DAB83-302E-D14D-B920-24875B96E264}" type="datetimeFigureOut">
              <a:rPr lang="en-US" smtClean="0"/>
              <a:pPr/>
              <a:t>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A15F28-1DB1-B14A-8D5D-3FE352CB3012}"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5804853" y="2286000"/>
            <a:ext cx="1645920" cy="170411"/>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305300" y="6289115"/>
            <a:ext cx="533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C2A15F28-1DB1-B14A-8D5D-3FE352CB3012}" type="slidenum">
              <a:rPr lang="en-US" smtClean="0"/>
              <a:pPr/>
              <a:t>‹#›</a:t>
            </a:fld>
            <a:endParaRPr lang="en-US"/>
          </a:p>
        </p:txBody>
      </p:sp>
      <p:sp>
        <p:nvSpPr>
          <p:cNvPr id="2" name="Title Placeholder 1"/>
          <p:cNvSpPr>
            <a:spLocks noGrp="1"/>
          </p:cNvSpPr>
          <p:nvPr>
            <p:ph type="title"/>
          </p:nvPr>
        </p:nvSpPr>
        <p:spPr>
          <a:xfrm>
            <a:off x="685800" y="67236"/>
            <a:ext cx="7770813" cy="1371600"/>
          </a:xfrm>
          <a:prstGeom prst="rect">
            <a:avLst/>
          </a:prstGeom>
          <a:effectLst/>
        </p:spPr>
        <p:txBody>
          <a:bodyPr vert="horz" lIns="91440" tIns="45720" rIns="91440" bIns="45720" rtlCol="0" anchor="ctr" anchorCtr="0">
            <a:noAutofit/>
          </a:bodyPr>
          <a:lstStyle/>
          <a:p>
            <a:r>
              <a:rPr lang="en-US"/>
              <a:t>Click to edit Master title style</a:t>
            </a:r>
            <a:endParaRPr/>
          </a:p>
        </p:txBody>
      </p:sp>
      <p:sp>
        <p:nvSpPr>
          <p:cNvPr id="3" name="Text Placeholder 2"/>
          <p:cNvSpPr>
            <a:spLocks noGrp="1"/>
          </p:cNvSpPr>
          <p:nvPr>
            <p:ph type="body" idx="1"/>
          </p:nvPr>
        </p:nvSpPr>
        <p:spPr>
          <a:xfrm>
            <a:off x="685800" y="2209800"/>
            <a:ext cx="7770813" cy="3657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6400800" y="6289115"/>
            <a:ext cx="237564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9DAB83-302E-D14D-B920-24875B96E264}" type="datetimeFigureOut">
              <a:rPr lang="en-US" smtClean="0"/>
              <a:pPr/>
              <a:t>4/20/21</a:t>
            </a:fld>
            <a:endParaRPr lang="en-US"/>
          </a:p>
        </p:txBody>
      </p:sp>
      <p:sp>
        <p:nvSpPr>
          <p:cNvPr id="5" name="Footer Placeholder 4"/>
          <p:cNvSpPr>
            <a:spLocks noGrp="1"/>
          </p:cNvSpPr>
          <p:nvPr>
            <p:ph type="ftr" sz="quarter" idx="3"/>
          </p:nvPr>
        </p:nvSpPr>
        <p:spPr>
          <a:xfrm>
            <a:off x="349624" y="6289115"/>
            <a:ext cx="31555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914400" rtl="0" eaLnBrk="1" latinLnBrk="0" hangingPunct="1">
        <a:spcBef>
          <a:spcPct val="0"/>
        </a:spcBef>
        <a:buNone/>
        <a:defRPr sz="5000" kern="1200">
          <a:solidFill>
            <a:schemeClr val="tx2"/>
          </a:solidFill>
          <a:effectLst>
            <a:outerShdw blurRad="38100" dist="12700" algn="l" rotWithShape="0">
              <a:prstClr val="black">
                <a:alpha val="40000"/>
              </a:prstClr>
            </a:outerShdw>
          </a:effectLst>
          <a:latin typeface="+mj-lt"/>
          <a:ea typeface="+mj-ea"/>
          <a:cs typeface="+mj-cs"/>
        </a:defRPr>
      </a:lvl1pPr>
    </p:titleStyle>
    <p:bodyStyle>
      <a:lvl1pPr marL="457200" indent="-457200" algn="l" defTabSz="914400" rtl="0" eaLnBrk="1" latinLnBrk="0" hangingPunct="1">
        <a:spcBef>
          <a:spcPts val="2000"/>
        </a:spcBef>
        <a:buClr>
          <a:schemeClr val="accent3"/>
        </a:buClr>
        <a:buFont typeface="Wingdings" pitchFamily="2" charset="2"/>
        <a:buChar char=""/>
        <a:defRPr sz="2400" kern="1200">
          <a:solidFill>
            <a:schemeClr val="tx2"/>
          </a:solidFill>
          <a:latin typeface="+mn-lt"/>
          <a:ea typeface="+mn-ea"/>
          <a:cs typeface="+mn-cs"/>
        </a:defRPr>
      </a:lvl1pPr>
      <a:lvl2pPr marL="914400" indent="-457200" algn="l" defTabSz="914400" rtl="0" eaLnBrk="1" latinLnBrk="0" hangingPunct="1">
        <a:spcBef>
          <a:spcPts val="600"/>
        </a:spcBef>
        <a:buClr>
          <a:schemeClr val="accent3">
            <a:lumMod val="50000"/>
          </a:schemeClr>
        </a:buClr>
        <a:buFont typeface="Wingdings" pitchFamily="2" charset="2"/>
        <a:buChar char=""/>
        <a:defRPr sz="2200" kern="1200">
          <a:solidFill>
            <a:schemeClr val="tx2"/>
          </a:solidFill>
          <a:latin typeface="+mn-lt"/>
          <a:ea typeface="+mn-ea"/>
          <a:cs typeface="+mn-cs"/>
        </a:defRPr>
      </a:lvl2pPr>
      <a:lvl3pPr marL="1371600" indent="-457200" algn="l" defTabSz="914400" rtl="0" eaLnBrk="1" latinLnBrk="0" hangingPunct="1">
        <a:spcBef>
          <a:spcPts val="600"/>
        </a:spcBef>
        <a:buClr>
          <a:schemeClr val="accent3"/>
        </a:buClr>
        <a:buFont typeface="Wingdings" pitchFamily="2" charset="2"/>
        <a:buChar char=""/>
        <a:defRPr sz="2000" kern="1200">
          <a:solidFill>
            <a:schemeClr val="tx2"/>
          </a:solidFill>
          <a:latin typeface="+mn-lt"/>
          <a:ea typeface="+mn-ea"/>
          <a:cs typeface="+mn-cs"/>
        </a:defRPr>
      </a:lvl3pPr>
      <a:lvl4pPr marL="1828800" indent="-457200" algn="l" defTabSz="914400" rtl="0" eaLnBrk="1" latinLnBrk="0" hangingPunct="1">
        <a:spcBef>
          <a:spcPts val="600"/>
        </a:spcBef>
        <a:buClr>
          <a:schemeClr val="accent3">
            <a:lumMod val="50000"/>
          </a:schemeClr>
        </a:buClr>
        <a:buFont typeface="Wingdings" pitchFamily="2" charset="2"/>
        <a:buChar char=""/>
        <a:defRPr sz="1800" kern="1200">
          <a:solidFill>
            <a:schemeClr val="tx2"/>
          </a:solidFill>
          <a:latin typeface="+mn-lt"/>
          <a:ea typeface="+mn-ea"/>
          <a:cs typeface="+mn-cs"/>
        </a:defRPr>
      </a:lvl4pPr>
      <a:lvl5pPr marL="2286000" indent="-457200" algn="l" defTabSz="914400" rtl="0" eaLnBrk="1" latinLnBrk="0" hangingPunct="1">
        <a:spcBef>
          <a:spcPts val="600"/>
        </a:spcBef>
        <a:buClr>
          <a:schemeClr val="accent3"/>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jpe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60.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hyperlink" Target="http://en.wikipedia.org/wiki/Tarot,_tarock_and_tarocchi_games"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1.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5.gif"/><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88.jpeg"/><Relationship Id="rId4" Type="http://schemas.openxmlformats.org/officeDocument/2006/relationships/image" Target="../media/image87.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jpeg"/><Relationship Id="rId9" Type="http://schemas.openxmlformats.org/officeDocument/2006/relationships/image" Target="../media/image100.jpe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jpeg"/><Relationship Id="rId3" Type="http://schemas.openxmlformats.org/officeDocument/2006/relationships/image" Target="../media/image9.jpe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notesSlide" Target="../notesSlides/notesSlide3.xml"/><Relationship Id="rId16" Type="http://schemas.openxmlformats.org/officeDocument/2006/relationships/image" Target="../media/image21.jpeg"/><Relationship Id="rId20"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hyperlink" Target="http://en.wikipedia.org/wiki/Trionfi_(cards)" TargetMode="External"/><Relationship Id="rId15" Type="http://schemas.openxmlformats.org/officeDocument/2006/relationships/image" Target="../media/image20.jpeg"/><Relationship Id="rId10" Type="http://schemas.openxmlformats.org/officeDocument/2006/relationships/image" Target="../media/image15.jpeg"/><Relationship Id="rId19" Type="http://schemas.openxmlformats.org/officeDocument/2006/relationships/image" Target="../media/image24.jpeg"/><Relationship Id="rId4" Type="http://schemas.openxmlformats.org/officeDocument/2006/relationships/image" Target="../media/image10.jpeg"/><Relationship Id="rId9" Type="http://schemas.openxmlformats.org/officeDocument/2006/relationships/image" Target="../media/image14.jpeg"/><Relationship Id="rId1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381000"/>
            <a:ext cx="7772400" cy="1470025"/>
          </a:xfrm>
        </p:spPr>
        <p:txBody>
          <a:bodyPr/>
          <a:lstStyle/>
          <a:p>
            <a:r>
              <a:rPr lang="en-US" dirty="0"/>
              <a:t>Mythology </a:t>
            </a:r>
            <a:br>
              <a:rPr lang="en-US" sz="4000" dirty="0"/>
            </a:br>
            <a:r>
              <a:rPr lang="en-US" sz="4000" dirty="0"/>
              <a:t>as content/structure of a narrative</a:t>
            </a:r>
          </a:p>
        </p:txBody>
      </p:sp>
      <p:sp>
        <p:nvSpPr>
          <p:cNvPr id="3" name="Subtitle 2"/>
          <p:cNvSpPr>
            <a:spLocks noGrp="1"/>
          </p:cNvSpPr>
          <p:nvPr>
            <p:ph type="subTitle" idx="1"/>
          </p:nvPr>
        </p:nvSpPr>
        <p:spPr>
          <a:xfrm>
            <a:off x="685801" y="2438400"/>
            <a:ext cx="7770812" cy="1752600"/>
          </a:xfrm>
        </p:spPr>
        <p:txBody>
          <a:bodyPr>
            <a:normAutofit/>
          </a:bodyPr>
          <a:lstStyle/>
          <a:p>
            <a:r>
              <a:rPr lang="en-US" sz="2400" dirty="0"/>
              <a:t>Carl Jung. </a:t>
            </a:r>
            <a:r>
              <a:rPr lang="en-US" dirty="0"/>
              <a:t>Swiss Psychiatrist founder of Analytical Psychology and influential thinker.</a:t>
            </a:r>
          </a:p>
          <a:p>
            <a:br>
              <a:rPr lang="en-US" dirty="0"/>
            </a:br>
            <a:endParaRPr lang="en-US" dirty="0"/>
          </a:p>
          <a:p>
            <a:r>
              <a:rPr lang="en-US" dirty="0"/>
              <a:t>Theory of </a:t>
            </a:r>
            <a:r>
              <a:rPr lang="en-US" sz="2400" dirty="0"/>
              <a:t>“the Collective Unconscious”</a:t>
            </a:r>
          </a:p>
          <a:p>
            <a:endParaRPr lang="en-US" sz="2400" dirty="0"/>
          </a:p>
        </p:txBody>
      </p:sp>
      <p:sp>
        <p:nvSpPr>
          <p:cNvPr id="5" name="Oval Callout 4"/>
          <p:cNvSpPr/>
          <p:nvPr/>
        </p:nvSpPr>
        <p:spPr>
          <a:xfrm>
            <a:off x="762001" y="4648200"/>
            <a:ext cx="7696200" cy="1447800"/>
          </a:xfrm>
          <a:prstGeom prst="wedgeEllipseCallout">
            <a:avLst>
              <a:gd name="adj1" fmla="val -20348"/>
              <a:gd name="adj2" fmla="val -61874"/>
            </a:avLst>
          </a:prstGeom>
          <a:solidFill>
            <a:schemeClr val="accent1">
              <a:lumMod val="40000"/>
              <a:lumOff val="60000"/>
              <a:alpha val="31000"/>
            </a:schemeClr>
          </a:solidFill>
          <a:ln>
            <a:solidFill>
              <a:schemeClr val="accent1">
                <a:alpha val="76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chemeClr val="bg2">
                    <a:lumMod val="25000"/>
                    <a:lumOff val="75000"/>
                  </a:schemeClr>
                </a:solidFill>
                <a:latin typeface="Arial"/>
                <a:cs typeface="Arial"/>
              </a:rPr>
              <a:t>Primordial Images, symbols or Archetypes that act as “organizing principles” of our psyche and are shared by most cultures and individuals with very similar content.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239436"/>
            <a:ext cx="9144000" cy="618564"/>
          </a:xfrm>
        </p:spPr>
        <p:txBody>
          <a:bodyPr/>
          <a:lstStyle/>
          <a:p>
            <a:r>
              <a:rPr lang="en-US" dirty="0">
                <a:latin typeface="Arial Bold"/>
                <a:cs typeface="Arial Bold"/>
              </a:rPr>
              <a:t>Card n11 in the major Arcana of the Tarot deck</a:t>
            </a:r>
          </a:p>
        </p:txBody>
      </p:sp>
      <p:sp>
        <p:nvSpPr>
          <p:cNvPr id="4" name="Title 1"/>
          <p:cNvSpPr txBox="1">
            <a:spLocks/>
          </p:cNvSpPr>
          <p:nvPr/>
        </p:nvSpPr>
        <p:spPr>
          <a:xfrm>
            <a:off x="685800" y="67236"/>
            <a:ext cx="7770813" cy="13716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Justice</a:t>
            </a:r>
          </a:p>
        </p:txBody>
      </p:sp>
      <p:pic>
        <p:nvPicPr>
          <p:cNvPr id="5" name="Picture 4" descr="11-Justice.jpg"/>
          <p:cNvPicPr>
            <a:picLocks noChangeAspect="1"/>
          </p:cNvPicPr>
          <p:nvPr/>
        </p:nvPicPr>
        <p:blipFill>
          <a:blip r:embed="rId2"/>
          <a:stretch>
            <a:fillRect/>
          </a:stretch>
        </p:blipFill>
        <p:spPr>
          <a:xfrm>
            <a:off x="6311394" y="457200"/>
            <a:ext cx="2145219" cy="3657600"/>
          </a:xfrm>
          <a:prstGeom prst="rect">
            <a:avLst/>
          </a:prstGeom>
          <a:ln w="101600">
            <a:solidFill>
              <a:schemeClr val="tx2"/>
            </a:solidFill>
          </a:ln>
        </p:spPr>
      </p:pic>
      <p:pic>
        <p:nvPicPr>
          <p:cNvPr id="6" name="Picture 5" descr="atc-justice.jpg"/>
          <p:cNvPicPr>
            <a:picLocks noChangeAspect="1"/>
          </p:cNvPicPr>
          <p:nvPr/>
        </p:nvPicPr>
        <p:blipFill>
          <a:blip r:embed="rId3"/>
          <a:stretch>
            <a:fillRect/>
          </a:stretch>
        </p:blipFill>
        <p:spPr>
          <a:xfrm>
            <a:off x="685801" y="457200"/>
            <a:ext cx="1828800" cy="2676525"/>
          </a:xfrm>
          <a:prstGeom prst="rect">
            <a:avLst/>
          </a:prstGeom>
          <a:ln w="152400" cap="sq">
            <a:solidFill>
              <a:schemeClr val="tx2"/>
            </a:solidFill>
            <a:round/>
          </a:ln>
        </p:spPr>
      </p:pic>
      <p:pic>
        <p:nvPicPr>
          <p:cNvPr id="8" name="Picture 7" descr="justice_tarot.jpg"/>
          <p:cNvPicPr>
            <a:picLocks noChangeAspect="1"/>
          </p:cNvPicPr>
          <p:nvPr/>
        </p:nvPicPr>
        <p:blipFill>
          <a:blip r:embed="rId4"/>
          <a:stretch>
            <a:fillRect/>
          </a:stretch>
        </p:blipFill>
        <p:spPr>
          <a:xfrm>
            <a:off x="2971800" y="1438836"/>
            <a:ext cx="2711450" cy="4648200"/>
          </a:xfrm>
          <a:prstGeom prst="rect">
            <a:avLst/>
          </a:prstGeom>
        </p:spPr>
      </p:pic>
      <p:pic>
        <p:nvPicPr>
          <p:cNvPr id="9" name="Picture 8" descr="tarotlovers-tarot-justice.jpg"/>
          <p:cNvPicPr>
            <a:picLocks noChangeAspect="1"/>
          </p:cNvPicPr>
          <p:nvPr/>
        </p:nvPicPr>
        <p:blipFill>
          <a:blip r:embed="rId5"/>
          <a:stretch>
            <a:fillRect/>
          </a:stretch>
        </p:blipFill>
        <p:spPr>
          <a:xfrm>
            <a:off x="152400" y="3505200"/>
            <a:ext cx="1870144" cy="3201914"/>
          </a:xfrm>
          <a:prstGeom prst="rect">
            <a:avLst/>
          </a:prstGeom>
          <a:ln w="25400">
            <a:solidFill>
              <a:schemeClr val="tx1"/>
            </a:solidFill>
          </a:ln>
        </p:spPr>
      </p:pic>
      <p:sp>
        <p:nvSpPr>
          <p:cNvPr id="10" name="Subtitle 2"/>
          <p:cNvSpPr txBox="1">
            <a:spLocks/>
          </p:cNvSpPr>
          <p:nvPr/>
        </p:nvSpPr>
        <p:spPr>
          <a:xfrm>
            <a:off x="7010400" y="4333314"/>
            <a:ext cx="1706880" cy="252468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Meaning:</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endPar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endParaRP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Truth</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Balance</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Equality</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Congruence</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Examination</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Accountability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239436"/>
            <a:ext cx="9144000" cy="618564"/>
          </a:xfrm>
        </p:spPr>
        <p:txBody>
          <a:bodyPr/>
          <a:lstStyle/>
          <a:p>
            <a:r>
              <a:rPr lang="en-US" dirty="0">
                <a:latin typeface="Arial Bold"/>
                <a:cs typeface="Arial Bold"/>
              </a:rPr>
              <a:t>Card n14 in the major Arcana of the Tarot deck</a:t>
            </a:r>
          </a:p>
        </p:txBody>
      </p:sp>
      <p:sp>
        <p:nvSpPr>
          <p:cNvPr id="4" name="Title 1"/>
          <p:cNvSpPr txBox="1">
            <a:spLocks/>
          </p:cNvSpPr>
          <p:nvPr/>
        </p:nvSpPr>
        <p:spPr>
          <a:xfrm>
            <a:off x="0" y="67236"/>
            <a:ext cx="9144000" cy="13716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Temperance</a:t>
            </a:r>
          </a:p>
        </p:txBody>
      </p:sp>
      <p:pic>
        <p:nvPicPr>
          <p:cNvPr id="10" name="Picture 9" descr="tarot-14-la-temperance.jpg"/>
          <p:cNvPicPr>
            <a:picLocks noChangeAspect="1"/>
          </p:cNvPicPr>
          <p:nvPr/>
        </p:nvPicPr>
        <p:blipFill>
          <a:blip r:embed="rId2"/>
          <a:stretch>
            <a:fillRect/>
          </a:stretch>
        </p:blipFill>
        <p:spPr>
          <a:xfrm>
            <a:off x="0" y="1438836"/>
            <a:ext cx="3219450" cy="4286250"/>
          </a:xfrm>
          <a:prstGeom prst="rect">
            <a:avLst/>
          </a:prstGeom>
        </p:spPr>
      </p:pic>
      <p:pic>
        <p:nvPicPr>
          <p:cNvPr id="11" name="Picture 10" descr="Temperance-177x300.jpg"/>
          <p:cNvPicPr>
            <a:picLocks noChangeAspect="1"/>
          </p:cNvPicPr>
          <p:nvPr/>
        </p:nvPicPr>
        <p:blipFill>
          <a:blip r:embed="rId3"/>
          <a:stretch>
            <a:fillRect/>
          </a:stretch>
        </p:blipFill>
        <p:spPr>
          <a:xfrm>
            <a:off x="3733800" y="1600200"/>
            <a:ext cx="1798320" cy="3048000"/>
          </a:xfrm>
          <a:prstGeom prst="rect">
            <a:avLst/>
          </a:prstGeom>
        </p:spPr>
      </p:pic>
      <p:sp>
        <p:nvSpPr>
          <p:cNvPr id="13" name="Subtitle 2"/>
          <p:cNvSpPr txBox="1">
            <a:spLocks/>
          </p:cNvSpPr>
          <p:nvPr/>
        </p:nvSpPr>
        <p:spPr>
          <a:xfrm>
            <a:off x="6781800" y="3714750"/>
            <a:ext cx="1706880" cy="2524686"/>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Meaning:</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endPar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endParaRP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Balance</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Healing</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Blending</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Connection</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Chemistry</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Fluidity</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Moderation</a:t>
            </a:r>
            <a:endPar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endParaRPr>
          </a:p>
        </p:txBody>
      </p:sp>
      <p:pic>
        <p:nvPicPr>
          <p:cNvPr id="14" name="Picture 13" descr="images.jpg"/>
          <p:cNvPicPr>
            <a:picLocks noChangeAspect="1"/>
          </p:cNvPicPr>
          <p:nvPr/>
        </p:nvPicPr>
        <p:blipFill>
          <a:blip r:embed="rId4"/>
          <a:stretch>
            <a:fillRect/>
          </a:stretch>
        </p:blipFill>
        <p:spPr>
          <a:xfrm>
            <a:off x="6629400" y="388310"/>
            <a:ext cx="1973629" cy="31168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239436"/>
            <a:ext cx="9144000" cy="618564"/>
          </a:xfrm>
        </p:spPr>
        <p:txBody>
          <a:bodyPr/>
          <a:lstStyle/>
          <a:p>
            <a:r>
              <a:rPr lang="en-US" dirty="0">
                <a:latin typeface="Arial Bold"/>
                <a:cs typeface="Arial Bold"/>
              </a:rPr>
              <a:t>Card n2 in the major Arcana of the Tarot deck</a:t>
            </a:r>
          </a:p>
        </p:txBody>
      </p:sp>
      <p:sp>
        <p:nvSpPr>
          <p:cNvPr id="4" name="Title 1"/>
          <p:cNvSpPr txBox="1">
            <a:spLocks/>
          </p:cNvSpPr>
          <p:nvPr/>
        </p:nvSpPr>
        <p:spPr>
          <a:xfrm>
            <a:off x="0" y="67236"/>
            <a:ext cx="8610600" cy="13716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The Priestess  </a:t>
            </a:r>
          </a:p>
        </p:txBody>
      </p:sp>
      <p:sp>
        <p:nvSpPr>
          <p:cNvPr id="13" name="Subtitle 2"/>
          <p:cNvSpPr txBox="1">
            <a:spLocks/>
          </p:cNvSpPr>
          <p:nvPr/>
        </p:nvSpPr>
        <p:spPr>
          <a:xfrm>
            <a:off x="7162800" y="4276222"/>
            <a:ext cx="1706880" cy="252468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Meaning:</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endPar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endParaRPr>
          </a:p>
          <a:p>
            <a:pPr lvl="0" algn="ctr" defTabSz="914400">
              <a:spcBef>
                <a:spcPts val="300"/>
              </a:spcBef>
              <a:buClr>
                <a:schemeClr val="accent3"/>
              </a:buCl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Secret</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Knowledge</a:t>
            </a:r>
            <a:endPar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endParaRP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Influential</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Moral duty</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Oracle</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Premonition</a:t>
            </a:r>
          </a:p>
        </p:txBody>
      </p:sp>
      <p:pic>
        <p:nvPicPr>
          <p:cNvPr id="9" name="Picture 8" descr="2-Priestess.jpg"/>
          <p:cNvPicPr>
            <a:picLocks noChangeAspect="1"/>
          </p:cNvPicPr>
          <p:nvPr/>
        </p:nvPicPr>
        <p:blipFill>
          <a:blip r:embed="rId2"/>
          <a:stretch>
            <a:fillRect/>
          </a:stretch>
        </p:blipFill>
        <p:spPr>
          <a:xfrm>
            <a:off x="152400" y="990600"/>
            <a:ext cx="2130110" cy="3610536"/>
          </a:xfrm>
          <a:prstGeom prst="rect">
            <a:avLst/>
          </a:prstGeom>
          <a:ln w="101600">
            <a:solidFill>
              <a:schemeClr val="tx2"/>
            </a:solidFill>
          </a:ln>
        </p:spPr>
      </p:pic>
      <p:pic>
        <p:nvPicPr>
          <p:cNvPr id="8" name="Picture 7" descr="22383-high_priestess_colored.jpg"/>
          <p:cNvPicPr>
            <a:picLocks noChangeAspect="1"/>
          </p:cNvPicPr>
          <p:nvPr/>
        </p:nvPicPr>
        <p:blipFill>
          <a:blip r:embed="rId3"/>
          <a:stretch>
            <a:fillRect/>
          </a:stretch>
        </p:blipFill>
        <p:spPr>
          <a:xfrm>
            <a:off x="6265912" y="67236"/>
            <a:ext cx="2878088" cy="4208986"/>
          </a:xfrm>
          <a:prstGeom prst="rect">
            <a:avLst/>
          </a:prstGeom>
        </p:spPr>
      </p:pic>
      <p:pic>
        <p:nvPicPr>
          <p:cNvPr id="10" name="Picture 9" descr="basic_high_priestess.jpg"/>
          <p:cNvPicPr>
            <a:picLocks noChangeAspect="1"/>
          </p:cNvPicPr>
          <p:nvPr/>
        </p:nvPicPr>
        <p:blipFill>
          <a:blip r:embed="rId4">
            <a:lum bright="3000"/>
            <a:alphaModFix amt="88000"/>
          </a:blip>
          <a:stretch>
            <a:fillRect/>
          </a:stretch>
        </p:blipFill>
        <p:spPr>
          <a:xfrm>
            <a:off x="3581400" y="1543232"/>
            <a:ext cx="2352675" cy="4076336"/>
          </a:xfrm>
          <a:prstGeom prst="rect">
            <a:avLst/>
          </a:prstGeom>
          <a:ln w="101600">
            <a:solidFill>
              <a:schemeClr val="bg2">
                <a:lumMod val="25000"/>
                <a:lumOff val="75000"/>
              </a:schemeClr>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239436"/>
            <a:ext cx="9144000" cy="618564"/>
          </a:xfrm>
        </p:spPr>
        <p:txBody>
          <a:bodyPr/>
          <a:lstStyle/>
          <a:p>
            <a:r>
              <a:rPr lang="en-US" dirty="0">
                <a:latin typeface="Arial Bold"/>
                <a:cs typeface="Arial Bold"/>
              </a:rPr>
              <a:t>Card n3 in the major Arcana of the Tarot deck</a:t>
            </a:r>
          </a:p>
        </p:txBody>
      </p:sp>
      <p:sp>
        <p:nvSpPr>
          <p:cNvPr id="4" name="Title 1"/>
          <p:cNvSpPr txBox="1">
            <a:spLocks/>
          </p:cNvSpPr>
          <p:nvPr/>
        </p:nvSpPr>
        <p:spPr>
          <a:xfrm>
            <a:off x="0" y="67236"/>
            <a:ext cx="9144000" cy="13716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The Empress</a:t>
            </a:r>
          </a:p>
        </p:txBody>
      </p:sp>
      <p:pic>
        <p:nvPicPr>
          <p:cNvPr id="12" name="Picture 11" descr="3-Empress.jpg"/>
          <p:cNvPicPr>
            <a:picLocks noChangeAspect="1"/>
          </p:cNvPicPr>
          <p:nvPr/>
        </p:nvPicPr>
        <p:blipFill>
          <a:blip r:embed="rId3"/>
          <a:stretch>
            <a:fillRect/>
          </a:stretch>
        </p:blipFill>
        <p:spPr>
          <a:xfrm>
            <a:off x="6781800" y="1896782"/>
            <a:ext cx="2058657" cy="3623236"/>
          </a:xfrm>
          <a:prstGeom prst="rect">
            <a:avLst/>
          </a:prstGeom>
          <a:ln w="101600">
            <a:solidFill>
              <a:schemeClr val="tx2"/>
            </a:solidFill>
          </a:ln>
        </p:spPr>
      </p:pic>
      <p:sp>
        <p:nvSpPr>
          <p:cNvPr id="15" name="Subtitle 2"/>
          <p:cNvSpPr txBox="1">
            <a:spLocks/>
          </p:cNvSpPr>
          <p:nvPr/>
        </p:nvSpPr>
        <p:spPr>
          <a:xfrm>
            <a:off x="5074920" y="2514600"/>
            <a:ext cx="1706880" cy="2524686"/>
          </a:xfrm>
          <a:prstGeom prst="rect">
            <a:avLst/>
          </a:prstGeom>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Meaning:</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endPar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endParaRP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Creativity</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Sensuality</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Abundance</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Fertility</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Promise</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Nurturing</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Exuberance</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Feelings</a:t>
            </a:r>
            <a:endPar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endParaRPr>
          </a:p>
        </p:txBody>
      </p:sp>
      <p:pic>
        <p:nvPicPr>
          <p:cNvPr id="16" name="Picture 15" descr="the-empress-tarot-card.jpg"/>
          <p:cNvPicPr>
            <a:picLocks noChangeAspect="1"/>
          </p:cNvPicPr>
          <p:nvPr/>
        </p:nvPicPr>
        <p:blipFill>
          <a:blip r:embed="rId4"/>
          <a:stretch>
            <a:fillRect/>
          </a:stretch>
        </p:blipFill>
        <p:spPr>
          <a:xfrm>
            <a:off x="152400" y="1326563"/>
            <a:ext cx="2743200" cy="4925447"/>
          </a:xfrm>
          <a:prstGeom prst="rect">
            <a:avLst/>
          </a:prstGeom>
        </p:spPr>
      </p:pic>
      <p:pic>
        <p:nvPicPr>
          <p:cNvPr id="17" name="Picture 16" descr="empress.jpg"/>
          <p:cNvPicPr>
            <a:picLocks noChangeAspect="1"/>
          </p:cNvPicPr>
          <p:nvPr/>
        </p:nvPicPr>
        <p:blipFill>
          <a:blip r:embed="rId5"/>
          <a:stretch>
            <a:fillRect/>
          </a:stretch>
        </p:blipFill>
        <p:spPr>
          <a:xfrm>
            <a:off x="2743200" y="2459038"/>
            <a:ext cx="2286000" cy="3000375"/>
          </a:xfrm>
          <a:prstGeom prst="rect">
            <a:avLst/>
          </a:prstGeom>
          <a:ln w="50800">
            <a:solidFill>
              <a:schemeClr val="accent4">
                <a:lumMod val="60000"/>
                <a:lumOff val="40000"/>
              </a:schemeClr>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7236"/>
            <a:ext cx="9144000" cy="13716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Archetypes in the Tarot</a:t>
            </a:r>
          </a:p>
        </p:txBody>
      </p:sp>
      <p:pic>
        <p:nvPicPr>
          <p:cNvPr id="7" name="Picture 6" descr="QueenOfSwords.jpg"/>
          <p:cNvPicPr>
            <a:picLocks noChangeAspect="1"/>
          </p:cNvPicPr>
          <p:nvPr/>
        </p:nvPicPr>
        <p:blipFill>
          <a:blip r:embed="rId2"/>
          <a:stretch>
            <a:fillRect/>
          </a:stretch>
        </p:blipFill>
        <p:spPr>
          <a:xfrm>
            <a:off x="152400" y="1747520"/>
            <a:ext cx="6096000" cy="3535679"/>
          </a:xfrm>
          <a:prstGeom prst="rect">
            <a:avLst/>
          </a:prstGeom>
        </p:spPr>
      </p:pic>
      <p:sp>
        <p:nvSpPr>
          <p:cNvPr id="9" name="Subtitle 8"/>
          <p:cNvSpPr>
            <a:spLocks noGrp="1"/>
          </p:cNvSpPr>
          <p:nvPr>
            <p:ph type="subTitle" idx="1"/>
          </p:nvPr>
        </p:nvSpPr>
        <p:spPr>
          <a:xfrm>
            <a:off x="0" y="5105400"/>
            <a:ext cx="9144000" cy="1752600"/>
          </a:xfrm>
        </p:spPr>
        <p:txBody>
          <a:bodyPr/>
          <a:lstStyle/>
          <a:p>
            <a:r>
              <a:rPr lang="en-US" dirty="0" err="1"/>
              <a:t>x</a:t>
            </a:r>
            <a:endParaRPr lang="en-US" dirty="0"/>
          </a:p>
        </p:txBody>
      </p:sp>
      <p:pic>
        <p:nvPicPr>
          <p:cNvPr id="10" name="Picture 9" descr="Rider-Waite_Ace_Swords_large.jpg"/>
          <p:cNvPicPr>
            <a:picLocks noChangeAspect="1"/>
          </p:cNvPicPr>
          <p:nvPr/>
        </p:nvPicPr>
        <p:blipFill>
          <a:blip r:embed="rId3"/>
          <a:stretch>
            <a:fillRect/>
          </a:stretch>
        </p:blipFill>
        <p:spPr>
          <a:xfrm>
            <a:off x="6474872" y="1464468"/>
            <a:ext cx="2669128" cy="469106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7236"/>
            <a:ext cx="9144000" cy="13716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Archetypes in the Tarot</a:t>
            </a:r>
          </a:p>
        </p:txBody>
      </p:sp>
      <p:sp>
        <p:nvSpPr>
          <p:cNvPr id="6" name="Subtitle 5"/>
          <p:cNvSpPr>
            <a:spLocks noGrp="1"/>
          </p:cNvSpPr>
          <p:nvPr>
            <p:ph type="subTitle" idx="1"/>
          </p:nvPr>
        </p:nvSpPr>
        <p:spPr>
          <a:xfrm>
            <a:off x="610394" y="5410200"/>
            <a:ext cx="7770812" cy="1447800"/>
          </a:xfrm>
        </p:spPr>
        <p:txBody>
          <a:bodyPr/>
          <a:lstStyle/>
          <a:p>
            <a:r>
              <a:rPr lang="en-US" sz="2000" dirty="0"/>
              <a:t>Swords</a:t>
            </a:r>
          </a:p>
          <a:p>
            <a:r>
              <a:rPr lang="en-US" dirty="0"/>
              <a:t>Represents the principle of AIR,</a:t>
            </a:r>
          </a:p>
          <a:p>
            <a:r>
              <a:rPr lang="en-US" dirty="0"/>
              <a:t>Feelings, emotions and evolution, change</a:t>
            </a:r>
          </a:p>
        </p:txBody>
      </p:sp>
      <p:pic>
        <p:nvPicPr>
          <p:cNvPr id="8" name="Picture 7" descr="swords02.jpg"/>
          <p:cNvPicPr>
            <a:picLocks noChangeAspect="1"/>
          </p:cNvPicPr>
          <p:nvPr/>
        </p:nvPicPr>
        <p:blipFill>
          <a:blip r:embed="rId3"/>
          <a:stretch>
            <a:fillRect/>
          </a:stretch>
        </p:blipFill>
        <p:spPr>
          <a:xfrm>
            <a:off x="457200" y="1904999"/>
            <a:ext cx="2133600" cy="3657601"/>
          </a:xfrm>
          <a:prstGeom prst="rect">
            <a:avLst/>
          </a:prstGeom>
          <a:ln w="101600">
            <a:solidFill>
              <a:schemeClr val="tx2"/>
            </a:solidFill>
          </a:ln>
        </p:spPr>
      </p:pic>
      <p:pic>
        <p:nvPicPr>
          <p:cNvPr id="9" name="Picture 8" descr="swords06.jpg"/>
          <p:cNvPicPr>
            <a:picLocks noChangeAspect="1"/>
          </p:cNvPicPr>
          <p:nvPr/>
        </p:nvPicPr>
        <p:blipFill>
          <a:blip r:embed="rId4"/>
          <a:stretch>
            <a:fillRect/>
          </a:stretch>
        </p:blipFill>
        <p:spPr>
          <a:xfrm>
            <a:off x="3383756" y="1143000"/>
            <a:ext cx="2224088" cy="3812723"/>
          </a:xfrm>
          <a:prstGeom prst="rect">
            <a:avLst/>
          </a:prstGeom>
          <a:ln w="101600">
            <a:solidFill>
              <a:schemeClr val="tx2"/>
            </a:solidFill>
          </a:ln>
        </p:spPr>
      </p:pic>
      <p:pic>
        <p:nvPicPr>
          <p:cNvPr id="11" name="Picture 10" descr="swords03.jpg"/>
          <p:cNvPicPr>
            <a:picLocks noChangeAspect="1"/>
          </p:cNvPicPr>
          <p:nvPr/>
        </p:nvPicPr>
        <p:blipFill>
          <a:blip r:embed="rId5"/>
          <a:stretch>
            <a:fillRect/>
          </a:stretch>
        </p:blipFill>
        <p:spPr>
          <a:xfrm>
            <a:off x="6537325" y="2209800"/>
            <a:ext cx="2044700" cy="3505200"/>
          </a:xfrm>
          <a:prstGeom prst="rect">
            <a:avLst/>
          </a:prstGeom>
          <a:ln w="101600">
            <a:solidFill>
              <a:schemeClr val="tx2"/>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85800" y="0"/>
            <a:ext cx="7770813" cy="9144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0 The beginning</a:t>
            </a:r>
            <a:r>
              <a:rPr kumimoji="0" lang="en-US" sz="4000" b="0" i="0" u="none" strike="noStrike" kern="1200" cap="none" spc="0" normalizeH="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 </a:t>
            </a:r>
            <a:endPar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endParaRPr>
          </a:p>
        </p:txBody>
      </p:sp>
      <p:pic>
        <p:nvPicPr>
          <p:cNvPr id="3" name="Picture 2" descr="0-Fool.jpg"/>
          <p:cNvPicPr>
            <a:picLocks noChangeAspect="1"/>
          </p:cNvPicPr>
          <p:nvPr/>
        </p:nvPicPr>
        <p:blipFill>
          <a:blip r:embed="rId3"/>
          <a:stretch>
            <a:fillRect/>
          </a:stretch>
        </p:blipFill>
        <p:spPr>
          <a:xfrm>
            <a:off x="3581400" y="1415860"/>
            <a:ext cx="1842415" cy="3196591"/>
          </a:xfrm>
          <a:prstGeom prst="rect">
            <a:avLst/>
          </a:prstGeom>
          <a:ln w="101600">
            <a:solidFill>
              <a:schemeClr val="bg2">
                <a:lumMod val="25000"/>
                <a:lumOff val="75000"/>
              </a:schemeClr>
            </a:solidFill>
          </a:ln>
        </p:spPr>
      </p:pic>
      <p:sp>
        <p:nvSpPr>
          <p:cNvPr id="4" name="Rectangle 3"/>
          <p:cNvSpPr/>
          <p:nvPr/>
        </p:nvSpPr>
        <p:spPr>
          <a:xfrm>
            <a:off x="3899815" y="4878070"/>
            <a:ext cx="1524000" cy="1323439"/>
          </a:xfrm>
          <a:prstGeom prst="rect">
            <a:avLst/>
          </a:prstGeom>
        </p:spPr>
        <p:txBody>
          <a:bodyPr wrap="square">
            <a:spAutoFit/>
          </a:bodyPr>
          <a:lstStyle/>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Innocence</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Beginning</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Simplicity</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Blind faith</a:t>
            </a:r>
          </a:p>
          <a:p>
            <a:pPr lvl="0" algn="ctr" defTabSz="914400">
              <a:spcBef>
                <a:spcPts val="300"/>
              </a:spcBef>
              <a:buClr>
                <a:schemeClr val="accent3"/>
              </a:buClr>
            </a:pPr>
            <a:endParaRPr lang="en-US" sz="1400" dirty="0"/>
          </a:p>
        </p:txBody>
      </p:sp>
      <p:pic>
        <p:nvPicPr>
          <p:cNvPr id="5" name="Picture 4" descr="images-1.jpg"/>
          <p:cNvPicPr>
            <a:picLocks noChangeAspect="1"/>
          </p:cNvPicPr>
          <p:nvPr/>
        </p:nvPicPr>
        <p:blipFill>
          <a:blip r:embed="rId4">
            <a:lum bright="-1000" contrast="1000"/>
            <a:alphaModFix amt="34000"/>
          </a:blip>
          <a:stretch>
            <a:fillRect/>
          </a:stretch>
        </p:blipFill>
        <p:spPr>
          <a:xfrm>
            <a:off x="5943600" y="1143000"/>
            <a:ext cx="2863719" cy="2136775"/>
          </a:xfrm>
          <a:prstGeom prst="rect">
            <a:avLst/>
          </a:prstGeom>
        </p:spPr>
      </p:pic>
      <p:sp>
        <p:nvSpPr>
          <p:cNvPr id="6" name="Rectangle 5"/>
          <p:cNvSpPr/>
          <p:nvPr/>
        </p:nvSpPr>
        <p:spPr>
          <a:xfrm>
            <a:off x="6324600" y="3581400"/>
            <a:ext cx="2362200" cy="1246495"/>
          </a:xfrm>
          <a:prstGeom prst="rect">
            <a:avLst/>
          </a:prstGeom>
        </p:spPr>
        <p:txBody>
          <a:bodyPr wrap="square">
            <a:spAutoFit/>
          </a:bodyPr>
          <a:lstStyle/>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The Arabic number 0 is shaped like an egg,</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 representing its infinite potential</a:t>
            </a:r>
          </a:p>
          <a:p>
            <a:pPr lvl="0" algn="ctr" defTabSz="914400">
              <a:spcBef>
                <a:spcPts val="300"/>
              </a:spcBef>
              <a:buClr>
                <a:schemeClr val="accent3"/>
              </a:buClr>
            </a:pPr>
            <a:endParaRPr lang="en-US" sz="1400" dirty="0"/>
          </a:p>
        </p:txBody>
      </p:sp>
      <p:pic>
        <p:nvPicPr>
          <p:cNvPr id="7" name="Picture 6" descr="220px-RWS_Tarot_00_Fool.jpg"/>
          <p:cNvPicPr>
            <a:picLocks noChangeAspect="1"/>
          </p:cNvPicPr>
          <p:nvPr/>
        </p:nvPicPr>
        <p:blipFill>
          <a:blip r:embed="rId5"/>
          <a:stretch>
            <a:fillRect/>
          </a:stretch>
        </p:blipFill>
        <p:spPr>
          <a:xfrm>
            <a:off x="152400" y="990600"/>
            <a:ext cx="2794000" cy="4876800"/>
          </a:xfrm>
          <a:prstGeom prst="rect">
            <a:avLst/>
          </a:prstGeom>
          <a:ln w="101600">
            <a:solidFill>
              <a:schemeClr val="tx1">
                <a:lumMod val="85000"/>
              </a:schemeClr>
            </a:solidFill>
          </a:ln>
        </p:spPr>
      </p:pic>
      <p:sp>
        <p:nvSpPr>
          <p:cNvPr id="8" name="TextBox 7"/>
          <p:cNvSpPr txBox="1"/>
          <p:nvPr/>
        </p:nvSpPr>
        <p:spPr>
          <a:xfrm>
            <a:off x="1" y="6119336"/>
            <a:ext cx="9143999" cy="738664"/>
          </a:xfrm>
          <a:prstGeom prst="rect">
            <a:avLst/>
          </a:prstGeom>
          <a:solidFill>
            <a:schemeClr val="accent2">
              <a:lumMod val="75000"/>
              <a:alpha val="39000"/>
            </a:schemeClr>
          </a:solidFill>
        </p:spPr>
        <p:txBody>
          <a:bodyPr wrap="square" rtlCol="0">
            <a:spAutoFit/>
          </a:bodyPr>
          <a:lstStyle/>
          <a:p>
            <a:r>
              <a:rPr lang="en-US" sz="1400" dirty="0">
                <a:solidFill>
                  <a:schemeClr val="tx2">
                    <a:lumMod val="75000"/>
                  </a:schemeClr>
                </a:solidFill>
                <a:latin typeface="Arial Bold"/>
                <a:cs typeface="Arial Bold"/>
              </a:rPr>
              <a:t>Numerology is a very interesting case of cultural construction because in the Western civilization we tend to understand numbers only as a materialistic scientific language and not as cultural symbols</a:t>
            </a:r>
          </a:p>
          <a:p>
            <a:endParaRPr lang="en-US" sz="1400" dirty="0">
              <a:solidFill>
                <a:schemeClr val="tx2">
                  <a:lumMod val="75000"/>
                </a:schemeClr>
              </a:solidFill>
              <a:latin typeface="Arial Bold"/>
              <a:cs typeface="Arial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85800" y="0"/>
            <a:ext cx="7770813" cy="9144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2 Duality</a:t>
            </a:r>
          </a:p>
        </p:txBody>
      </p:sp>
      <p:pic>
        <p:nvPicPr>
          <p:cNvPr id="3" name="Picture 2" descr="1-Magician.jpg"/>
          <p:cNvPicPr>
            <a:picLocks noChangeAspect="1"/>
          </p:cNvPicPr>
          <p:nvPr/>
        </p:nvPicPr>
        <p:blipFill>
          <a:blip r:embed="rId3"/>
          <a:stretch>
            <a:fillRect/>
          </a:stretch>
        </p:blipFill>
        <p:spPr>
          <a:xfrm>
            <a:off x="33783" y="1905000"/>
            <a:ext cx="1304033" cy="2210334"/>
          </a:xfrm>
          <a:prstGeom prst="rect">
            <a:avLst/>
          </a:prstGeom>
        </p:spPr>
      </p:pic>
      <p:sp>
        <p:nvSpPr>
          <p:cNvPr id="4" name="Rectangle 3"/>
          <p:cNvSpPr/>
          <p:nvPr/>
        </p:nvSpPr>
        <p:spPr>
          <a:xfrm>
            <a:off x="1905000" y="4980214"/>
            <a:ext cx="1524000" cy="1323439"/>
          </a:xfrm>
          <a:prstGeom prst="rect">
            <a:avLst/>
          </a:prstGeom>
        </p:spPr>
        <p:txBody>
          <a:bodyPr wrap="square">
            <a:spAutoFit/>
          </a:bodyPr>
          <a:lstStyle/>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Action</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Awareness</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Resourcefulness</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Focus</a:t>
            </a:r>
          </a:p>
          <a:p>
            <a:pPr lvl="0" algn="ctr" defTabSz="914400">
              <a:spcBef>
                <a:spcPts val="300"/>
              </a:spcBef>
              <a:buClr>
                <a:schemeClr val="accent3"/>
              </a:buClr>
            </a:pPr>
            <a:endParaRPr lang="en-US" sz="1400" dirty="0"/>
          </a:p>
        </p:txBody>
      </p:sp>
      <p:pic>
        <p:nvPicPr>
          <p:cNvPr id="5" name="Picture 4" descr="2-Priestess.jpg"/>
          <p:cNvPicPr>
            <a:picLocks noChangeAspect="1"/>
          </p:cNvPicPr>
          <p:nvPr/>
        </p:nvPicPr>
        <p:blipFill>
          <a:blip r:embed="rId4"/>
          <a:stretch>
            <a:fillRect/>
          </a:stretch>
        </p:blipFill>
        <p:spPr>
          <a:xfrm>
            <a:off x="7853680" y="2057400"/>
            <a:ext cx="1214120" cy="2057934"/>
          </a:xfrm>
          <a:prstGeom prst="rect">
            <a:avLst/>
          </a:prstGeom>
        </p:spPr>
      </p:pic>
      <p:sp>
        <p:nvSpPr>
          <p:cNvPr id="6" name="Rectangle 5"/>
          <p:cNvSpPr/>
          <p:nvPr/>
        </p:nvSpPr>
        <p:spPr>
          <a:xfrm>
            <a:off x="4495800" y="4795897"/>
            <a:ext cx="2209800" cy="1323439"/>
          </a:xfrm>
          <a:prstGeom prst="rect">
            <a:avLst/>
          </a:prstGeom>
        </p:spPr>
        <p:txBody>
          <a:bodyPr wrap="square">
            <a:spAutoFit/>
          </a:bodyPr>
          <a:lstStyle/>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Absolute passiveness</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Unconscious Awareness</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Premonition</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Potential</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Mystery</a:t>
            </a:r>
          </a:p>
        </p:txBody>
      </p:sp>
      <p:pic>
        <p:nvPicPr>
          <p:cNvPr id="7" name="Picture 6" descr="maj01.jpg"/>
          <p:cNvPicPr>
            <a:picLocks noChangeAspect="1"/>
          </p:cNvPicPr>
          <p:nvPr/>
        </p:nvPicPr>
        <p:blipFill>
          <a:blip r:embed="rId5"/>
          <a:stretch>
            <a:fillRect/>
          </a:stretch>
        </p:blipFill>
        <p:spPr>
          <a:xfrm>
            <a:off x="1600200" y="907142"/>
            <a:ext cx="2375959" cy="4073072"/>
          </a:xfrm>
          <a:prstGeom prst="rect">
            <a:avLst/>
          </a:prstGeom>
        </p:spPr>
      </p:pic>
      <p:pic>
        <p:nvPicPr>
          <p:cNvPr id="8" name="Picture 7" descr="maj02.jpg"/>
          <p:cNvPicPr>
            <a:picLocks noChangeAspect="1"/>
          </p:cNvPicPr>
          <p:nvPr/>
        </p:nvPicPr>
        <p:blipFill>
          <a:blip r:embed="rId6"/>
          <a:stretch>
            <a:fillRect/>
          </a:stretch>
        </p:blipFill>
        <p:spPr>
          <a:xfrm>
            <a:off x="4953000" y="882483"/>
            <a:ext cx="2282824" cy="3913414"/>
          </a:xfrm>
          <a:prstGeom prst="rect">
            <a:avLst/>
          </a:prstGeom>
        </p:spPr>
      </p:pic>
      <p:sp>
        <p:nvSpPr>
          <p:cNvPr id="9" name="TextBox 8"/>
          <p:cNvSpPr txBox="1"/>
          <p:nvPr/>
        </p:nvSpPr>
        <p:spPr>
          <a:xfrm>
            <a:off x="33783" y="4115334"/>
            <a:ext cx="1304033" cy="954107"/>
          </a:xfrm>
          <a:prstGeom prst="rect">
            <a:avLst/>
          </a:prstGeom>
          <a:noFill/>
        </p:spPr>
        <p:txBody>
          <a:bodyPr wrap="square" rtlCol="0">
            <a:spAutoFit/>
          </a:bodyPr>
          <a:lstStyle/>
          <a:p>
            <a:r>
              <a:rPr lang="en-US" sz="1400" dirty="0">
                <a:solidFill>
                  <a:schemeClr val="accent1">
                    <a:lumMod val="60000"/>
                    <a:lumOff val="40000"/>
                  </a:schemeClr>
                </a:solidFill>
                <a:latin typeface="Arial"/>
                <a:cs typeface="Arial"/>
              </a:rPr>
              <a:t>Male</a:t>
            </a:r>
            <a:br>
              <a:rPr lang="en-US" sz="1400" dirty="0">
                <a:solidFill>
                  <a:schemeClr val="accent1">
                    <a:lumMod val="60000"/>
                    <a:lumOff val="40000"/>
                  </a:schemeClr>
                </a:solidFill>
                <a:latin typeface="Arial"/>
                <a:cs typeface="Arial"/>
              </a:rPr>
            </a:br>
            <a:r>
              <a:rPr lang="en-US" sz="1400" dirty="0">
                <a:solidFill>
                  <a:schemeClr val="accent1">
                    <a:lumMod val="60000"/>
                    <a:lumOff val="40000"/>
                  </a:schemeClr>
                </a:solidFill>
                <a:latin typeface="Arial"/>
                <a:cs typeface="Arial"/>
              </a:rPr>
              <a:t>principle for a first stage of the game</a:t>
            </a:r>
          </a:p>
        </p:txBody>
      </p:sp>
      <p:sp>
        <p:nvSpPr>
          <p:cNvPr id="10" name="TextBox 9"/>
          <p:cNvSpPr txBox="1"/>
          <p:nvPr/>
        </p:nvSpPr>
        <p:spPr>
          <a:xfrm>
            <a:off x="7853680" y="768697"/>
            <a:ext cx="1214120" cy="1169551"/>
          </a:xfrm>
          <a:prstGeom prst="rect">
            <a:avLst/>
          </a:prstGeom>
          <a:noFill/>
        </p:spPr>
        <p:txBody>
          <a:bodyPr wrap="square" rtlCol="0">
            <a:spAutoFit/>
          </a:bodyPr>
          <a:lstStyle/>
          <a:p>
            <a:r>
              <a:rPr lang="en-US" sz="1400" dirty="0">
                <a:solidFill>
                  <a:schemeClr val="accent1">
                    <a:lumMod val="60000"/>
                    <a:lumOff val="40000"/>
                  </a:schemeClr>
                </a:solidFill>
                <a:latin typeface="Arial"/>
                <a:cs typeface="Arial"/>
              </a:rPr>
              <a:t>Female</a:t>
            </a:r>
            <a:br>
              <a:rPr lang="en-US" sz="1400" dirty="0">
                <a:solidFill>
                  <a:schemeClr val="accent1">
                    <a:lumMod val="60000"/>
                    <a:lumOff val="40000"/>
                  </a:schemeClr>
                </a:solidFill>
                <a:latin typeface="Arial"/>
                <a:cs typeface="Arial"/>
              </a:rPr>
            </a:br>
            <a:r>
              <a:rPr lang="en-US" sz="1400" dirty="0">
                <a:solidFill>
                  <a:schemeClr val="accent1">
                    <a:lumMod val="60000"/>
                    <a:lumOff val="40000"/>
                  </a:schemeClr>
                </a:solidFill>
                <a:latin typeface="Arial"/>
                <a:cs typeface="Arial"/>
              </a:rPr>
              <a:t>principle for the same Stage of development</a:t>
            </a:r>
          </a:p>
        </p:txBody>
      </p:sp>
      <p:sp>
        <p:nvSpPr>
          <p:cNvPr id="11" name="TextBox 10"/>
          <p:cNvSpPr txBox="1"/>
          <p:nvPr/>
        </p:nvSpPr>
        <p:spPr>
          <a:xfrm>
            <a:off x="1" y="6119336"/>
            <a:ext cx="9143999" cy="861774"/>
          </a:xfrm>
          <a:prstGeom prst="rect">
            <a:avLst/>
          </a:prstGeom>
          <a:solidFill>
            <a:schemeClr val="accent2">
              <a:lumMod val="75000"/>
              <a:alpha val="39000"/>
            </a:schemeClr>
          </a:solidFill>
        </p:spPr>
        <p:txBody>
          <a:bodyPr wrap="square" rtlCol="0">
            <a:spAutoFit/>
          </a:bodyPr>
          <a:lstStyle/>
          <a:p>
            <a:r>
              <a:rPr lang="en-US" sz="1200" dirty="0">
                <a:latin typeface="Arial"/>
                <a:cs typeface="Arial"/>
              </a:rPr>
              <a:t>Tarot: first known as </a:t>
            </a:r>
            <a:r>
              <a:rPr lang="en-US" sz="1200" b="1" dirty="0">
                <a:latin typeface="Arial"/>
                <a:cs typeface="Arial"/>
              </a:rPr>
              <a:t>trionfi</a:t>
            </a:r>
            <a:r>
              <a:rPr lang="en-US" sz="1200" dirty="0">
                <a:latin typeface="Arial"/>
                <a:cs typeface="Arial"/>
              </a:rPr>
              <a:t> and later as </a:t>
            </a:r>
            <a:r>
              <a:rPr lang="en-US" sz="1200" b="1" dirty="0" err="1">
                <a:latin typeface="Arial"/>
                <a:cs typeface="Arial"/>
              </a:rPr>
              <a:t>tarocchi</a:t>
            </a:r>
            <a:r>
              <a:rPr lang="en-US" sz="1200" dirty="0">
                <a:latin typeface="Arial"/>
                <a:cs typeface="Arial"/>
              </a:rPr>
              <a:t>, </a:t>
            </a:r>
            <a:r>
              <a:rPr lang="en-US" sz="1200" b="1" dirty="0" err="1">
                <a:latin typeface="Arial"/>
                <a:cs typeface="Arial"/>
              </a:rPr>
              <a:t>tarock</a:t>
            </a:r>
            <a:r>
              <a:rPr lang="en-US" sz="1200" dirty="0">
                <a:latin typeface="Arial"/>
                <a:cs typeface="Arial"/>
              </a:rPr>
              <a:t>, and others) is a pack of playing cards (most commonly numbering 78), used from the mid-15th century in various parts of Europe to play a </a:t>
            </a:r>
            <a:r>
              <a:rPr lang="en-US" sz="1200" dirty="0">
                <a:latin typeface="Arial"/>
                <a:cs typeface="Arial"/>
                <a:hlinkClick r:id="rId7" tooltip="Tarot, tarock and tarocchi games"/>
              </a:rPr>
              <a:t>group of card games</a:t>
            </a:r>
            <a:r>
              <a:rPr lang="en-US" sz="1200" dirty="0">
                <a:latin typeface="Arial"/>
                <a:cs typeface="Arial"/>
              </a:rPr>
              <a:t> .From the late 18th century until the present time the tarot has also found use by mystics  and occultists in efforts at divination or as a map of spiritual pathways.</a:t>
            </a:r>
          </a:p>
          <a:p>
            <a:endParaRPr lang="en-US" sz="1400" dirty="0">
              <a:solidFill>
                <a:schemeClr val="tx2">
                  <a:lumMod val="75000"/>
                </a:schemeClr>
              </a:solidFill>
              <a:latin typeface="Arial Bold"/>
              <a:cs typeface="Arial Bold"/>
            </a:endParaRPr>
          </a:p>
        </p:txBody>
      </p:sp>
      <p:sp>
        <p:nvSpPr>
          <p:cNvPr id="15" name="Rectangular Callout 14"/>
          <p:cNvSpPr/>
          <p:nvPr/>
        </p:nvSpPr>
        <p:spPr>
          <a:xfrm>
            <a:off x="685800" y="152399"/>
            <a:ext cx="2362200" cy="1308795"/>
          </a:xfrm>
          <a:prstGeom prst="wedgeRectCallout">
            <a:avLst>
              <a:gd name="adj1" fmla="val -16318"/>
              <a:gd name="adj2" fmla="val 66585"/>
            </a:avLst>
          </a:prstGeom>
          <a:solidFill>
            <a:schemeClr val="accent6">
              <a:lumMod val="60000"/>
              <a:lumOff val="40000"/>
              <a:alpha val="6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85800" y="76199"/>
            <a:ext cx="2362200" cy="1384995"/>
          </a:xfrm>
          <a:prstGeom prst="rect">
            <a:avLst/>
          </a:prstGeom>
          <a:noFill/>
        </p:spPr>
        <p:txBody>
          <a:bodyPr wrap="square" rtlCol="0">
            <a:spAutoFit/>
          </a:bodyPr>
          <a:lstStyle/>
          <a:p>
            <a:r>
              <a:rPr lang="en-US" sz="1050" dirty="0">
                <a:solidFill>
                  <a:schemeClr val="accent1">
                    <a:lumMod val="75000"/>
                  </a:schemeClr>
                </a:solidFill>
                <a:latin typeface="Arial"/>
                <a:cs typeface="Arial"/>
              </a:rPr>
              <a:t>Notice the symbols:</a:t>
            </a:r>
          </a:p>
          <a:p>
            <a:r>
              <a:rPr lang="en-US" sz="1050" dirty="0">
                <a:solidFill>
                  <a:schemeClr val="accent1">
                    <a:lumMod val="75000"/>
                  </a:schemeClr>
                </a:solidFill>
                <a:latin typeface="Arial"/>
                <a:cs typeface="Arial"/>
              </a:rPr>
              <a:t>•The wand: command</a:t>
            </a:r>
            <a:br>
              <a:rPr lang="en-US" sz="1050" dirty="0">
                <a:solidFill>
                  <a:schemeClr val="accent1">
                    <a:lumMod val="75000"/>
                  </a:schemeClr>
                </a:solidFill>
                <a:latin typeface="Arial"/>
                <a:cs typeface="Arial"/>
              </a:rPr>
            </a:br>
            <a:r>
              <a:rPr lang="en-US" sz="1050" dirty="0">
                <a:solidFill>
                  <a:schemeClr val="accent1">
                    <a:lumMod val="75000"/>
                  </a:schemeClr>
                </a:solidFill>
                <a:latin typeface="Arial"/>
                <a:cs typeface="Arial"/>
              </a:rPr>
              <a:t>•The infinite: potential, growth</a:t>
            </a:r>
          </a:p>
          <a:p>
            <a:r>
              <a:rPr lang="en-US" sz="1050" dirty="0">
                <a:solidFill>
                  <a:schemeClr val="accent1">
                    <a:lumMod val="75000"/>
                  </a:schemeClr>
                </a:solidFill>
                <a:latin typeface="Arial"/>
                <a:cs typeface="Arial"/>
              </a:rPr>
              <a:t>•The 4 suits: sword, wand, pentagram &amp;cup</a:t>
            </a:r>
          </a:p>
          <a:p>
            <a:r>
              <a:rPr lang="en-US" sz="1050" dirty="0">
                <a:solidFill>
                  <a:schemeClr val="accent1">
                    <a:lumMod val="75000"/>
                  </a:schemeClr>
                </a:solidFill>
                <a:latin typeface="Arial"/>
                <a:cs typeface="Arial"/>
              </a:rPr>
              <a:t>•the white lilies: fruit of a higher spirit</a:t>
            </a:r>
          </a:p>
          <a:p>
            <a:r>
              <a:rPr lang="en-US" sz="1050" dirty="0">
                <a:solidFill>
                  <a:schemeClr val="accent1">
                    <a:lumMod val="75000"/>
                  </a:schemeClr>
                </a:solidFill>
                <a:latin typeface="Arial"/>
                <a:cs typeface="Arial"/>
              </a:rPr>
              <a:t>• the red roses: passion, emotional energy</a:t>
            </a:r>
            <a:endParaRPr lang="en-US" sz="1050" dirty="0"/>
          </a:p>
        </p:txBody>
      </p:sp>
      <p:sp>
        <p:nvSpPr>
          <p:cNvPr id="16" name="Rectangular Callout 15"/>
          <p:cNvSpPr/>
          <p:nvPr/>
        </p:nvSpPr>
        <p:spPr>
          <a:xfrm>
            <a:off x="6705600" y="4661847"/>
            <a:ext cx="2362200" cy="1295905"/>
          </a:xfrm>
          <a:prstGeom prst="wedgeRectCallout">
            <a:avLst>
              <a:gd name="adj1" fmla="val -34375"/>
              <a:gd name="adj2" fmla="val -74202"/>
            </a:avLst>
          </a:prstGeom>
          <a:solidFill>
            <a:schemeClr val="accent6">
              <a:lumMod val="60000"/>
              <a:lumOff val="40000"/>
              <a:alpha val="6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858000" y="4734341"/>
            <a:ext cx="2362200" cy="1223412"/>
          </a:xfrm>
          <a:prstGeom prst="rect">
            <a:avLst/>
          </a:prstGeom>
          <a:noFill/>
        </p:spPr>
        <p:txBody>
          <a:bodyPr wrap="square" rtlCol="0">
            <a:spAutoFit/>
          </a:bodyPr>
          <a:lstStyle/>
          <a:p>
            <a:r>
              <a:rPr lang="en-US" sz="1050" dirty="0">
                <a:solidFill>
                  <a:schemeClr val="accent1">
                    <a:lumMod val="75000"/>
                  </a:schemeClr>
                </a:solidFill>
                <a:latin typeface="Arial"/>
                <a:cs typeface="Arial"/>
              </a:rPr>
              <a:t>Notice the symbols:</a:t>
            </a:r>
          </a:p>
          <a:p>
            <a:r>
              <a:rPr lang="en-US" sz="1050" dirty="0">
                <a:solidFill>
                  <a:schemeClr val="accent1">
                    <a:lumMod val="75000"/>
                  </a:schemeClr>
                </a:solidFill>
                <a:latin typeface="Arial"/>
                <a:cs typeface="Arial"/>
              </a:rPr>
              <a:t>•The columns of Light and darkness</a:t>
            </a:r>
            <a:br>
              <a:rPr lang="en-US" sz="1050" dirty="0">
                <a:solidFill>
                  <a:schemeClr val="accent1">
                    <a:lumMod val="75000"/>
                  </a:schemeClr>
                </a:solidFill>
                <a:latin typeface="Arial"/>
                <a:cs typeface="Arial"/>
              </a:rPr>
            </a:br>
            <a:r>
              <a:rPr lang="en-US" sz="1050" dirty="0">
                <a:solidFill>
                  <a:schemeClr val="accent1">
                    <a:lumMod val="75000"/>
                  </a:schemeClr>
                </a:solidFill>
                <a:latin typeface="Arial"/>
                <a:cs typeface="Arial"/>
              </a:rPr>
              <a:t>•The moon: female, hidden knowledge</a:t>
            </a:r>
          </a:p>
          <a:p>
            <a:r>
              <a:rPr lang="en-US" sz="1050" dirty="0">
                <a:solidFill>
                  <a:schemeClr val="accent1">
                    <a:lumMod val="75000"/>
                  </a:schemeClr>
                </a:solidFill>
                <a:latin typeface="Arial"/>
                <a:cs typeface="Arial"/>
              </a:rPr>
              <a:t>•The Water behind: the unconscious</a:t>
            </a:r>
          </a:p>
          <a:p>
            <a:r>
              <a:rPr lang="en-US" sz="1050" dirty="0">
                <a:solidFill>
                  <a:schemeClr val="accent1">
                    <a:lumMod val="75000"/>
                  </a:schemeClr>
                </a:solidFill>
                <a:latin typeface="Arial"/>
                <a:cs typeface="Arial"/>
              </a:rPr>
              <a:t>•The pattern of pomegranates: knowledge</a:t>
            </a:r>
            <a:endParaRPr lang="en-US" sz="10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85800" y="0"/>
            <a:ext cx="7770813" cy="9144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2 A different vision of Duality</a:t>
            </a:r>
            <a:r>
              <a:rPr kumimoji="0" lang="en-US" sz="4000" b="0" i="0" u="none" strike="noStrike" kern="1200" cap="none" spc="0" normalizeH="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 </a:t>
            </a:r>
            <a:endPar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endParaRPr>
          </a:p>
        </p:txBody>
      </p:sp>
      <p:pic>
        <p:nvPicPr>
          <p:cNvPr id="9" name="Picture 8" descr="maj21.jpg"/>
          <p:cNvPicPr>
            <a:picLocks noChangeAspect="1"/>
          </p:cNvPicPr>
          <p:nvPr/>
        </p:nvPicPr>
        <p:blipFill>
          <a:blip r:embed="rId3"/>
          <a:stretch>
            <a:fillRect/>
          </a:stretch>
        </p:blipFill>
        <p:spPr>
          <a:xfrm>
            <a:off x="3550129" y="1143000"/>
            <a:ext cx="2266950" cy="3886200"/>
          </a:xfrm>
          <a:prstGeom prst="rect">
            <a:avLst/>
          </a:prstGeom>
        </p:spPr>
      </p:pic>
      <p:pic>
        <p:nvPicPr>
          <p:cNvPr id="5" name="Picture 4" descr="maj01.jpg"/>
          <p:cNvPicPr>
            <a:picLocks noChangeAspect="1"/>
          </p:cNvPicPr>
          <p:nvPr/>
        </p:nvPicPr>
        <p:blipFill>
          <a:blip r:embed="rId4"/>
          <a:stretch>
            <a:fillRect/>
          </a:stretch>
        </p:blipFill>
        <p:spPr>
          <a:xfrm>
            <a:off x="1095330" y="1371600"/>
            <a:ext cx="1149350" cy="1970314"/>
          </a:xfrm>
          <a:prstGeom prst="rect">
            <a:avLst/>
          </a:prstGeom>
        </p:spPr>
      </p:pic>
      <p:pic>
        <p:nvPicPr>
          <p:cNvPr id="7" name="Picture 6" descr="maj02.jpg"/>
          <p:cNvPicPr>
            <a:picLocks noChangeAspect="1"/>
          </p:cNvPicPr>
          <p:nvPr/>
        </p:nvPicPr>
        <p:blipFill>
          <a:blip r:embed="rId5"/>
          <a:stretch>
            <a:fillRect/>
          </a:stretch>
        </p:blipFill>
        <p:spPr>
          <a:xfrm>
            <a:off x="7251910" y="1736935"/>
            <a:ext cx="1238249" cy="2122714"/>
          </a:xfrm>
          <a:prstGeom prst="rect">
            <a:avLst/>
          </a:prstGeom>
        </p:spPr>
      </p:pic>
      <p:sp>
        <p:nvSpPr>
          <p:cNvPr id="8" name="TextBox 7"/>
          <p:cNvSpPr txBox="1"/>
          <p:nvPr/>
        </p:nvSpPr>
        <p:spPr>
          <a:xfrm>
            <a:off x="1095330" y="3537504"/>
            <a:ext cx="932792" cy="523220"/>
          </a:xfrm>
          <a:prstGeom prst="rect">
            <a:avLst/>
          </a:prstGeom>
          <a:noFill/>
        </p:spPr>
        <p:txBody>
          <a:bodyPr wrap="none" rtlCol="0">
            <a:spAutoFit/>
          </a:bodyPr>
          <a:lstStyle/>
          <a:p>
            <a:pPr algn="ctr"/>
            <a:r>
              <a:rPr lang="en-US" sz="1400" dirty="0">
                <a:solidFill>
                  <a:schemeClr val="tx2">
                    <a:lumMod val="90000"/>
                  </a:schemeClr>
                </a:solidFill>
                <a:latin typeface="Arial"/>
                <a:cs typeface="Arial"/>
              </a:rPr>
              <a:t>1</a:t>
            </a:r>
          </a:p>
          <a:p>
            <a:pPr algn="ctr"/>
            <a:r>
              <a:rPr lang="en-US" sz="1400" dirty="0">
                <a:solidFill>
                  <a:schemeClr val="tx2">
                    <a:lumMod val="90000"/>
                  </a:schemeClr>
                </a:solidFill>
                <a:latin typeface="Arial"/>
                <a:cs typeface="Arial"/>
              </a:rPr>
              <a:t>First card </a:t>
            </a:r>
          </a:p>
        </p:txBody>
      </p:sp>
      <p:sp>
        <p:nvSpPr>
          <p:cNvPr id="11" name="TextBox 10"/>
          <p:cNvSpPr txBox="1"/>
          <p:nvPr/>
        </p:nvSpPr>
        <p:spPr>
          <a:xfrm>
            <a:off x="3550129" y="5475477"/>
            <a:ext cx="2266950" cy="954107"/>
          </a:xfrm>
          <a:prstGeom prst="rect">
            <a:avLst/>
          </a:prstGeom>
          <a:noFill/>
        </p:spPr>
        <p:txBody>
          <a:bodyPr wrap="square" rtlCol="0">
            <a:spAutoFit/>
          </a:bodyPr>
          <a:lstStyle/>
          <a:p>
            <a:pPr algn="ctr"/>
            <a:r>
              <a:rPr lang="en-US" sz="1400" dirty="0">
                <a:solidFill>
                  <a:srgbClr val="CACABF"/>
                </a:solidFill>
                <a:latin typeface="Arial"/>
                <a:cs typeface="Arial"/>
              </a:rPr>
              <a:t>21</a:t>
            </a:r>
          </a:p>
          <a:p>
            <a:pPr algn="ctr"/>
            <a:r>
              <a:rPr lang="en-US" sz="1400" dirty="0">
                <a:solidFill>
                  <a:srgbClr val="CACABF"/>
                </a:solidFill>
                <a:latin typeface="Arial"/>
                <a:cs typeface="Arial"/>
              </a:rPr>
              <a:t>The last card</a:t>
            </a:r>
          </a:p>
          <a:p>
            <a:pPr algn="ctr"/>
            <a:r>
              <a:rPr lang="en-US" sz="1400" dirty="0">
                <a:solidFill>
                  <a:srgbClr val="CACABF"/>
                </a:solidFill>
                <a:latin typeface="Arial"/>
                <a:cs typeface="Arial"/>
              </a:rPr>
              <a:t>The end of duality: the complete triumph</a:t>
            </a:r>
          </a:p>
        </p:txBody>
      </p:sp>
      <p:sp>
        <p:nvSpPr>
          <p:cNvPr id="12" name="TextBox 11"/>
          <p:cNvSpPr txBox="1"/>
          <p:nvPr/>
        </p:nvSpPr>
        <p:spPr>
          <a:xfrm>
            <a:off x="6781800" y="3859649"/>
            <a:ext cx="2108269" cy="738664"/>
          </a:xfrm>
          <a:prstGeom prst="rect">
            <a:avLst/>
          </a:prstGeom>
          <a:noFill/>
        </p:spPr>
        <p:txBody>
          <a:bodyPr wrap="none" rtlCol="0">
            <a:spAutoFit/>
          </a:bodyPr>
          <a:lstStyle/>
          <a:p>
            <a:pPr algn="ctr"/>
            <a:r>
              <a:rPr lang="en-US" sz="1400" dirty="0">
                <a:solidFill>
                  <a:schemeClr val="tx2">
                    <a:lumMod val="90000"/>
                  </a:schemeClr>
                </a:solidFill>
                <a:latin typeface="Arial"/>
                <a:cs typeface="Arial"/>
              </a:rPr>
              <a:t>2</a:t>
            </a:r>
          </a:p>
          <a:p>
            <a:pPr algn="ctr"/>
            <a:r>
              <a:rPr lang="en-US" sz="1400" dirty="0">
                <a:solidFill>
                  <a:schemeClr val="tx2">
                    <a:lumMod val="90000"/>
                  </a:schemeClr>
                </a:solidFill>
                <a:latin typeface="Arial"/>
                <a:cs typeface="Arial"/>
              </a:rPr>
              <a:t>Second card</a:t>
            </a:r>
          </a:p>
          <a:p>
            <a:pPr algn="ctr"/>
            <a:r>
              <a:rPr lang="en-US" sz="1400" dirty="0">
                <a:solidFill>
                  <a:schemeClr val="tx2">
                    <a:lumMod val="90000"/>
                  </a:schemeClr>
                </a:solidFill>
                <a:latin typeface="Arial"/>
                <a:cs typeface="Arial"/>
              </a:rPr>
              <a:t>The beginning of duality </a:t>
            </a:r>
          </a:p>
        </p:txBody>
      </p:sp>
      <p:sp>
        <p:nvSpPr>
          <p:cNvPr id="14" name="Cloud Callout 13"/>
          <p:cNvSpPr/>
          <p:nvPr/>
        </p:nvSpPr>
        <p:spPr>
          <a:xfrm>
            <a:off x="228600" y="4598313"/>
            <a:ext cx="2590800" cy="2215991"/>
          </a:xfrm>
          <a:prstGeom prst="cloudCallout">
            <a:avLst>
              <a:gd name="adj1" fmla="val 54136"/>
              <a:gd name="adj2" fmla="val -101292"/>
            </a:avLst>
          </a:prstGeom>
          <a:solidFill>
            <a:schemeClr val="accent2">
              <a:lumMod val="75000"/>
              <a:alpha val="7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52400" y="4800600"/>
            <a:ext cx="2705100" cy="1723549"/>
          </a:xfrm>
          <a:prstGeom prst="rect">
            <a:avLst/>
          </a:prstGeom>
        </p:spPr>
        <p:txBody>
          <a:bodyPr wrap="square">
            <a:spAutoFit/>
          </a:bodyPr>
          <a:lstStyle/>
          <a:p>
            <a:pPr lvl="0" algn="ctr" defTabSz="914400">
              <a:spcBef>
                <a:spcPts val="300"/>
              </a:spcBef>
              <a:buClr>
                <a:schemeClr val="accent3"/>
              </a:buClr>
            </a:pPr>
            <a:r>
              <a:rPr lang="en-US" sz="12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The 4 cardinal points</a:t>
            </a:r>
          </a:p>
          <a:p>
            <a:pPr lvl="0" algn="ctr" defTabSz="914400">
              <a:spcBef>
                <a:spcPts val="300"/>
              </a:spcBef>
              <a:buClr>
                <a:schemeClr val="accent3"/>
              </a:buClr>
            </a:pPr>
            <a:r>
              <a:rPr lang="en-US" sz="12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(also 4 evangelists)</a:t>
            </a:r>
          </a:p>
          <a:p>
            <a:pPr lvl="0" algn="ctr" defTabSz="914400">
              <a:spcBef>
                <a:spcPts val="300"/>
              </a:spcBef>
              <a:buClr>
                <a:schemeClr val="accent3"/>
              </a:buClr>
            </a:pPr>
            <a:r>
              <a:rPr lang="en-US" sz="12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2 wands, one on each hand</a:t>
            </a:r>
          </a:p>
          <a:p>
            <a:pPr lvl="0" algn="ctr" defTabSz="914400">
              <a:spcBef>
                <a:spcPts val="300"/>
              </a:spcBef>
              <a:buClr>
                <a:schemeClr val="accent3"/>
              </a:buClr>
            </a:pPr>
            <a:r>
              <a:rPr lang="en-US" sz="12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Triumphant naked figure (free of attachments) </a:t>
            </a:r>
            <a:br>
              <a:rPr lang="en-US" sz="12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br>
            <a:r>
              <a:rPr lang="en-US" sz="12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an hermaphrodite in some decks)</a:t>
            </a:r>
          </a:p>
          <a:p>
            <a:pPr lvl="0" algn="ctr" defTabSz="914400">
              <a:spcBef>
                <a:spcPts val="300"/>
              </a:spcBef>
              <a:buClr>
                <a:schemeClr val="accent3"/>
              </a:buClr>
            </a:pPr>
            <a:r>
              <a:rPr lang="en-US" sz="12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Surrounded by a great garland in the shape of a 0</a:t>
            </a:r>
          </a:p>
        </p:txBody>
      </p:sp>
      <p:sp>
        <p:nvSpPr>
          <p:cNvPr id="15" name="TextBox 14"/>
          <p:cNvSpPr txBox="1"/>
          <p:nvPr/>
        </p:nvSpPr>
        <p:spPr>
          <a:xfrm>
            <a:off x="5817079" y="4876800"/>
            <a:ext cx="661359" cy="584776"/>
          </a:xfrm>
          <a:prstGeom prst="rect">
            <a:avLst/>
          </a:prstGeom>
          <a:noFill/>
        </p:spPr>
        <p:txBody>
          <a:bodyPr wrap="none" rtlCol="0">
            <a:spAutoFit/>
          </a:bodyPr>
          <a:lstStyle/>
          <a:p>
            <a:r>
              <a:rPr lang="en-US" sz="1600" dirty="0">
                <a:solidFill>
                  <a:schemeClr val="accent5">
                    <a:lumMod val="25000"/>
                    <a:lumOff val="75000"/>
                  </a:schemeClr>
                </a:solidFill>
              </a:rPr>
              <a:t>St.</a:t>
            </a:r>
          </a:p>
          <a:p>
            <a:r>
              <a:rPr lang="en-US" sz="1600" dirty="0">
                <a:solidFill>
                  <a:schemeClr val="accent5">
                    <a:lumMod val="25000"/>
                    <a:lumOff val="75000"/>
                  </a:schemeClr>
                </a:solidFill>
              </a:rPr>
              <a:t>Mark</a:t>
            </a:r>
          </a:p>
        </p:txBody>
      </p:sp>
      <p:sp>
        <p:nvSpPr>
          <p:cNvPr id="16" name="TextBox 15"/>
          <p:cNvSpPr txBox="1"/>
          <p:nvPr/>
        </p:nvSpPr>
        <p:spPr>
          <a:xfrm>
            <a:off x="2667000" y="1079212"/>
            <a:ext cx="906218" cy="584776"/>
          </a:xfrm>
          <a:prstGeom prst="rect">
            <a:avLst/>
          </a:prstGeom>
          <a:noFill/>
        </p:spPr>
        <p:txBody>
          <a:bodyPr wrap="none" rtlCol="0">
            <a:spAutoFit/>
          </a:bodyPr>
          <a:lstStyle/>
          <a:p>
            <a:r>
              <a:rPr lang="en-US" sz="1600" dirty="0">
                <a:solidFill>
                  <a:schemeClr val="accent5">
                    <a:lumMod val="25000"/>
                    <a:lumOff val="75000"/>
                  </a:schemeClr>
                </a:solidFill>
              </a:rPr>
              <a:t>St.</a:t>
            </a:r>
          </a:p>
          <a:p>
            <a:r>
              <a:rPr lang="en-US" sz="1600" dirty="0">
                <a:solidFill>
                  <a:schemeClr val="accent5">
                    <a:lumMod val="25000"/>
                    <a:lumOff val="75000"/>
                  </a:schemeClr>
                </a:solidFill>
              </a:rPr>
              <a:t>Mathew</a:t>
            </a:r>
          </a:p>
        </p:txBody>
      </p:sp>
      <p:sp>
        <p:nvSpPr>
          <p:cNvPr id="17" name="TextBox 16"/>
          <p:cNvSpPr txBox="1"/>
          <p:nvPr/>
        </p:nvSpPr>
        <p:spPr>
          <a:xfrm>
            <a:off x="2874198" y="4901624"/>
            <a:ext cx="631002" cy="584776"/>
          </a:xfrm>
          <a:prstGeom prst="rect">
            <a:avLst/>
          </a:prstGeom>
          <a:noFill/>
        </p:spPr>
        <p:txBody>
          <a:bodyPr wrap="none" rtlCol="0">
            <a:spAutoFit/>
          </a:bodyPr>
          <a:lstStyle/>
          <a:p>
            <a:r>
              <a:rPr lang="en-US" sz="1600" dirty="0">
                <a:solidFill>
                  <a:schemeClr val="accent5">
                    <a:lumMod val="25000"/>
                    <a:lumOff val="75000"/>
                  </a:schemeClr>
                </a:solidFill>
              </a:rPr>
              <a:t>St.</a:t>
            </a:r>
          </a:p>
          <a:p>
            <a:r>
              <a:rPr lang="en-US" sz="1600" dirty="0">
                <a:solidFill>
                  <a:schemeClr val="accent5">
                    <a:lumMod val="25000"/>
                    <a:lumOff val="75000"/>
                  </a:schemeClr>
                </a:solidFill>
              </a:rPr>
              <a:t>Luke</a:t>
            </a:r>
          </a:p>
        </p:txBody>
      </p:sp>
      <p:sp>
        <p:nvSpPr>
          <p:cNvPr id="18" name="TextBox 17"/>
          <p:cNvSpPr txBox="1"/>
          <p:nvPr/>
        </p:nvSpPr>
        <p:spPr>
          <a:xfrm>
            <a:off x="5817079" y="1079212"/>
            <a:ext cx="620683" cy="584776"/>
          </a:xfrm>
          <a:prstGeom prst="rect">
            <a:avLst/>
          </a:prstGeom>
          <a:noFill/>
        </p:spPr>
        <p:txBody>
          <a:bodyPr wrap="none" rtlCol="0">
            <a:spAutoFit/>
          </a:bodyPr>
          <a:lstStyle/>
          <a:p>
            <a:r>
              <a:rPr lang="en-US" sz="1600" dirty="0">
                <a:solidFill>
                  <a:schemeClr val="accent5">
                    <a:lumMod val="25000"/>
                    <a:lumOff val="75000"/>
                  </a:schemeClr>
                </a:solidFill>
              </a:rPr>
              <a:t>St.</a:t>
            </a:r>
          </a:p>
          <a:p>
            <a:r>
              <a:rPr lang="en-US" sz="1600" dirty="0">
                <a:solidFill>
                  <a:schemeClr val="accent5">
                    <a:lumMod val="25000"/>
                    <a:lumOff val="75000"/>
                  </a:schemeClr>
                </a:solidFill>
              </a:rPr>
              <a:t>John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85800" y="0"/>
            <a:ext cx="7770813" cy="11430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2 Different vision of Duality.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dirty="0">
                <a:solidFill>
                  <a:schemeClr val="tx2"/>
                </a:solidFill>
                <a:effectLst>
                  <a:outerShdw blurRad="38100" dist="12700" algn="l" rotWithShape="0">
                    <a:prstClr val="black">
                      <a:alpha val="40000"/>
                    </a:prstClr>
                  </a:outerShdw>
                </a:effectLst>
                <a:latin typeface="+mj-lt"/>
                <a:ea typeface="+mj-ea"/>
                <a:cs typeface="+mj-cs"/>
              </a:rPr>
              <a:t>Cosmogony</a:t>
            </a:r>
            <a:r>
              <a:rPr kumimoji="0" lang="en-US" sz="4000" b="0" i="0" u="none" strike="noStrike" kern="1200" cap="none" spc="0" normalizeH="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 </a:t>
            </a:r>
            <a:endPar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endParaRPr>
          </a:p>
        </p:txBody>
      </p:sp>
      <p:sp>
        <p:nvSpPr>
          <p:cNvPr id="8" name="TextBox 7"/>
          <p:cNvSpPr txBox="1"/>
          <p:nvPr/>
        </p:nvSpPr>
        <p:spPr>
          <a:xfrm>
            <a:off x="5486400" y="5261290"/>
            <a:ext cx="3658373" cy="477054"/>
          </a:xfrm>
          <a:prstGeom prst="rect">
            <a:avLst/>
          </a:prstGeom>
          <a:noFill/>
        </p:spPr>
        <p:txBody>
          <a:bodyPr wrap="none" rtlCol="0">
            <a:spAutoFit/>
          </a:bodyPr>
          <a:lstStyle/>
          <a:p>
            <a:pPr algn="ctr"/>
            <a:r>
              <a:rPr lang="en-US" sz="1100" dirty="0">
                <a:solidFill>
                  <a:schemeClr val="bg2">
                    <a:lumMod val="50000"/>
                    <a:lumOff val="50000"/>
                  </a:schemeClr>
                </a:solidFill>
                <a:latin typeface="Arial"/>
                <a:cs typeface="Arial"/>
              </a:rPr>
              <a:t>Hindu goddess Kali of destruction over the dead body</a:t>
            </a:r>
            <a:br>
              <a:rPr lang="en-US" sz="1100" dirty="0">
                <a:solidFill>
                  <a:schemeClr val="bg2">
                    <a:lumMod val="50000"/>
                    <a:lumOff val="50000"/>
                  </a:schemeClr>
                </a:solidFill>
                <a:latin typeface="Arial"/>
                <a:cs typeface="Arial"/>
              </a:rPr>
            </a:br>
            <a:r>
              <a:rPr lang="en-US" sz="1100" dirty="0">
                <a:solidFill>
                  <a:schemeClr val="bg2">
                    <a:lumMod val="50000"/>
                    <a:lumOff val="50000"/>
                  </a:schemeClr>
                </a:solidFill>
                <a:latin typeface="Arial"/>
                <a:cs typeface="Arial"/>
              </a:rPr>
              <a:t>of her husband . Notice the Royal Cobra of awareness.</a:t>
            </a:r>
            <a:r>
              <a:rPr lang="en-US" sz="1400" dirty="0">
                <a:solidFill>
                  <a:schemeClr val="bg2">
                    <a:lumMod val="50000"/>
                    <a:lumOff val="50000"/>
                  </a:schemeClr>
                </a:solidFill>
                <a:latin typeface="Arial"/>
                <a:cs typeface="Arial"/>
              </a:rPr>
              <a:t> </a:t>
            </a:r>
          </a:p>
        </p:txBody>
      </p:sp>
      <p:sp>
        <p:nvSpPr>
          <p:cNvPr id="11" name="TextBox 10"/>
          <p:cNvSpPr txBox="1"/>
          <p:nvPr/>
        </p:nvSpPr>
        <p:spPr>
          <a:xfrm>
            <a:off x="0" y="6019800"/>
            <a:ext cx="9144000" cy="707886"/>
          </a:xfrm>
          <a:prstGeom prst="rect">
            <a:avLst/>
          </a:prstGeom>
          <a:solidFill>
            <a:schemeClr val="accent2">
              <a:alpha val="45000"/>
            </a:schemeClr>
          </a:solidFill>
        </p:spPr>
        <p:txBody>
          <a:bodyPr wrap="square" rtlCol="0">
            <a:spAutoFit/>
          </a:bodyPr>
          <a:lstStyle/>
          <a:p>
            <a:pPr algn="ctr"/>
            <a:r>
              <a:rPr lang="en-US" sz="1400" dirty="0">
                <a:solidFill>
                  <a:srgbClr val="CACABF"/>
                </a:solidFill>
                <a:latin typeface="Arial"/>
                <a:cs typeface="Arial"/>
              </a:rPr>
              <a:t>Jung contemplated the archetypes of the </a:t>
            </a:r>
            <a:r>
              <a:rPr lang="en-US" sz="2000" dirty="0">
                <a:solidFill>
                  <a:srgbClr val="CACABF"/>
                </a:solidFill>
                <a:latin typeface="Arial"/>
                <a:cs typeface="Arial"/>
              </a:rPr>
              <a:t>Good</a:t>
            </a:r>
            <a:r>
              <a:rPr lang="en-US" sz="1400" dirty="0">
                <a:solidFill>
                  <a:srgbClr val="CACABF"/>
                </a:solidFill>
                <a:latin typeface="Arial"/>
                <a:cs typeface="Arial"/>
              </a:rPr>
              <a:t> mother and the </a:t>
            </a:r>
            <a:r>
              <a:rPr lang="en-US" sz="2000" dirty="0">
                <a:solidFill>
                  <a:srgbClr val="CACABF"/>
                </a:solidFill>
                <a:latin typeface="Arial"/>
                <a:cs typeface="Arial"/>
              </a:rPr>
              <a:t>Terrible</a:t>
            </a:r>
            <a:r>
              <a:rPr lang="en-US" sz="1400" dirty="0">
                <a:solidFill>
                  <a:srgbClr val="CACABF"/>
                </a:solidFill>
                <a:latin typeface="Arial"/>
                <a:cs typeface="Arial"/>
              </a:rPr>
              <a:t> mother incarnating the </a:t>
            </a:r>
            <a:br>
              <a:rPr lang="en-US" sz="1400" dirty="0">
                <a:solidFill>
                  <a:srgbClr val="CACABF"/>
                </a:solidFill>
                <a:latin typeface="Arial"/>
                <a:cs typeface="Arial"/>
              </a:rPr>
            </a:br>
            <a:r>
              <a:rPr lang="en-US" sz="2000" dirty="0">
                <a:solidFill>
                  <a:srgbClr val="CACABF"/>
                </a:solidFill>
                <a:latin typeface="Arial"/>
                <a:cs typeface="Arial"/>
              </a:rPr>
              <a:t>Creation</a:t>
            </a:r>
            <a:r>
              <a:rPr lang="en-US" sz="1400" dirty="0">
                <a:solidFill>
                  <a:srgbClr val="CACABF"/>
                </a:solidFill>
                <a:latin typeface="Arial"/>
                <a:cs typeface="Arial"/>
              </a:rPr>
              <a:t> and </a:t>
            </a:r>
            <a:r>
              <a:rPr lang="en-US" sz="2000" dirty="0">
                <a:solidFill>
                  <a:srgbClr val="CACABF"/>
                </a:solidFill>
                <a:latin typeface="Arial"/>
                <a:cs typeface="Arial"/>
              </a:rPr>
              <a:t>Destruction</a:t>
            </a:r>
            <a:r>
              <a:rPr lang="en-US" sz="1400" dirty="0">
                <a:solidFill>
                  <a:srgbClr val="CACABF"/>
                </a:solidFill>
                <a:latin typeface="Arial"/>
                <a:cs typeface="Arial"/>
              </a:rPr>
              <a:t> of the Natural in different cultures.</a:t>
            </a:r>
          </a:p>
        </p:txBody>
      </p:sp>
      <p:pic>
        <p:nvPicPr>
          <p:cNvPr id="15" name="Picture 14" descr="Kali_by_Raja_Ravi_Varma.jpg"/>
          <p:cNvPicPr>
            <a:picLocks noChangeAspect="1"/>
          </p:cNvPicPr>
          <p:nvPr/>
        </p:nvPicPr>
        <p:blipFill>
          <a:blip r:embed="rId3">
            <a:lum bright="-1000" contrast="-31000"/>
          </a:blip>
          <a:stretch>
            <a:fillRect/>
          </a:stretch>
        </p:blipFill>
        <p:spPr>
          <a:xfrm>
            <a:off x="5943600" y="1109213"/>
            <a:ext cx="2978150" cy="4152077"/>
          </a:xfrm>
          <a:prstGeom prst="rect">
            <a:avLst/>
          </a:prstGeom>
        </p:spPr>
      </p:pic>
      <p:pic>
        <p:nvPicPr>
          <p:cNvPr id="18" name="Picture 17" descr="425px-Ravi_Varma-Lakshmi-1.jpg"/>
          <p:cNvPicPr>
            <a:picLocks noChangeAspect="1"/>
          </p:cNvPicPr>
          <p:nvPr/>
        </p:nvPicPr>
        <p:blipFill>
          <a:blip r:embed="rId4"/>
          <a:stretch>
            <a:fillRect/>
          </a:stretch>
        </p:blipFill>
        <p:spPr>
          <a:xfrm>
            <a:off x="304800" y="914400"/>
            <a:ext cx="2597613" cy="3667218"/>
          </a:xfrm>
          <a:prstGeom prst="rect">
            <a:avLst/>
          </a:prstGeom>
        </p:spPr>
      </p:pic>
      <p:sp>
        <p:nvSpPr>
          <p:cNvPr id="19" name="TextBox 18"/>
          <p:cNvSpPr txBox="1"/>
          <p:nvPr/>
        </p:nvSpPr>
        <p:spPr>
          <a:xfrm>
            <a:off x="304800" y="4581618"/>
            <a:ext cx="2372402" cy="477054"/>
          </a:xfrm>
          <a:prstGeom prst="rect">
            <a:avLst/>
          </a:prstGeom>
          <a:noFill/>
        </p:spPr>
        <p:txBody>
          <a:bodyPr wrap="none" rtlCol="0">
            <a:spAutoFit/>
          </a:bodyPr>
          <a:lstStyle/>
          <a:p>
            <a:pPr algn="ctr"/>
            <a:r>
              <a:rPr lang="en-US" sz="1100" dirty="0">
                <a:solidFill>
                  <a:schemeClr val="bg2">
                    <a:lumMod val="50000"/>
                    <a:lumOff val="50000"/>
                  </a:schemeClr>
                </a:solidFill>
                <a:latin typeface="Arial"/>
                <a:cs typeface="Arial"/>
              </a:rPr>
              <a:t>Hindu goddess  </a:t>
            </a:r>
            <a:r>
              <a:rPr lang="en-US" sz="1100" dirty="0" err="1">
                <a:solidFill>
                  <a:schemeClr val="bg2">
                    <a:lumMod val="50000"/>
                    <a:lumOff val="50000"/>
                  </a:schemeClr>
                </a:solidFill>
                <a:latin typeface="Arial"/>
                <a:cs typeface="Arial"/>
              </a:rPr>
              <a:t>Lakshmi</a:t>
            </a:r>
            <a:r>
              <a:rPr lang="en-US" sz="1100" dirty="0">
                <a:solidFill>
                  <a:schemeClr val="bg2">
                    <a:lumMod val="50000"/>
                    <a:lumOff val="50000"/>
                  </a:schemeClr>
                </a:solidFill>
                <a:latin typeface="Arial"/>
                <a:cs typeface="Arial"/>
              </a:rPr>
              <a:t> of wealth, </a:t>
            </a:r>
            <a:br>
              <a:rPr lang="en-US" sz="1100" dirty="0">
                <a:solidFill>
                  <a:schemeClr val="bg2">
                    <a:lumMod val="50000"/>
                    <a:lumOff val="50000"/>
                  </a:schemeClr>
                </a:solidFill>
                <a:latin typeface="Arial"/>
                <a:cs typeface="Arial"/>
              </a:rPr>
            </a:br>
            <a:r>
              <a:rPr lang="en-US" sz="1100" dirty="0">
                <a:solidFill>
                  <a:schemeClr val="bg2">
                    <a:lumMod val="50000"/>
                    <a:lumOff val="50000"/>
                  </a:schemeClr>
                </a:solidFill>
                <a:latin typeface="Arial"/>
                <a:cs typeface="Arial"/>
              </a:rPr>
              <a:t>Prosperity and Beauty.</a:t>
            </a:r>
            <a:r>
              <a:rPr lang="en-US" sz="1400" dirty="0">
                <a:solidFill>
                  <a:schemeClr val="bg2">
                    <a:lumMod val="50000"/>
                    <a:lumOff val="50000"/>
                  </a:schemeClr>
                </a:solidFill>
                <a:latin typeface="Arial"/>
                <a:cs typeface="Arial"/>
              </a:rPr>
              <a:t> </a:t>
            </a:r>
          </a:p>
        </p:txBody>
      </p:sp>
      <p:pic>
        <p:nvPicPr>
          <p:cNvPr id="20" name="Picture 19" descr="image003.gif"/>
          <p:cNvPicPr>
            <a:picLocks noChangeAspect="1"/>
          </p:cNvPicPr>
          <p:nvPr/>
        </p:nvPicPr>
        <p:blipFill>
          <a:blip r:embed="rId5">
            <a:alphaModFix amt="62000"/>
          </a:blip>
          <a:stretch>
            <a:fillRect/>
          </a:stretch>
        </p:blipFill>
        <p:spPr>
          <a:xfrm>
            <a:off x="3559175" y="1806575"/>
            <a:ext cx="1927225" cy="1927225"/>
          </a:xfrm>
          <a:prstGeom prst="rect">
            <a:avLst/>
          </a:prstGeom>
        </p:spPr>
      </p:pic>
      <p:sp>
        <p:nvSpPr>
          <p:cNvPr id="21" name="TextBox 20"/>
          <p:cNvSpPr txBox="1"/>
          <p:nvPr/>
        </p:nvSpPr>
        <p:spPr>
          <a:xfrm>
            <a:off x="3492820" y="3733800"/>
            <a:ext cx="1993580" cy="261610"/>
          </a:xfrm>
          <a:prstGeom prst="rect">
            <a:avLst/>
          </a:prstGeom>
          <a:noFill/>
        </p:spPr>
        <p:txBody>
          <a:bodyPr wrap="none" rtlCol="0">
            <a:spAutoFit/>
          </a:bodyPr>
          <a:lstStyle/>
          <a:p>
            <a:pPr algn="ctr"/>
            <a:r>
              <a:rPr lang="en-US" sz="1100" dirty="0">
                <a:solidFill>
                  <a:schemeClr val="bg2">
                    <a:lumMod val="50000"/>
                    <a:lumOff val="50000"/>
                  </a:schemeClr>
                </a:solidFill>
                <a:latin typeface="Arial"/>
                <a:cs typeface="Arial"/>
              </a:rPr>
              <a:t>Venus of </a:t>
            </a:r>
            <a:r>
              <a:rPr lang="en-US" sz="1100" dirty="0" err="1">
                <a:solidFill>
                  <a:schemeClr val="bg2">
                    <a:lumMod val="50000"/>
                    <a:lumOff val="50000"/>
                  </a:schemeClr>
                </a:solidFill>
                <a:latin typeface="Arial"/>
                <a:cs typeface="Arial"/>
              </a:rPr>
              <a:t>Lespunge</a:t>
            </a:r>
            <a:r>
              <a:rPr lang="en-US" sz="1100" dirty="0">
                <a:solidFill>
                  <a:schemeClr val="bg2">
                    <a:lumMod val="50000"/>
                    <a:lumOff val="50000"/>
                  </a:schemeClr>
                </a:solidFill>
                <a:latin typeface="Arial"/>
                <a:cs typeface="Arial"/>
              </a:rPr>
              <a:t>, 2600BC</a:t>
            </a:r>
            <a:endParaRPr lang="en-US" sz="1400" dirty="0">
              <a:solidFill>
                <a:schemeClr val="bg2">
                  <a:lumMod val="50000"/>
                  <a:lumOff val="50000"/>
                </a:schemeClr>
              </a:solidFill>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381000"/>
            <a:ext cx="7772400" cy="1470025"/>
          </a:xfrm>
        </p:spPr>
        <p:txBody>
          <a:bodyPr/>
          <a:lstStyle/>
          <a:p>
            <a:r>
              <a:rPr lang="en-US" dirty="0"/>
              <a:t>Mythology </a:t>
            </a:r>
            <a:br>
              <a:rPr lang="en-US" sz="4000" dirty="0"/>
            </a:br>
            <a:r>
              <a:rPr lang="en-US" sz="4000" dirty="0"/>
              <a:t>as content of a narrative</a:t>
            </a:r>
          </a:p>
        </p:txBody>
      </p:sp>
      <p:sp>
        <p:nvSpPr>
          <p:cNvPr id="3" name="Subtitle 2"/>
          <p:cNvSpPr>
            <a:spLocks noGrp="1"/>
          </p:cNvSpPr>
          <p:nvPr>
            <p:ph type="subTitle" idx="1"/>
          </p:nvPr>
        </p:nvSpPr>
        <p:spPr>
          <a:xfrm>
            <a:off x="685801" y="2438400"/>
            <a:ext cx="7770812" cy="1752600"/>
          </a:xfrm>
        </p:spPr>
        <p:txBody>
          <a:bodyPr>
            <a:normAutofit/>
          </a:bodyPr>
          <a:lstStyle/>
          <a:p>
            <a:r>
              <a:rPr lang="en-US" sz="2400" dirty="0"/>
              <a:t>Joseph Campbell. </a:t>
            </a:r>
            <a:r>
              <a:rPr lang="en-US" dirty="0"/>
              <a:t>American scholar on World Comparative Mythology</a:t>
            </a:r>
          </a:p>
          <a:p>
            <a:r>
              <a:rPr lang="en-US" sz="1800" dirty="0"/>
              <a:t>From the video lecture “</a:t>
            </a:r>
            <a:r>
              <a:rPr lang="en-US" sz="1800" dirty="0" err="1"/>
              <a:t>Shukhavati</a:t>
            </a:r>
            <a:r>
              <a:rPr lang="en-US" sz="1800" dirty="0"/>
              <a:t>”</a:t>
            </a:r>
          </a:p>
        </p:txBody>
      </p:sp>
      <p:sp>
        <p:nvSpPr>
          <p:cNvPr id="5" name="Oval Callout 4"/>
          <p:cNvSpPr/>
          <p:nvPr/>
        </p:nvSpPr>
        <p:spPr>
          <a:xfrm>
            <a:off x="457200" y="4114800"/>
            <a:ext cx="8458200" cy="2514600"/>
          </a:xfrm>
          <a:prstGeom prst="wedgeEllipseCallout">
            <a:avLst>
              <a:gd name="adj1" fmla="val -32353"/>
              <a:gd name="adj2" fmla="val -93738"/>
            </a:avLst>
          </a:prstGeom>
          <a:solidFill>
            <a:schemeClr val="accent1">
              <a:lumMod val="40000"/>
              <a:lumOff val="60000"/>
              <a:alpha val="31000"/>
            </a:schemeClr>
          </a:solidFill>
          <a:ln>
            <a:solidFill>
              <a:schemeClr val="accent1">
                <a:alpha val="76000"/>
              </a:schemeClr>
            </a:solidFill>
          </a:ln>
          <a:effectLst>
            <a:outerShdw blurRad="38100" dist="25400" dir="5400000" sx="102000" sy="102000" algn="br" rotWithShape="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2">
                    <a:lumMod val="25000"/>
                    <a:lumOff val="75000"/>
                  </a:schemeClr>
                </a:solidFill>
                <a:latin typeface="Adobe Caslon Pro Bold"/>
                <a:cs typeface="Adobe Caslon Pro Bold"/>
              </a:rPr>
              <a:t>MYTHS are PUBLIC dreams</a:t>
            </a:r>
          </a:p>
          <a:p>
            <a:endParaRPr lang="en-US" sz="2000" dirty="0">
              <a:solidFill>
                <a:schemeClr val="bg2">
                  <a:lumMod val="25000"/>
                  <a:lumOff val="75000"/>
                </a:schemeClr>
              </a:solidFill>
              <a:latin typeface="Adobe Caslon Pro Bold"/>
              <a:cs typeface="Adobe Caslon Pro Bold"/>
            </a:endParaRPr>
          </a:p>
          <a:p>
            <a:r>
              <a:rPr lang="en-US" sz="2000" dirty="0">
                <a:solidFill>
                  <a:schemeClr val="bg2">
                    <a:lumMod val="25000"/>
                    <a:lumOff val="75000"/>
                  </a:schemeClr>
                </a:solidFill>
                <a:latin typeface="Adobe Caslon Pro Bold"/>
                <a:cs typeface="Adobe Caslon Pro Bold"/>
              </a:rPr>
              <a:t>DREAMS are PRIVATE myths</a:t>
            </a:r>
          </a:p>
          <a:p>
            <a:endParaRPr lang="en-US" sz="2000" dirty="0">
              <a:solidFill>
                <a:schemeClr val="bg2">
                  <a:lumMod val="25000"/>
                  <a:lumOff val="75000"/>
                </a:schemeClr>
              </a:solidFill>
              <a:latin typeface="Adobe Caslon Pro Bold"/>
              <a:cs typeface="Adobe Caslon Pro Bold"/>
            </a:endParaRPr>
          </a:p>
          <a:p>
            <a:r>
              <a:rPr lang="en-US" sz="2000" dirty="0">
                <a:solidFill>
                  <a:schemeClr val="bg2">
                    <a:lumMod val="25000"/>
                    <a:lumOff val="75000"/>
                  </a:schemeClr>
                </a:solidFill>
                <a:latin typeface="Adobe Caslon Pro Bold"/>
                <a:cs typeface="Adobe Caslon Pro Bold"/>
              </a:rPr>
              <a:t>Meaning that both Myths and Dreams share the same metaphoric language and preoccupation for human core.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85800" y="0"/>
            <a:ext cx="7770813" cy="11430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2 Different vision of Duality.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dirty="0">
                <a:solidFill>
                  <a:schemeClr val="tx2"/>
                </a:solidFill>
                <a:effectLst>
                  <a:outerShdw blurRad="38100" dist="12700" algn="l" rotWithShape="0">
                    <a:prstClr val="black">
                      <a:alpha val="40000"/>
                    </a:prstClr>
                  </a:outerShdw>
                </a:effectLst>
                <a:latin typeface="+mj-lt"/>
                <a:ea typeface="+mj-ea"/>
                <a:cs typeface="+mj-cs"/>
              </a:rPr>
              <a:t>Cosmogony</a:t>
            </a:r>
            <a:r>
              <a:rPr kumimoji="0" lang="en-US" sz="4000" b="0" i="0" u="none" strike="noStrike" kern="1200" cap="none" spc="0" normalizeH="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 </a:t>
            </a:r>
            <a:endPar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endParaRPr>
          </a:p>
        </p:txBody>
      </p:sp>
      <p:sp>
        <p:nvSpPr>
          <p:cNvPr id="8" name="TextBox 7"/>
          <p:cNvSpPr txBox="1"/>
          <p:nvPr/>
        </p:nvSpPr>
        <p:spPr>
          <a:xfrm>
            <a:off x="5999915" y="5261290"/>
            <a:ext cx="3144085" cy="461665"/>
          </a:xfrm>
          <a:prstGeom prst="rect">
            <a:avLst/>
          </a:prstGeom>
          <a:noFill/>
        </p:spPr>
        <p:txBody>
          <a:bodyPr wrap="none" rtlCol="0">
            <a:spAutoFit/>
          </a:bodyPr>
          <a:lstStyle/>
          <a:p>
            <a:pPr algn="ctr"/>
            <a:r>
              <a:rPr lang="en-US" sz="1200" dirty="0">
                <a:solidFill>
                  <a:schemeClr val="bg2">
                    <a:lumMod val="50000"/>
                    <a:lumOff val="50000"/>
                  </a:schemeClr>
                </a:solidFill>
                <a:latin typeface="Arial"/>
                <a:cs typeface="Arial"/>
              </a:rPr>
              <a:t>“</a:t>
            </a:r>
            <a:r>
              <a:rPr lang="en-US" sz="1200" dirty="0" err="1">
                <a:solidFill>
                  <a:schemeClr val="bg2">
                    <a:lumMod val="50000"/>
                    <a:lumOff val="50000"/>
                  </a:schemeClr>
                </a:solidFill>
                <a:latin typeface="Arial"/>
                <a:cs typeface="Arial"/>
              </a:rPr>
              <a:t>Inmaculada</a:t>
            </a:r>
            <a:r>
              <a:rPr lang="en-US" sz="1200" dirty="0">
                <a:solidFill>
                  <a:schemeClr val="bg2">
                    <a:lumMod val="50000"/>
                    <a:lumOff val="50000"/>
                  </a:schemeClr>
                </a:solidFill>
                <a:latin typeface="Arial"/>
                <a:cs typeface="Arial"/>
              </a:rPr>
              <a:t>” of </a:t>
            </a:r>
            <a:r>
              <a:rPr lang="en-US" sz="1200" dirty="0" err="1">
                <a:solidFill>
                  <a:schemeClr val="bg2">
                    <a:lumMod val="50000"/>
                    <a:lumOff val="50000"/>
                  </a:schemeClr>
                </a:solidFill>
                <a:latin typeface="Arial"/>
                <a:cs typeface="Arial"/>
              </a:rPr>
              <a:t>Bartolome</a:t>
            </a:r>
            <a:r>
              <a:rPr lang="en-US" sz="1200" dirty="0">
                <a:solidFill>
                  <a:schemeClr val="bg2">
                    <a:lumMod val="50000"/>
                    <a:lumOff val="50000"/>
                  </a:schemeClr>
                </a:solidFill>
                <a:latin typeface="Arial"/>
                <a:cs typeface="Arial"/>
              </a:rPr>
              <a:t> Esteban Murillo.</a:t>
            </a:r>
          </a:p>
          <a:p>
            <a:pPr algn="ctr"/>
            <a:r>
              <a:rPr lang="en-US" sz="1200" dirty="0">
                <a:solidFill>
                  <a:schemeClr val="bg2">
                    <a:lumMod val="50000"/>
                    <a:lumOff val="50000"/>
                  </a:schemeClr>
                </a:solidFill>
                <a:latin typeface="Arial"/>
                <a:cs typeface="Arial"/>
              </a:rPr>
              <a:t> Representing purity</a:t>
            </a:r>
          </a:p>
        </p:txBody>
      </p:sp>
      <p:sp>
        <p:nvSpPr>
          <p:cNvPr id="11" name="TextBox 10"/>
          <p:cNvSpPr txBox="1"/>
          <p:nvPr/>
        </p:nvSpPr>
        <p:spPr>
          <a:xfrm>
            <a:off x="0" y="6019800"/>
            <a:ext cx="9144000" cy="707886"/>
          </a:xfrm>
          <a:prstGeom prst="rect">
            <a:avLst/>
          </a:prstGeom>
          <a:solidFill>
            <a:schemeClr val="accent2">
              <a:alpha val="45000"/>
            </a:schemeClr>
          </a:solidFill>
        </p:spPr>
        <p:txBody>
          <a:bodyPr wrap="square" rtlCol="0">
            <a:spAutoFit/>
          </a:bodyPr>
          <a:lstStyle/>
          <a:p>
            <a:pPr algn="ctr"/>
            <a:r>
              <a:rPr lang="en-US" sz="1400" dirty="0">
                <a:solidFill>
                  <a:srgbClr val="CACABF"/>
                </a:solidFill>
                <a:latin typeface="Arial"/>
                <a:cs typeface="Arial"/>
              </a:rPr>
              <a:t>Jung contemplated the archetypes of the </a:t>
            </a:r>
            <a:r>
              <a:rPr lang="en-US" sz="2000" dirty="0">
                <a:solidFill>
                  <a:srgbClr val="CACABF"/>
                </a:solidFill>
                <a:latin typeface="Arial"/>
                <a:cs typeface="Arial"/>
              </a:rPr>
              <a:t>Good</a:t>
            </a:r>
            <a:r>
              <a:rPr lang="en-US" sz="1400" dirty="0">
                <a:solidFill>
                  <a:srgbClr val="CACABF"/>
                </a:solidFill>
                <a:latin typeface="Arial"/>
                <a:cs typeface="Arial"/>
              </a:rPr>
              <a:t> mother and the </a:t>
            </a:r>
            <a:r>
              <a:rPr lang="en-US" sz="2000" dirty="0">
                <a:solidFill>
                  <a:srgbClr val="CACABF"/>
                </a:solidFill>
                <a:latin typeface="Arial"/>
                <a:cs typeface="Arial"/>
              </a:rPr>
              <a:t>Terrible</a:t>
            </a:r>
            <a:r>
              <a:rPr lang="en-US" sz="1400" dirty="0">
                <a:solidFill>
                  <a:srgbClr val="CACABF"/>
                </a:solidFill>
                <a:latin typeface="Arial"/>
                <a:cs typeface="Arial"/>
              </a:rPr>
              <a:t> mother incarnating the </a:t>
            </a:r>
            <a:br>
              <a:rPr lang="en-US" sz="1400" dirty="0">
                <a:solidFill>
                  <a:srgbClr val="CACABF"/>
                </a:solidFill>
                <a:latin typeface="Arial"/>
                <a:cs typeface="Arial"/>
              </a:rPr>
            </a:br>
            <a:r>
              <a:rPr lang="en-US" sz="2000" dirty="0">
                <a:solidFill>
                  <a:srgbClr val="CACABF"/>
                </a:solidFill>
                <a:latin typeface="Arial"/>
                <a:cs typeface="Arial"/>
              </a:rPr>
              <a:t>Creation</a:t>
            </a:r>
            <a:r>
              <a:rPr lang="en-US" sz="1400" dirty="0">
                <a:solidFill>
                  <a:srgbClr val="CACABF"/>
                </a:solidFill>
                <a:latin typeface="Arial"/>
                <a:cs typeface="Arial"/>
              </a:rPr>
              <a:t> and </a:t>
            </a:r>
            <a:r>
              <a:rPr lang="en-US" sz="2000" dirty="0">
                <a:solidFill>
                  <a:srgbClr val="CACABF"/>
                </a:solidFill>
                <a:latin typeface="Arial"/>
                <a:cs typeface="Arial"/>
              </a:rPr>
              <a:t>Destruction</a:t>
            </a:r>
            <a:r>
              <a:rPr lang="en-US" sz="1400" dirty="0">
                <a:solidFill>
                  <a:srgbClr val="CACABF"/>
                </a:solidFill>
                <a:latin typeface="Arial"/>
                <a:cs typeface="Arial"/>
              </a:rPr>
              <a:t> of the Natural in different cultures.</a:t>
            </a:r>
          </a:p>
        </p:txBody>
      </p:sp>
      <p:sp>
        <p:nvSpPr>
          <p:cNvPr id="19" name="TextBox 18"/>
          <p:cNvSpPr txBox="1"/>
          <p:nvPr/>
        </p:nvSpPr>
        <p:spPr>
          <a:xfrm>
            <a:off x="3276600" y="4366174"/>
            <a:ext cx="2443072" cy="261610"/>
          </a:xfrm>
          <a:prstGeom prst="rect">
            <a:avLst/>
          </a:prstGeom>
          <a:noFill/>
        </p:spPr>
        <p:txBody>
          <a:bodyPr wrap="none" rtlCol="0">
            <a:spAutoFit/>
          </a:bodyPr>
          <a:lstStyle/>
          <a:p>
            <a:pPr algn="ctr"/>
            <a:r>
              <a:rPr lang="en-US" sz="1100" dirty="0">
                <a:solidFill>
                  <a:schemeClr val="bg2">
                    <a:lumMod val="50000"/>
                    <a:lumOff val="50000"/>
                  </a:schemeClr>
                </a:solidFill>
                <a:latin typeface="Arial"/>
                <a:cs typeface="Arial"/>
              </a:rPr>
              <a:t>Catholic Representation of the </a:t>
            </a:r>
            <a:r>
              <a:rPr lang="en-US" sz="1100" dirty="0" err="1">
                <a:solidFill>
                  <a:schemeClr val="bg2">
                    <a:lumMod val="50000"/>
                    <a:lumOff val="50000"/>
                  </a:schemeClr>
                </a:solidFill>
                <a:latin typeface="Arial"/>
                <a:cs typeface="Arial"/>
              </a:rPr>
              <a:t>Pietá</a:t>
            </a:r>
            <a:endParaRPr lang="en-US" sz="1400" dirty="0">
              <a:solidFill>
                <a:schemeClr val="bg2">
                  <a:lumMod val="50000"/>
                  <a:lumOff val="50000"/>
                </a:schemeClr>
              </a:solidFill>
              <a:latin typeface="Arial"/>
              <a:cs typeface="Arial"/>
            </a:endParaRPr>
          </a:p>
        </p:txBody>
      </p:sp>
      <p:pic>
        <p:nvPicPr>
          <p:cNvPr id="10" name="Picture 9" descr="Inmaculada.Murillo%5B1%5D.jpg"/>
          <p:cNvPicPr>
            <a:picLocks noChangeAspect="1"/>
          </p:cNvPicPr>
          <p:nvPr/>
        </p:nvPicPr>
        <p:blipFill>
          <a:blip r:embed="rId3"/>
          <a:stretch>
            <a:fillRect/>
          </a:stretch>
        </p:blipFill>
        <p:spPr>
          <a:xfrm>
            <a:off x="377547" y="2098062"/>
            <a:ext cx="1828800" cy="2483556"/>
          </a:xfrm>
          <a:prstGeom prst="rect">
            <a:avLst/>
          </a:prstGeom>
        </p:spPr>
      </p:pic>
      <p:pic>
        <p:nvPicPr>
          <p:cNvPr id="12" name="Picture 11" descr="Inmaculada Museo del Prado.jpg"/>
          <p:cNvPicPr>
            <a:picLocks noChangeAspect="1"/>
          </p:cNvPicPr>
          <p:nvPr/>
        </p:nvPicPr>
        <p:blipFill>
          <a:blip r:embed="rId4"/>
          <a:stretch>
            <a:fillRect/>
          </a:stretch>
        </p:blipFill>
        <p:spPr>
          <a:xfrm>
            <a:off x="6324600" y="1371600"/>
            <a:ext cx="2570444" cy="3733800"/>
          </a:xfrm>
          <a:prstGeom prst="rect">
            <a:avLst/>
          </a:prstGeom>
        </p:spPr>
      </p:pic>
      <p:pic>
        <p:nvPicPr>
          <p:cNvPr id="14" name="Picture 13" descr="220px-Vesperbild_Schwaben_um_1500.jpg"/>
          <p:cNvPicPr>
            <a:picLocks noChangeAspect="1"/>
          </p:cNvPicPr>
          <p:nvPr/>
        </p:nvPicPr>
        <p:blipFill>
          <a:blip r:embed="rId5"/>
          <a:stretch>
            <a:fillRect/>
          </a:stretch>
        </p:blipFill>
        <p:spPr>
          <a:xfrm>
            <a:off x="3147923" y="1630768"/>
            <a:ext cx="2571749" cy="2735406"/>
          </a:xfrm>
          <a:prstGeom prst="rect">
            <a:avLst/>
          </a:prstGeom>
        </p:spPr>
      </p:pic>
      <p:sp>
        <p:nvSpPr>
          <p:cNvPr id="17" name="TextBox 16"/>
          <p:cNvSpPr txBox="1"/>
          <p:nvPr/>
        </p:nvSpPr>
        <p:spPr>
          <a:xfrm>
            <a:off x="377547" y="4797061"/>
            <a:ext cx="2267637" cy="430887"/>
          </a:xfrm>
          <a:prstGeom prst="rect">
            <a:avLst/>
          </a:prstGeom>
          <a:noFill/>
        </p:spPr>
        <p:txBody>
          <a:bodyPr wrap="none" rtlCol="0">
            <a:spAutoFit/>
          </a:bodyPr>
          <a:lstStyle/>
          <a:p>
            <a:pPr algn="ctr"/>
            <a:r>
              <a:rPr lang="en-US" sz="1100" dirty="0">
                <a:solidFill>
                  <a:schemeClr val="bg2">
                    <a:lumMod val="50000"/>
                    <a:lumOff val="50000"/>
                  </a:schemeClr>
                </a:solidFill>
                <a:latin typeface="Arial"/>
                <a:cs typeface="Arial"/>
              </a:rPr>
              <a:t>Catholic Virgin Mary representing</a:t>
            </a:r>
          </a:p>
          <a:p>
            <a:pPr algn="ctr"/>
            <a:r>
              <a:rPr lang="en-US" sz="1100" dirty="0">
                <a:solidFill>
                  <a:schemeClr val="bg2">
                    <a:lumMod val="50000"/>
                    <a:lumOff val="50000"/>
                  </a:schemeClr>
                </a:solidFill>
                <a:latin typeface="Arial"/>
                <a:cs typeface="Arial"/>
              </a:rPr>
              <a:t> the nourishing mother</a:t>
            </a:r>
            <a:endParaRPr lang="en-US" sz="1400" dirty="0">
              <a:solidFill>
                <a:schemeClr val="bg2">
                  <a:lumMod val="50000"/>
                  <a:lumOff val="50000"/>
                </a:schemeClr>
              </a:solidFill>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85800" y="0"/>
            <a:ext cx="7770813" cy="11430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2 Different vision of Duality.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dirty="0">
                <a:solidFill>
                  <a:schemeClr val="tx2"/>
                </a:solidFill>
                <a:effectLst>
                  <a:outerShdw blurRad="38100" dist="12700" algn="l" rotWithShape="0">
                    <a:prstClr val="black">
                      <a:alpha val="40000"/>
                    </a:prstClr>
                  </a:outerShdw>
                </a:effectLst>
                <a:latin typeface="+mj-lt"/>
                <a:ea typeface="+mj-ea"/>
                <a:cs typeface="+mj-cs"/>
              </a:rPr>
              <a:t>Cosmogony</a:t>
            </a:r>
            <a:r>
              <a:rPr kumimoji="0" lang="en-US" sz="4000" b="0" i="0" u="none" strike="noStrike" kern="1200" cap="none" spc="0" normalizeH="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 </a:t>
            </a:r>
            <a:endPar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endParaRPr>
          </a:p>
        </p:txBody>
      </p:sp>
      <p:sp>
        <p:nvSpPr>
          <p:cNvPr id="8" name="TextBox 7"/>
          <p:cNvSpPr txBox="1"/>
          <p:nvPr/>
        </p:nvSpPr>
        <p:spPr>
          <a:xfrm>
            <a:off x="6818574" y="5407223"/>
            <a:ext cx="2325426" cy="307777"/>
          </a:xfrm>
          <a:prstGeom prst="rect">
            <a:avLst/>
          </a:prstGeom>
          <a:noFill/>
        </p:spPr>
        <p:txBody>
          <a:bodyPr wrap="none" rtlCol="0">
            <a:spAutoFit/>
          </a:bodyPr>
          <a:lstStyle/>
          <a:p>
            <a:pPr algn="ctr"/>
            <a:r>
              <a:rPr lang="en-US" sz="1100" dirty="0">
                <a:solidFill>
                  <a:schemeClr val="bg2">
                    <a:lumMod val="50000"/>
                    <a:lumOff val="50000"/>
                  </a:schemeClr>
                </a:solidFill>
                <a:latin typeface="Arial"/>
                <a:cs typeface="Arial"/>
              </a:rPr>
              <a:t>Hindu goddess Kali of destruction.</a:t>
            </a:r>
            <a:r>
              <a:rPr lang="en-US" sz="1400" dirty="0">
                <a:solidFill>
                  <a:schemeClr val="bg2">
                    <a:lumMod val="50000"/>
                    <a:lumOff val="50000"/>
                  </a:schemeClr>
                </a:solidFill>
                <a:latin typeface="Arial"/>
                <a:cs typeface="Arial"/>
              </a:rPr>
              <a:t> </a:t>
            </a:r>
          </a:p>
        </p:txBody>
      </p:sp>
      <p:sp>
        <p:nvSpPr>
          <p:cNvPr id="11" name="TextBox 10"/>
          <p:cNvSpPr txBox="1"/>
          <p:nvPr/>
        </p:nvSpPr>
        <p:spPr>
          <a:xfrm>
            <a:off x="0" y="6019800"/>
            <a:ext cx="9144000" cy="707886"/>
          </a:xfrm>
          <a:prstGeom prst="rect">
            <a:avLst/>
          </a:prstGeom>
          <a:solidFill>
            <a:schemeClr val="accent2">
              <a:alpha val="45000"/>
            </a:schemeClr>
          </a:solidFill>
        </p:spPr>
        <p:txBody>
          <a:bodyPr wrap="square" rtlCol="0">
            <a:spAutoFit/>
          </a:bodyPr>
          <a:lstStyle/>
          <a:p>
            <a:pPr algn="ctr"/>
            <a:r>
              <a:rPr lang="en-US" sz="1400" dirty="0">
                <a:solidFill>
                  <a:srgbClr val="CACABF"/>
                </a:solidFill>
                <a:latin typeface="Arial"/>
                <a:cs typeface="Arial"/>
              </a:rPr>
              <a:t>Jung contemplated the archetypes of the </a:t>
            </a:r>
            <a:r>
              <a:rPr lang="en-US" sz="2000" dirty="0">
                <a:solidFill>
                  <a:srgbClr val="CACABF"/>
                </a:solidFill>
                <a:latin typeface="Arial"/>
                <a:cs typeface="Arial"/>
              </a:rPr>
              <a:t>Good</a:t>
            </a:r>
            <a:r>
              <a:rPr lang="en-US" sz="1400" dirty="0">
                <a:solidFill>
                  <a:srgbClr val="CACABF"/>
                </a:solidFill>
                <a:latin typeface="Arial"/>
                <a:cs typeface="Arial"/>
              </a:rPr>
              <a:t> mother and the </a:t>
            </a:r>
            <a:r>
              <a:rPr lang="en-US" sz="2000" dirty="0">
                <a:solidFill>
                  <a:srgbClr val="CACABF"/>
                </a:solidFill>
                <a:latin typeface="Arial"/>
                <a:cs typeface="Arial"/>
              </a:rPr>
              <a:t>Terrible</a:t>
            </a:r>
            <a:r>
              <a:rPr lang="en-US" sz="1400" dirty="0">
                <a:solidFill>
                  <a:srgbClr val="CACABF"/>
                </a:solidFill>
                <a:latin typeface="Arial"/>
                <a:cs typeface="Arial"/>
              </a:rPr>
              <a:t> mother incarnating the </a:t>
            </a:r>
            <a:br>
              <a:rPr lang="en-US" sz="1400" dirty="0">
                <a:solidFill>
                  <a:srgbClr val="CACABF"/>
                </a:solidFill>
                <a:latin typeface="Arial"/>
                <a:cs typeface="Arial"/>
              </a:rPr>
            </a:br>
            <a:r>
              <a:rPr lang="en-US" sz="2000" dirty="0">
                <a:solidFill>
                  <a:srgbClr val="CACABF"/>
                </a:solidFill>
                <a:latin typeface="Arial"/>
                <a:cs typeface="Arial"/>
              </a:rPr>
              <a:t>Creation</a:t>
            </a:r>
            <a:r>
              <a:rPr lang="en-US" sz="1400" dirty="0">
                <a:solidFill>
                  <a:srgbClr val="CACABF"/>
                </a:solidFill>
                <a:latin typeface="Arial"/>
                <a:cs typeface="Arial"/>
              </a:rPr>
              <a:t> and </a:t>
            </a:r>
            <a:r>
              <a:rPr lang="en-US" sz="2000" dirty="0">
                <a:solidFill>
                  <a:srgbClr val="CACABF"/>
                </a:solidFill>
                <a:latin typeface="Arial"/>
                <a:cs typeface="Arial"/>
              </a:rPr>
              <a:t>Destruction</a:t>
            </a:r>
            <a:r>
              <a:rPr lang="en-US" sz="1400" dirty="0">
                <a:solidFill>
                  <a:srgbClr val="CACABF"/>
                </a:solidFill>
                <a:latin typeface="Arial"/>
                <a:cs typeface="Arial"/>
              </a:rPr>
              <a:t> of the Natural in different cultures.</a:t>
            </a:r>
          </a:p>
        </p:txBody>
      </p:sp>
      <p:sp>
        <p:nvSpPr>
          <p:cNvPr id="19" name="TextBox 18"/>
          <p:cNvSpPr txBox="1"/>
          <p:nvPr/>
        </p:nvSpPr>
        <p:spPr>
          <a:xfrm>
            <a:off x="304800" y="4581618"/>
            <a:ext cx="2372402" cy="477054"/>
          </a:xfrm>
          <a:prstGeom prst="rect">
            <a:avLst/>
          </a:prstGeom>
          <a:noFill/>
        </p:spPr>
        <p:txBody>
          <a:bodyPr wrap="none" rtlCol="0">
            <a:spAutoFit/>
          </a:bodyPr>
          <a:lstStyle/>
          <a:p>
            <a:pPr algn="ctr"/>
            <a:r>
              <a:rPr lang="en-US" sz="1100" dirty="0">
                <a:solidFill>
                  <a:schemeClr val="bg2">
                    <a:lumMod val="50000"/>
                    <a:lumOff val="50000"/>
                  </a:schemeClr>
                </a:solidFill>
                <a:latin typeface="Arial"/>
                <a:cs typeface="Arial"/>
              </a:rPr>
              <a:t>Hindu goddess  </a:t>
            </a:r>
            <a:r>
              <a:rPr lang="en-US" sz="1100" dirty="0" err="1">
                <a:solidFill>
                  <a:schemeClr val="bg2">
                    <a:lumMod val="50000"/>
                    <a:lumOff val="50000"/>
                  </a:schemeClr>
                </a:solidFill>
                <a:latin typeface="Arial"/>
                <a:cs typeface="Arial"/>
              </a:rPr>
              <a:t>Lakshmi</a:t>
            </a:r>
            <a:r>
              <a:rPr lang="en-US" sz="1100" dirty="0">
                <a:solidFill>
                  <a:schemeClr val="bg2">
                    <a:lumMod val="50000"/>
                    <a:lumOff val="50000"/>
                  </a:schemeClr>
                </a:solidFill>
                <a:latin typeface="Arial"/>
                <a:cs typeface="Arial"/>
              </a:rPr>
              <a:t> of wealth, </a:t>
            </a:r>
            <a:br>
              <a:rPr lang="en-US" sz="1100" dirty="0">
                <a:solidFill>
                  <a:schemeClr val="bg2">
                    <a:lumMod val="50000"/>
                    <a:lumOff val="50000"/>
                  </a:schemeClr>
                </a:solidFill>
                <a:latin typeface="Arial"/>
                <a:cs typeface="Arial"/>
              </a:rPr>
            </a:br>
            <a:r>
              <a:rPr lang="en-US" sz="1100" dirty="0">
                <a:solidFill>
                  <a:schemeClr val="bg2">
                    <a:lumMod val="50000"/>
                    <a:lumOff val="50000"/>
                  </a:schemeClr>
                </a:solidFill>
                <a:latin typeface="Arial"/>
                <a:cs typeface="Arial"/>
              </a:rPr>
              <a:t>Prosperity and Beauty.</a:t>
            </a:r>
            <a:r>
              <a:rPr lang="en-US" sz="1400" dirty="0">
                <a:solidFill>
                  <a:schemeClr val="bg2">
                    <a:lumMod val="50000"/>
                    <a:lumOff val="50000"/>
                  </a:schemeClr>
                </a:solidFill>
                <a:latin typeface="Arial"/>
                <a:cs typeface="Arial"/>
              </a:rPr>
              <a:t> </a:t>
            </a:r>
          </a:p>
        </p:txBody>
      </p:sp>
      <p:pic>
        <p:nvPicPr>
          <p:cNvPr id="10" name="Picture 9" descr="Kali_by_Raja_Ravi_Varma.jpg"/>
          <p:cNvPicPr>
            <a:picLocks noChangeAspect="1"/>
          </p:cNvPicPr>
          <p:nvPr/>
        </p:nvPicPr>
        <p:blipFill>
          <a:blip r:embed="rId3">
            <a:lum bright="-1000" contrast="-31000"/>
          </a:blip>
          <a:stretch>
            <a:fillRect/>
          </a:stretch>
        </p:blipFill>
        <p:spPr>
          <a:xfrm>
            <a:off x="7279574" y="2971800"/>
            <a:ext cx="1642176" cy="2289490"/>
          </a:xfrm>
          <a:prstGeom prst="rect">
            <a:avLst/>
          </a:prstGeom>
        </p:spPr>
      </p:pic>
      <p:pic>
        <p:nvPicPr>
          <p:cNvPr id="12" name="Picture 11" descr="Ashtarte.jpg"/>
          <p:cNvPicPr>
            <a:picLocks noChangeAspect="1"/>
          </p:cNvPicPr>
          <p:nvPr/>
        </p:nvPicPr>
        <p:blipFill>
          <a:blip r:embed="rId4"/>
          <a:stretch>
            <a:fillRect/>
          </a:stretch>
        </p:blipFill>
        <p:spPr>
          <a:xfrm>
            <a:off x="0" y="1457146"/>
            <a:ext cx="3581400" cy="3953054"/>
          </a:xfrm>
          <a:prstGeom prst="rect">
            <a:avLst/>
          </a:prstGeom>
        </p:spPr>
      </p:pic>
      <p:sp>
        <p:nvSpPr>
          <p:cNvPr id="14" name="TextBox 13"/>
          <p:cNvSpPr txBox="1"/>
          <p:nvPr/>
        </p:nvSpPr>
        <p:spPr>
          <a:xfrm>
            <a:off x="0" y="5407223"/>
            <a:ext cx="4183852" cy="307777"/>
          </a:xfrm>
          <a:prstGeom prst="rect">
            <a:avLst/>
          </a:prstGeom>
          <a:noFill/>
        </p:spPr>
        <p:txBody>
          <a:bodyPr wrap="none" rtlCol="0">
            <a:spAutoFit/>
          </a:bodyPr>
          <a:lstStyle/>
          <a:p>
            <a:pPr algn="ctr"/>
            <a:r>
              <a:rPr lang="en-US" sz="1100" dirty="0">
                <a:solidFill>
                  <a:schemeClr val="bg2">
                    <a:lumMod val="50000"/>
                    <a:lumOff val="50000"/>
                  </a:schemeClr>
                </a:solidFill>
                <a:latin typeface="Arial"/>
                <a:cs typeface="Arial"/>
              </a:rPr>
              <a:t>Goddess </a:t>
            </a:r>
            <a:r>
              <a:rPr lang="en-US" sz="1100" dirty="0" err="1">
                <a:solidFill>
                  <a:schemeClr val="bg2">
                    <a:lumMod val="50000"/>
                    <a:lumOff val="50000"/>
                  </a:schemeClr>
                </a:solidFill>
                <a:latin typeface="Arial"/>
                <a:cs typeface="Arial"/>
              </a:rPr>
              <a:t>Ashtarte</a:t>
            </a:r>
            <a:r>
              <a:rPr lang="en-US" sz="1100" dirty="0">
                <a:solidFill>
                  <a:schemeClr val="bg2">
                    <a:lumMod val="50000"/>
                    <a:lumOff val="50000"/>
                  </a:schemeClr>
                </a:solidFill>
                <a:latin typeface="Arial"/>
                <a:cs typeface="Arial"/>
              </a:rPr>
              <a:t>, with snakes on her hands stepping on skulls.</a:t>
            </a:r>
            <a:r>
              <a:rPr lang="en-US" sz="1400" dirty="0">
                <a:solidFill>
                  <a:schemeClr val="bg2">
                    <a:lumMod val="50000"/>
                    <a:lumOff val="50000"/>
                  </a:schemeClr>
                </a:solidFill>
                <a:latin typeface="Arial"/>
                <a:cs typeface="Arial"/>
              </a:rPr>
              <a:t> </a:t>
            </a:r>
          </a:p>
        </p:txBody>
      </p:sp>
      <p:pic>
        <p:nvPicPr>
          <p:cNvPr id="16" name="Picture 15" descr="image006.jpg"/>
          <p:cNvPicPr>
            <a:picLocks noChangeAspect="1"/>
          </p:cNvPicPr>
          <p:nvPr/>
        </p:nvPicPr>
        <p:blipFill>
          <a:blip r:embed="rId5"/>
          <a:stretch>
            <a:fillRect/>
          </a:stretch>
        </p:blipFill>
        <p:spPr>
          <a:xfrm>
            <a:off x="4411679" y="1276234"/>
            <a:ext cx="2613702" cy="3305384"/>
          </a:xfrm>
          <a:prstGeom prst="rect">
            <a:avLst/>
          </a:prstGeom>
        </p:spPr>
      </p:pic>
      <p:sp>
        <p:nvSpPr>
          <p:cNvPr id="17" name="TextBox 16"/>
          <p:cNvSpPr txBox="1"/>
          <p:nvPr/>
        </p:nvSpPr>
        <p:spPr>
          <a:xfrm>
            <a:off x="3648915" y="4582180"/>
            <a:ext cx="3630659" cy="523220"/>
          </a:xfrm>
          <a:prstGeom prst="rect">
            <a:avLst/>
          </a:prstGeom>
          <a:noFill/>
        </p:spPr>
        <p:txBody>
          <a:bodyPr wrap="none" rtlCol="0">
            <a:spAutoFit/>
          </a:bodyPr>
          <a:lstStyle/>
          <a:p>
            <a:pPr algn="ctr"/>
            <a:r>
              <a:rPr lang="en-US" sz="1400" dirty="0">
                <a:solidFill>
                  <a:schemeClr val="bg2">
                    <a:lumMod val="50000"/>
                    <a:lumOff val="50000"/>
                  </a:schemeClr>
                </a:solidFill>
                <a:latin typeface="Arial"/>
                <a:cs typeface="Arial"/>
              </a:rPr>
              <a:t>Egyptian depiction of the Tree of Life.</a:t>
            </a:r>
          </a:p>
          <a:p>
            <a:pPr algn="ctr"/>
            <a:r>
              <a:rPr lang="en-US" sz="1400" dirty="0" err="1">
                <a:solidFill>
                  <a:schemeClr val="bg2">
                    <a:lumMod val="50000"/>
                    <a:lumOff val="50000"/>
                  </a:schemeClr>
                </a:solidFill>
                <a:latin typeface="Arial"/>
                <a:cs typeface="Arial"/>
              </a:rPr>
              <a:t>Tutumosis</a:t>
            </a:r>
            <a:r>
              <a:rPr lang="en-US" sz="1400" dirty="0">
                <a:solidFill>
                  <a:schemeClr val="bg2">
                    <a:lumMod val="50000"/>
                    <a:lumOff val="50000"/>
                  </a:schemeClr>
                </a:solidFill>
                <a:latin typeface="Arial"/>
                <a:cs typeface="Arial"/>
              </a:rPr>
              <a:t> the III breastfed by Goddess Isis</a:t>
            </a:r>
          </a:p>
        </p:txBody>
      </p:sp>
      <p:sp>
        <p:nvSpPr>
          <p:cNvPr id="15" name="TextBox 14"/>
          <p:cNvSpPr txBox="1"/>
          <p:nvPr/>
        </p:nvSpPr>
        <p:spPr>
          <a:xfrm>
            <a:off x="304800" y="1087814"/>
            <a:ext cx="2379719" cy="369332"/>
          </a:xfrm>
          <a:prstGeom prst="rect">
            <a:avLst/>
          </a:prstGeom>
          <a:noFill/>
        </p:spPr>
        <p:txBody>
          <a:bodyPr wrap="none" rtlCol="0">
            <a:spAutoFit/>
          </a:bodyPr>
          <a:lstStyle/>
          <a:p>
            <a:r>
              <a:rPr lang="en-US" i="1" dirty="0"/>
              <a:t>Ishtar</a:t>
            </a:r>
            <a:r>
              <a:rPr lang="en-US" dirty="0"/>
              <a:t>-</a:t>
            </a:r>
            <a:r>
              <a:rPr lang="en-US" i="1" dirty="0" err="1"/>
              <a:t>Inana</a:t>
            </a:r>
            <a:r>
              <a:rPr lang="en-US" dirty="0"/>
              <a:t>-</a:t>
            </a:r>
            <a:r>
              <a:rPr lang="en-US" i="1" dirty="0"/>
              <a:t>Isis-Astarte</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85800" y="0"/>
            <a:ext cx="7770813" cy="11430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2 Different vision of Duality.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dirty="0">
                <a:solidFill>
                  <a:schemeClr val="tx2"/>
                </a:solidFill>
                <a:effectLst>
                  <a:outerShdw blurRad="38100" dist="12700" algn="l" rotWithShape="0">
                    <a:prstClr val="black">
                      <a:alpha val="40000"/>
                    </a:prstClr>
                  </a:outerShdw>
                </a:effectLst>
                <a:latin typeface="+mj-lt"/>
                <a:ea typeface="+mj-ea"/>
                <a:cs typeface="+mj-cs"/>
              </a:rPr>
              <a:t>Cosmogony</a:t>
            </a:r>
            <a:r>
              <a:rPr kumimoji="0" lang="en-US" sz="4000" b="0" i="0" u="none" strike="noStrike" kern="1200" cap="none" spc="0" normalizeH="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 </a:t>
            </a:r>
            <a:endPar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endParaRPr>
          </a:p>
        </p:txBody>
      </p:sp>
      <p:sp>
        <p:nvSpPr>
          <p:cNvPr id="11" name="TextBox 10"/>
          <p:cNvSpPr txBox="1"/>
          <p:nvPr/>
        </p:nvSpPr>
        <p:spPr>
          <a:xfrm>
            <a:off x="0" y="6281410"/>
            <a:ext cx="9144000" cy="738664"/>
          </a:xfrm>
          <a:prstGeom prst="rect">
            <a:avLst/>
          </a:prstGeom>
          <a:solidFill>
            <a:schemeClr val="accent2">
              <a:alpha val="45000"/>
            </a:schemeClr>
          </a:solidFill>
        </p:spPr>
        <p:txBody>
          <a:bodyPr wrap="square" rtlCol="0">
            <a:spAutoFit/>
          </a:bodyPr>
          <a:lstStyle/>
          <a:p>
            <a:pPr algn="ctr"/>
            <a:r>
              <a:rPr lang="en-US" sz="1400" dirty="0">
                <a:solidFill>
                  <a:srgbClr val="CACABF"/>
                </a:solidFill>
                <a:latin typeface="Arial"/>
                <a:cs typeface="Arial"/>
              </a:rPr>
              <a:t>Hindu view of destruction as a way of maintaining Balance in the Universe.</a:t>
            </a:r>
            <a:br>
              <a:rPr lang="en-US" sz="1400" dirty="0">
                <a:solidFill>
                  <a:srgbClr val="CACABF"/>
                </a:solidFill>
                <a:latin typeface="Arial"/>
                <a:cs typeface="Arial"/>
              </a:rPr>
            </a:br>
            <a:r>
              <a:rPr lang="en-US" sz="1400" dirty="0">
                <a:solidFill>
                  <a:srgbClr val="CACABF"/>
                </a:solidFill>
                <a:latin typeface="Arial"/>
                <a:cs typeface="Arial"/>
              </a:rPr>
              <a:t>Shiva the destroyer.</a:t>
            </a:r>
          </a:p>
          <a:p>
            <a:pPr algn="ctr"/>
            <a:endParaRPr lang="en-US" sz="1400" dirty="0">
              <a:solidFill>
                <a:srgbClr val="CACABF"/>
              </a:solidFill>
              <a:latin typeface="Arial"/>
              <a:cs typeface="Arial"/>
            </a:endParaRPr>
          </a:p>
        </p:txBody>
      </p:sp>
      <p:sp>
        <p:nvSpPr>
          <p:cNvPr id="14" name="Cloud Callout 13"/>
          <p:cNvSpPr/>
          <p:nvPr/>
        </p:nvSpPr>
        <p:spPr>
          <a:xfrm>
            <a:off x="0" y="5357479"/>
            <a:ext cx="1066800" cy="536890"/>
          </a:xfrm>
          <a:prstGeom prst="cloudCallout">
            <a:avLst>
              <a:gd name="adj1" fmla="val 54136"/>
              <a:gd name="adj2" fmla="val -101292"/>
            </a:avLst>
          </a:prstGeom>
          <a:solidFill>
            <a:schemeClr val="accent2">
              <a:lumMod val="75000"/>
              <a:alpha val="7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800px-Bangalore_Shiva.jpg"/>
          <p:cNvPicPr>
            <a:picLocks noChangeAspect="1"/>
          </p:cNvPicPr>
          <p:nvPr/>
        </p:nvPicPr>
        <p:blipFill>
          <a:blip r:embed="rId3"/>
          <a:stretch>
            <a:fillRect/>
          </a:stretch>
        </p:blipFill>
        <p:spPr>
          <a:xfrm>
            <a:off x="228600" y="1602886"/>
            <a:ext cx="4648199" cy="3486148"/>
          </a:xfrm>
          <a:prstGeom prst="rect">
            <a:avLst/>
          </a:prstGeom>
        </p:spPr>
      </p:pic>
      <p:sp>
        <p:nvSpPr>
          <p:cNvPr id="17" name="TextBox 16"/>
          <p:cNvSpPr txBox="1"/>
          <p:nvPr/>
        </p:nvSpPr>
        <p:spPr>
          <a:xfrm>
            <a:off x="685800" y="5089034"/>
            <a:ext cx="3752669" cy="261610"/>
          </a:xfrm>
          <a:prstGeom prst="rect">
            <a:avLst/>
          </a:prstGeom>
          <a:noFill/>
        </p:spPr>
        <p:txBody>
          <a:bodyPr wrap="none" rtlCol="0">
            <a:spAutoFit/>
          </a:bodyPr>
          <a:lstStyle/>
          <a:p>
            <a:pPr algn="ctr"/>
            <a:r>
              <a:rPr lang="en-US" sz="1100" dirty="0">
                <a:solidFill>
                  <a:schemeClr val="bg2">
                    <a:lumMod val="50000"/>
                    <a:lumOff val="50000"/>
                  </a:schemeClr>
                </a:solidFill>
                <a:latin typeface="Arial"/>
                <a:cs typeface="Arial"/>
              </a:rPr>
              <a:t>Hindu Bangalore  Lord Shiva meditating in the mountains</a:t>
            </a:r>
            <a:endParaRPr lang="en-US" sz="1400" dirty="0">
              <a:solidFill>
                <a:schemeClr val="bg2">
                  <a:lumMod val="50000"/>
                  <a:lumOff val="50000"/>
                </a:schemeClr>
              </a:solidFill>
              <a:latin typeface="Arial"/>
              <a:cs typeface="Arial"/>
            </a:endParaRPr>
          </a:p>
        </p:txBody>
      </p:sp>
      <p:pic>
        <p:nvPicPr>
          <p:cNvPr id="9" name="Picture 8" descr="NatarajaHA.jpg"/>
          <p:cNvPicPr>
            <a:picLocks noChangeAspect="1"/>
          </p:cNvPicPr>
          <p:nvPr/>
        </p:nvPicPr>
        <p:blipFill>
          <a:blip r:embed="rId4"/>
          <a:stretch>
            <a:fillRect/>
          </a:stretch>
        </p:blipFill>
        <p:spPr>
          <a:xfrm>
            <a:off x="5486400" y="1143000"/>
            <a:ext cx="3508375" cy="4482924"/>
          </a:xfrm>
          <a:prstGeom prst="rect">
            <a:avLst/>
          </a:prstGeom>
        </p:spPr>
      </p:pic>
      <p:sp>
        <p:nvSpPr>
          <p:cNvPr id="10" name="TextBox 9"/>
          <p:cNvSpPr txBox="1"/>
          <p:nvPr/>
        </p:nvSpPr>
        <p:spPr>
          <a:xfrm>
            <a:off x="5645245" y="5625924"/>
            <a:ext cx="2842708" cy="261610"/>
          </a:xfrm>
          <a:prstGeom prst="rect">
            <a:avLst/>
          </a:prstGeom>
          <a:noFill/>
        </p:spPr>
        <p:txBody>
          <a:bodyPr wrap="none" rtlCol="0">
            <a:spAutoFit/>
          </a:bodyPr>
          <a:lstStyle/>
          <a:p>
            <a:pPr algn="ctr"/>
            <a:r>
              <a:rPr lang="en-US" sz="1100" dirty="0">
                <a:solidFill>
                  <a:schemeClr val="bg2">
                    <a:lumMod val="50000"/>
                    <a:lumOff val="50000"/>
                  </a:schemeClr>
                </a:solidFill>
                <a:latin typeface="Arial"/>
                <a:cs typeface="Arial"/>
              </a:rPr>
              <a:t>Hindu Shiva </a:t>
            </a:r>
            <a:r>
              <a:rPr lang="en-US" sz="1100" dirty="0" err="1">
                <a:solidFill>
                  <a:schemeClr val="bg2">
                    <a:lumMod val="50000"/>
                    <a:lumOff val="50000"/>
                  </a:schemeClr>
                </a:solidFill>
                <a:latin typeface="Arial"/>
                <a:cs typeface="Arial"/>
              </a:rPr>
              <a:t>Natajara</a:t>
            </a:r>
            <a:r>
              <a:rPr lang="en-US" sz="1100" dirty="0">
                <a:solidFill>
                  <a:schemeClr val="bg2">
                    <a:lumMod val="50000"/>
                    <a:lumOff val="50000"/>
                  </a:schemeClr>
                </a:solidFill>
                <a:latin typeface="Arial"/>
                <a:cs typeface="Arial"/>
              </a:rPr>
              <a:t>., the Cosmic Dancer.</a:t>
            </a:r>
            <a:endParaRPr lang="en-US" sz="1400" dirty="0">
              <a:solidFill>
                <a:schemeClr val="bg2">
                  <a:lumMod val="50000"/>
                  <a:lumOff val="50000"/>
                </a:schemeClr>
              </a:solidFill>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52400" y="0"/>
            <a:ext cx="8991600" cy="9144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3 Trinity</a:t>
            </a:r>
          </a:p>
        </p:txBody>
      </p:sp>
      <p:sp>
        <p:nvSpPr>
          <p:cNvPr id="16" name="Rectangle 15"/>
          <p:cNvSpPr/>
          <p:nvPr/>
        </p:nvSpPr>
        <p:spPr>
          <a:xfrm>
            <a:off x="152400" y="6017740"/>
            <a:ext cx="1676400" cy="646331"/>
          </a:xfrm>
          <a:prstGeom prst="rect">
            <a:avLst/>
          </a:prstGeom>
        </p:spPr>
        <p:txBody>
          <a:bodyPr wrap="square">
            <a:spAutoFit/>
          </a:bodyPr>
          <a:lstStyle/>
          <a:p>
            <a:pPr algn="r"/>
            <a:r>
              <a:rPr lang="en-US" sz="1200" dirty="0">
                <a:solidFill>
                  <a:schemeClr val="tx2">
                    <a:lumMod val="75000"/>
                  </a:schemeClr>
                </a:solidFill>
                <a:latin typeface="Arial"/>
                <a:cs typeface="Arial"/>
              </a:rPr>
              <a:t>Hildegard Von </a:t>
            </a:r>
            <a:r>
              <a:rPr lang="en-US" sz="1200" dirty="0" err="1">
                <a:solidFill>
                  <a:schemeClr val="tx2">
                    <a:lumMod val="75000"/>
                  </a:schemeClr>
                </a:solidFill>
                <a:latin typeface="Arial"/>
                <a:cs typeface="Arial"/>
              </a:rPr>
              <a:t>Bingen</a:t>
            </a:r>
            <a:endParaRPr lang="en-US" sz="1200" dirty="0">
              <a:solidFill>
                <a:schemeClr val="tx2">
                  <a:lumMod val="75000"/>
                </a:schemeClr>
              </a:solidFill>
              <a:latin typeface="Arial"/>
              <a:cs typeface="Arial"/>
            </a:endParaRPr>
          </a:p>
          <a:p>
            <a:pPr algn="r"/>
            <a:r>
              <a:rPr lang="en-US" sz="1200" dirty="0">
                <a:solidFill>
                  <a:schemeClr val="tx2">
                    <a:lumMod val="75000"/>
                  </a:schemeClr>
                </a:solidFill>
                <a:latin typeface="Arial"/>
                <a:cs typeface="Arial"/>
              </a:rPr>
              <a:t>A vision of a female Trinity. XIII century</a:t>
            </a:r>
          </a:p>
        </p:txBody>
      </p:sp>
      <p:pic>
        <p:nvPicPr>
          <p:cNvPr id="7" name="Picture 6" descr="hildegard+female+trinity.jpg"/>
          <p:cNvPicPr>
            <a:picLocks noChangeAspect="1"/>
          </p:cNvPicPr>
          <p:nvPr/>
        </p:nvPicPr>
        <p:blipFill>
          <a:blip r:embed="rId3"/>
          <a:stretch>
            <a:fillRect/>
          </a:stretch>
        </p:blipFill>
        <p:spPr>
          <a:xfrm>
            <a:off x="1828800" y="4613529"/>
            <a:ext cx="3200400" cy="2168271"/>
          </a:xfrm>
          <a:prstGeom prst="rect">
            <a:avLst/>
          </a:prstGeom>
        </p:spPr>
      </p:pic>
      <p:pic>
        <p:nvPicPr>
          <p:cNvPr id="8" name="Picture 7" descr="botticelli-3graces.jpg"/>
          <p:cNvPicPr>
            <a:picLocks noChangeAspect="1"/>
          </p:cNvPicPr>
          <p:nvPr/>
        </p:nvPicPr>
        <p:blipFill>
          <a:blip r:embed="rId4"/>
          <a:stretch>
            <a:fillRect/>
          </a:stretch>
        </p:blipFill>
        <p:spPr>
          <a:xfrm>
            <a:off x="6456362" y="0"/>
            <a:ext cx="2549525" cy="3945946"/>
          </a:xfrm>
          <a:prstGeom prst="rect">
            <a:avLst/>
          </a:prstGeom>
        </p:spPr>
      </p:pic>
      <p:sp>
        <p:nvSpPr>
          <p:cNvPr id="9" name="Rectangle 8"/>
          <p:cNvSpPr/>
          <p:nvPr/>
        </p:nvSpPr>
        <p:spPr>
          <a:xfrm>
            <a:off x="4797254" y="3484281"/>
            <a:ext cx="1676400" cy="461665"/>
          </a:xfrm>
          <a:prstGeom prst="rect">
            <a:avLst/>
          </a:prstGeom>
        </p:spPr>
        <p:txBody>
          <a:bodyPr wrap="square">
            <a:spAutoFit/>
          </a:bodyPr>
          <a:lstStyle/>
          <a:p>
            <a:pPr algn="r"/>
            <a:r>
              <a:rPr lang="en-US" sz="1200" dirty="0">
                <a:solidFill>
                  <a:schemeClr val="tx2">
                    <a:lumMod val="75000"/>
                  </a:schemeClr>
                </a:solidFill>
                <a:latin typeface="Arial"/>
                <a:cs typeface="Arial"/>
              </a:rPr>
              <a:t>The three graces</a:t>
            </a:r>
          </a:p>
          <a:p>
            <a:pPr algn="r"/>
            <a:r>
              <a:rPr lang="en-US" sz="1200" dirty="0">
                <a:solidFill>
                  <a:schemeClr val="tx2">
                    <a:lumMod val="75000"/>
                  </a:schemeClr>
                </a:solidFill>
                <a:latin typeface="Arial"/>
                <a:cs typeface="Arial"/>
              </a:rPr>
              <a:t>Sandro Botticelli</a:t>
            </a:r>
          </a:p>
        </p:txBody>
      </p:sp>
      <p:pic>
        <p:nvPicPr>
          <p:cNvPr id="10" name="Picture 9" descr="3Graces-Century1.jpg"/>
          <p:cNvPicPr>
            <a:picLocks noChangeAspect="1"/>
          </p:cNvPicPr>
          <p:nvPr/>
        </p:nvPicPr>
        <p:blipFill>
          <a:blip r:embed="rId5"/>
          <a:stretch>
            <a:fillRect/>
          </a:stretch>
        </p:blipFill>
        <p:spPr>
          <a:xfrm>
            <a:off x="6555579" y="4131729"/>
            <a:ext cx="2283621" cy="2283621"/>
          </a:xfrm>
          <a:prstGeom prst="rect">
            <a:avLst/>
          </a:prstGeom>
        </p:spPr>
      </p:pic>
      <p:sp>
        <p:nvSpPr>
          <p:cNvPr id="11" name="Rectangle 10"/>
          <p:cNvSpPr/>
          <p:nvPr/>
        </p:nvSpPr>
        <p:spPr>
          <a:xfrm>
            <a:off x="4929983" y="4495800"/>
            <a:ext cx="1526379" cy="646331"/>
          </a:xfrm>
          <a:prstGeom prst="rect">
            <a:avLst/>
          </a:prstGeom>
        </p:spPr>
        <p:txBody>
          <a:bodyPr wrap="square">
            <a:spAutoFit/>
          </a:bodyPr>
          <a:lstStyle/>
          <a:p>
            <a:pPr algn="r"/>
            <a:r>
              <a:rPr lang="en-US" sz="1200" dirty="0">
                <a:solidFill>
                  <a:schemeClr val="tx2">
                    <a:lumMod val="75000"/>
                  </a:schemeClr>
                </a:solidFill>
                <a:latin typeface="Arial"/>
                <a:cs typeface="Arial"/>
              </a:rPr>
              <a:t>The three graces</a:t>
            </a:r>
          </a:p>
          <a:p>
            <a:pPr algn="r"/>
            <a:r>
              <a:rPr lang="en-US" sz="1200" dirty="0">
                <a:solidFill>
                  <a:schemeClr val="tx2">
                    <a:lumMod val="75000"/>
                  </a:schemeClr>
                </a:solidFill>
                <a:latin typeface="Arial"/>
                <a:cs typeface="Arial"/>
              </a:rPr>
              <a:t>III century.</a:t>
            </a:r>
          </a:p>
          <a:p>
            <a:pPr algn="r"/>
            <a:r>
              <a:rPr lang="en-US" sz="1200" dirty="0">
                <a:solidFill>
                  <a:schemeClr val="tx2">
                    <a:lumMod val="75000"/>
                  </a:schemeClr>
                </a:solidFill>
                <a:latin typeface="Arial"/>
                <a:cs typeface="Arial"/>
              </a:rPr>
              <a:t> Pompey</a:t>
            </a:r>
          </a:p>
        </p:txBody>
      </p:sp>
      <p:pic>
        <p:nvPicPr>
          <p:cNvPr id="12" name="Picture 11" descr="17923-holy-trinity-hungarian-unknown-master.jpg"/>
          <p:cNvPicPr>
            <a:picLocks noChangeAspect="1"/>
          </p:cNvPicPr>
          <p:nvPr/>
        </p:nvPicPr>
        <p:blipFill>
          <a:blip r:embed="rId6"/>
          <a:stretch>
            <a:fillRect/>
          </a:stretch>
        </p:blipFill>
        <p:spPr>
          <a:xfrm>
            <a:off x="0" y="0"/>
            <a:ext cx="3332163" cy="4131729"/>
          </a:xfrm>
          <a:prstGeom prst="rect">
            <a:avLst/>
          </a:prstGeom>
        </p:spPr>
      </p:pic>
      <p:sp>
        <p:nvSpPr>
          <p:cNvPr id="14" name="Rectangle 13"/>
          <p:cNvSpPr/>
          <p:nvPr/>
        </p:nvSpPr>
        <p:spPr>
          <a:xfrm>
            <a:off x="0" y="4084445"/>
            <a:ext cx="3733800" cy="276999"/>
          </a:xfrm>
          <a:prstGeom prst="rect">
            <a:avLst/>
          </a:prstGeom>
        </p:spPr>
        <p:txBody>
          <a:bodyPr wrap="square">
            <a:spAutoFit/>
          </a:bodyPr>
          <a:lstStyle/>
          <a:p>
            <a:r>
              <a:rPr lang="en-US" sz="1200" dirty="0">
                <a:solidFill>
                  <a:schemeClr val="tx2">
                    <a:lumMod val="75000"/>
                  </a:schemeClr>
                </a:solidFill>
                <a:latin typeface="Arial"/>
                <a:cs typeface="Arial"/>
              </a:rPr>
              <a:t>The Holy Trinity. Hungarian unknown master, 1450</a:t>
            </a:r>
          </a:p>
        </p:txBody>
      </p:sp>
      <p:pic>
        <p:nvPicPr>
          <p:cNvPr id="15" name="Picture 14" descr="trinity01.jpg"/>
          <p:cNvPicPr>
            <a:picLocks noChangeAspect="1"/>
          </p:cNvPicPr>
          <p:nvPr/>
        </p:nvPicPr>
        <p:blipFill>
          <a:blip r:embed="rId7">
            <a:alphaModFix amt="44000"/>
            <a:lum contrast="-3000"/>
          </a:blip>
          <a:stretch>
            <a:fillRect/>
          </a:stretch>
        </p:blipFill>
        <p:spPr>
          <a:xfrm>
            <a:off x="3733800" y="799343"/>
            <a:ext cx="1875100" cy="2020057"/>
          </a:xfrm>
          <a:prstGeom prst="rect">
            <a:avLst/>
          </a:prstGeom>
        </p:spPr>
      </p:pic>
      <p:sp>
        <p:nvSpPr>
          <p:cNvPr id="17" name="Rectangle 16"/>
          <p:cNvSpPr/>
          <p:nvPr/>
        </p:nvSpPr>
        <p:spPr>
          <a:xfrm>
            <a:off x="3429000" y="2819400"/>
            <a:ext cx="2499517" cy="461665"/>
          </a:xfrm>
          <a:prstGeom prst="rect">
            <a:avLst/>
          </a:prstGeom>
        </p:spPr>
        <p:txBody>
          <a:bodyPr wrap="square">
            <a:spAutoFit/>
          </a:bodyPr>
          <a:lstStyle/>
          <a:p>
            <a:pPr algn="ctr"/>
            <a:r>
              <a:rPr lang="en-US" sz="1200" dirty="0">
                <a:solidFill>
                  <a:schemeClr val="tx2">
                    <a:lumMod val="75000"/>
                  </a:schemeClr>
                </a:solidFill>
                <a:latin typeface="Arial"/>
                <a:cs typeface="Arial"/>
              </a:rPr>
              <a:t>Graph of the Roman Catholic construction of God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85800" y="0"/>
            <a:ext cx="7770813" cy="9144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3 Classical Ages</a:t>
            </a:r>
            <a:r>
              <a:rPr kumimoji="0" lang="en-US" sz="4000" b="0" i="0" u="none" strike="noStrike" kern="1200" cap="none" spc="0" normalizeH="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 </a:t>
            </a:r>
            <a:endPar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endParaRPr>
          </a:p>
        </p:txBody>
      </p:sp>
      <p:sp>
        <p:nvSpPr>
          <p:cNvPr id="16" name="Rectangle 15"/>
          <p:cNvSpPr/>
          <p:nvPr/>
        </p:nvSpPr>
        <p:spPr>
          <a:xfrm>
            <a:off x="0" y="5867400"/>
            <a:ext cx="4572000" cy="830997"/>
          </a:xfrm>
          <a:prstGeom prst="rect">
            <a:avLst/>
          </a:prstGeom>
        </p:spPr>
        <p:txBody>
          <a:bodyPr>
            <a:spAutoFit/>
          </a:bodyPr>
          <a:lstStyle/>
          <a:p>
            <a:r>
              <a:rPr lang="en-US" sz="1200" dirty="0">
                <a:solidFill>
                  <a:schemeClr val="tx1">
                    <a:lumMod val="75000"/>
                  </a:schemeClr>
                </a:solidFill>
                <a:latin typeface="Arial"/>
                <a:cs typeface="Arial"/>
              </a:rPr>
              <a:t>Klimt, Gustav</a:t>
            </a:r>
          </a:p>
          <a:p>
            <a:r>
              <a:rPr lang="en-US" sz="1200" dirty="0">
                <a:solidFill>
                  <a:schemeClr val="tx1">
                    <a:lumMod val="75000"/>
                  </a:schemeClr>
                </a:solidFill>
                <a:latin typeface="Arial"/>
                <a:cs typeface="Arial"/>
              </a:rPr>
              <a:t>The Three Ages of Woman, 1905</a:t>
            </a:r>
          </a:p>
          <a:p>
            <a:r>
              <a:rPr lang="en-US" sz="1200" dirty="0">
                <a:solidFill>
                  <a:schemeClr val="tx1">
                    <a:lumMod val="75000"/>
                  </a:schemeClr>
                </a:solidFill>
                <a:latin typeface="Arial"/>
                <a:cs typeface="Arial"/>
              </a:rPr>
              <a:t>Oil on canvas 178 </a:t>
            </a:r>
            <a:r>
              <a:rPr lang="en-US" sz="1200" dirty="0" err="1">
                <a:solidFill>
                  <a:schemeClr val="tx1">
                    <a:lumMod val="75000"/>
                  </a:schemeClr>
                </a:solidFill>
                <a:latin typeface="Arial"/>
                <a:cs typeface="Arial"/>
              </a:rPr>
              <a:t>x</a:t>
            </a:r>
            <a:r>
              <a:rPr lang="en-US" sz="1200" dirty="0">
                <a:solidFill>
                  <a:schemeClr val="tx1">
                    <a:lumMod val="75000"/>
                  </a:schemeClr>
                </a:solidFill>
                <a:latin typeface="Arial"/>
                <a:cs typeface="Arial"/>
              </a:rPr>
              <a:t> 198 cm</a:t>
            </a:r>
          </a:p>
          <a:p>
            <a:r>
              <a:rPr lang="en-US" sz="1200" dirty="0">
                <a:solidFill>
                  <a:schemeClr val="tx1">
                    <a:lumMod val="75000"/>
                  </a:schemeClr>
                </a:solidFill>
                <a:latin typeface="Arial"/>
                <a:cs typeface="Arial"/>
              </a:rPr>
              <a:t>Galleria </a:t>
            </a:r>
            <a:r>
              <a:rPr lang="en-US" sz="1200" dirty="0" err="1">
                <a:solidFill>
                  <a:schemeClr val="tx1">
                    <a:lumMod val="75000"/>
                  </a:schemeClr>
                </a:solidFill>
                <a:latin typeface="Arial"/>
                <a:cs typeface="Arial"/>
              </a:rPr>
              <a:t>Nazionale</a:t>
            </a:r>
            <a:r>
              <a:rPr lang="en-US" sz="1200" dirty="0">
                <a:solidFill>
                  <a:schemeClr val="tx1">
                    <a:lumMod val="75000"/>
                  </a:schemeClr>
                </a:solidFill>
                <a:latin typeface="Arial"/>
                <a:cs typeface="Arial"/>
              </a:rPr>
              <a:t> </a:t>
            </a:r>
            <a:r>
              <a:rPr lang="en-US" sz="1200" dirty="0" err="1">
                <a:solidFill>
                  <a:schemeClr val="tx1">
                    <a:lumMod val="75000"/>
                  </a:schemeClr>
                </a:solidFill>
                <a:latin typeface="Arial"/>
                <a:cs typeface="Arial"/>
              </a:rPr>
              <a:t>d'Arte</a:t>
            </a:r>
            <a:r>
              <a:rPr lang="en-US" sz="1200" dirty="0">
                <a:solidFill>
                  <a:schemeClr val="tx1">
                    <a:lumMod val="75000"/>
                  </a:schemeClr>
                </a:solidFill>
                <a:latin typeface="Arial"/>
                <a:cs typeface="Arial"/>
              </a:rPr>
              <a:t> </a:t>
            </a:r>
            <a:r>
              <a:rPr lang="en-US" sz="1200" dirty="0" err="1">
                <a:solidFill>
                  <a:schemeClr val="tx1">
                    <a:lumMod val="75000"/>
                  </a:schemeClr>
                </a:solidFill>
                <a:latin typeface="Arial"/>
                <a:cs typeface="Arial"/>
              </a:rPr>
              <a:t>Moderna</a:t>
            </a:r>
            <a:r>
              <a:rPr lang="en-US" sz="1200" dirty="0">
                <a:solidFill>
                  <a:schemeClr val="tx1">
                    <a:lumMod val="75000"/>
                  </a:schemeClr>
                </a:solidFill>
                <a:latin typeface="Arial"/>
                <a:cs typeface="Arial"/>
              </a:rPr>
              <a:t>, Rome </a:t>
            </a:r>
          </a:p>
        </p:txBody>
      </p:sp>
      <p:pic>
        <p:nvPicPr>
          <p:cNvPr id="21" name="Picture 20" descr="klimt_3ages_of_woman.jpg"/>
          <p:cNvPicPr>
            <a:picLocks noChangeAspect="1"/>
          </p:cNvPicPr>
          <p:nvPr/>
        </p:nvPicPr>
        <p:blipFill>
          <a:blip r:embed="rId3">
            <a:alphaModFix amt="85000"/>
            <a:lum bright="-5000" contrast="20000"/>
          </a:blip>
          <a:stretch>
            <a:fillRect/>
          </a:stretch>
        </p:blipFill>
        <p:spPr>
          <a:xfrm>
            <a:off x="3200400" y="1003300"/>
            <a:ext cx="5740400" cy="5702300"/>
          </a:xfrm>
          <a:prstGeom prst="rect">
            <a:avLst/>
          </a:prstGeom>
        </p:spPr>
      </p:pic>
      <p:sp>
        <p:nvSpPr>
          <p:cNvPr id="22" name="TextBox 21"/>
          <p:cNvSpPr txBox="1"/>
          <p:nvPr/>
        </p:nvSpPr>
        <p:spPr>
          <a:xfrm>
            <a:off x="685800" y="2819400"/>
            <a:ext cx="1737230" cy="1477328"/>
          </a:xfrm>
          <a:prstGeom prst="rect">
            <a:avLst/>
          </a:prstGeom>
          <a:noFill/>
        </p:spPr>
        <p:txBody>
          <a:bodyPr wrap="none" rtlCol="0">
            <a:spAutoFit/>
          </a:bodyPr>
          <a:lstStyle/>
          <a:p>
            <a:r>
              <a:rPr lang="en-US" dirty="0">
                <a:solidFill>
                  <a:schemeClr val="accent5">
                    <a:lumMod val="50000"/>
                    <a:lumOff val="50000"/>
                  </a:schemeClr>
                </a:solidFill>
                <a:latin typeface="Bodoni Ornaments ITC TT" charset="2"/>
                <a:cs typeface="Bodoni Ornaments ITC TT" charset="2"/>
              </a:rPr>
              <a:t>• </a:t>
            </a:r>
            <a:r>
              <a:rPr lang="en-US" dirty="0"/>
              <a:t>Childhood</a:t>
            </a:r>
          </a:p>
          <a:p>
            <a:endParaRPr lang="en-US" dirty="0"/>
          </a:p>
          <a:p>
            <a:r>
              <a:rPr lang="en-US" dirty="0">
                <a:solidFill>
                  <a:schemeClr val="accent5">
                    <a:lumMod val="50000"/>
                    <a:lumOff val="50000"/>
                  </a:schemeClr>
                </a:solidFill>
                <a:latin typeface="Bodoni Ornaments ITC TT" charset="2"/>
                <a:cs typeface="Bodoni Ornaments ITC TT" charset="2"/>
              </a:rPr>
              <a:t>   • </a:t>
            </a:r>
            <a:r>
              <a:rPr lang="en-US" dirty="0"/>
              <a:t>Maturity</a:t>
            </a:r>
          </a:p>
          <a:p>
            <a:endParaRPr lang="en-US" dirty="0"/>
          </a:p>
          <a:p>
            <a:r>
              <a:rPr lang="en-US" dirty="0">
                <a:solidFill>
                  <a:schemeClr val="accent5">
                    <a:lumMod val="50000"/>
                    <a:lumOff val="50000"/>
                  </a:schemeClr>
                </a:solidFill>
                <a:latin typeface="Bodoni Ornaments ITC TT" charset="2"/>
                <a:cs typeface="Bodoni Ornaments ITC TT" charset="2"/>
              </a:rPr>
              <a:t>       • </a:t>
            </a:r>
            <a:r>
              <a:rPr lang="en-US" dirty="0"/>
              <a:t>Old Age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85800" y="0"/>
            <a:ext cx="7770813" cy="9144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3 Ages of the female</a:t>
            </a:r>
            <a:r>
              <a:rPr kumimoji="0" lang="en-US" sz="4000" b="0" i="0" u="none" strike="noStrike" kern="1200" cap="none" spc="0" normalizeH="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 </a:t>
            </a:r>
            <a:endPar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endParaRPr>
          </a:p>
        </p:txBody>
      </p:sp>
      <p:sp>
        <p:nvSpPr>
          <p:cNvPr id="16" name="Rectangle 15"/>
          <p:cNvSpPr/>
          <p:nvPr/>
        </p:nvSpPr>
        <p:spPr>
          <a:xfrm>
            <a:off x="0" y="6396335"/>
            <a:ext cx="4572000" cy="461665"/>
          </a:xfrm>
          <a:prstGeom prst="rect">
            <a:avLst/>
          </a:prstGeom>
        </p:spPr>
        <p:txBody>
          <a:bodyPr>
            <a:spAutoFit/>
          </a:bodyPr>
          <a:lstStyle/>
          <a:p>
            <a:r>
              <a:rPr lang="en-US" sz="1200" dirty="0" err="1">
                <a:solidFill>
                  <a:schemeClr val="tx2">
                    <a:lumMod val="75000"/>
                  </a:schemeClr>
                </a:solidFill>
                <a:latin typeface="Arial"/>
                <a:cs typeface="Arial"/>
              </a:rPr>
              <a:t>Edvard</a:t>
            </a:r>
            <a:r>
              <a:rPr lang="en-US" sz="1200" dirty="0">
                <a:solidFill>
                  <a:schemeClr val="tx2">
                    <a:lumMod val="75000"/>
                  </a:schemeClr>
                </a:solidFill>
                <a:latin typeface="Arial"/>
                <a:cs typeface="Arial"/>
              </a:rPr>
              <a:t> Munch: </a:t>
            </a:r>
          </a:p>
          <a:p>
            <a:r>
              <a:rPr lang="en-US" sz="1200" dirty="0">
                <a:solidFill>
                  <a:schemeClr val="tx2">
                    <a:lumMod val="75000"/>
                  </a:schemeClr>
                </a:solidFill>
                <a:latin typeface="Arial"/>
                <a:cs typeface="Arial"/>
              </a:rPr>
              <a:t>"Woman in Three Stages", 1899. Lithograph, 46.2 </a:t>
            </a:r>
            <a:r>
              <a:rPr lang="en-US" sz="1200" dirty="0" err="1">
                <a:solidFill>
                  <a:schemeClr val="tx2">
                    <a:lumMod val="75000"/>
                  </a:schemeClr>
                </a:solidFill>
                <a:latin typeface="Arial"/>
                <a:cs typeface="Arial"/>
              </a:rPr>
              <a:t>x</a:t>
            </a:r>
            <a:r>
              <a:rPr lang="en-US" sz="1200" dirty="0">
                <a:solidFill>
                  <a:schemeClr val="tx2">
                    <a:lumMod val="75000"/>
                  </a:schemeClr>
                </a:solidFill>
                <a:latin typeface="Arial"/>
                <a:cs typeface="Arial"/>
              </a:rPr>
              <a:t> 59.2 cm</a:t>
            </a:r>
          </a:p>
        </p:txBody>
      </p:sp>
      <p:sp>
        <p:nvSpPr>
          <p:cNvPr id="22" name="TextBox 21"/>
          <p:cNvSpPr txBox="1"/>
          <p:nvPr/>
        </p:nvSpPr>
        <p:spPr>
          <a:xfrm>
            <a:off x="54831" y="2399436"/>
            <a:ext cx="2154969" cy="2308324"/>
          </a:xfrm>
          <a:prstGeom prst="rect">
            <a:avLst/>
          </a:prstGeom>
          <a:noFill/>
        </p:spPr>
        <p:txBody>
          <a:bodyPr wrap="none" rtlCol="0">
            <a:spAutoFit/>
          </a:bodyPr>
          <a:lstStyle/>
          <a:p>
            <a:pPr>
              <a:buFont typeface="Bodoni Ornaments ITC TT" pitchFamily="-65" charset="0"/>
              <a:buChar char="•"/>
            </a:pPr>
            <a:r>
              <a:rPr lang="en-US" dirty="0"/>
              <a:t>The Maiden</a:t>
            </a:r>
          </a:p>
          <a:p>
            <a:pPr>
              <a:buFont typeface="Bodoni Ornaments ITC TT" pitchFamily="-65" charset="0"/>
              <a:buChar char="•"/>
            </a:pPr>
            <a:endParaRPr lang="en-US" dirty="0"/>
          </a:p>
          <a:p>
            <a:endParaRPr lang="en-US" dirty="0"/>
          </a:p>
          <a:p>
            <a:r>
              <a:rPr lang="en-US" dirty="0">
                <a:solidFill>
                  <a:schemeClr val="accent5">
                    <a:lumMod val="50000"/>
                    <a:lumOff val="50000"/>
                  </a:schemeClr>
                </a:solidFill>
                <a:latin typeface="Bodoni Ornaments ITC TT" charset="2"/>
                <a:cs typeface="Bodoni Ornaments ITC TT" charset="2"/>
              </a:rPr>
              <a:t>•</a:t>
            </a:r>
            <a:r>
              <a:rPr lang="en-US" dirty="0"/>
              <a:t>The temptress</a:t>
            </a:r>
          </a:p>
          <a:p>
            <a:endParaRPr lang="en-US" dirty="0"/>
          </a:p>
          <a:p>
            <a:endParaRPr lang="en-US" dirty="0"/>
          </a:p>
          <a:p>
            <a:r>
              <a:rPr lang="en-US" dirty="0">
                <a:solidFill>
                  <a:schemeClr val="accent5">
                    <a:lumMod val="50000"/>
                    <a:lumOff val="50000"/>
                  </a:schemeClr>
                </a:solidFill>
                <a:latin typeface="Bodoni Ornaments ITC TT" charset="2"/>
                <a:cs typeface="Bodoni Ornaments ITC TT" charset="2"/>
              </a:rPr>
              <a:t>•</a:t>
            </a:r>
            <a:r>
              <a:rPr lang="en-US" dirty="0"/>
              <a:t>The Old woman</a:t>
            </a:r>
          </a:p>
          <a:p>
            <a:r>
              <a:rPr lang="en-US" dirty="0">
                <a:solidFill>
                  <a:schemeClr val="bg2">
                    <a:lumMod val="50000"/>
                    <a:lumOff val="50000"/>
                  </a:schemeClr>
                </a:solidFill>
              </a:rPr>
              <a:t>(the wise/the witch)</a:t>
            </a:r>
          </a:p>
        </p:txBody>
      </p:sp>
      <p:pic>
        <p:nvPicPr>
          <p:cNvPr id="6" name="Picture 5" descr="edvard-munch-woman-in-3-stages-litho.jpg"/>
          <p:cNvPicPr>
            <a:picLocks noChangeAspect="1"/>
          </p:cNvPicPr>
          <p:nvPr/>
        </p:nvPicPr>
        <p:blipFill>
          <a:blip r:embed="rId3">
            <a:alphaModFix amt="86000"/>
            <a:lum contrast="23000"/>
          </a:blip>
          <a:stretch>
            <a:fillRect/>
          </a:stretch>
        </p:blipFill>
        <p:spPr>
          <a:xfrm>
            <a:off x="2209800" y="914400"/>
            <a:ext cx="6746875" cy="559433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85800" y="0"/>
            <a:ext cx="7770813" cy="9144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The temptress. Edward Munch</a:t>
            </a:r>
          </a:p>
        </p:txBody>
      </p:sp>
      <p:sp>
        <p:nvSpPr>
          <p:cNvPr id="16" name="Rectangle 15"/>
          <p:cNvSpPr/>
          <p:nvPr/>
        </p:nvSpPr>
        <p:spPr>
          <a:xfrm>
            <a:off x="33338" y="5692775"/>
            <a:ext cx="4572000" cy="461665"/>
          </a:xfrm>
          <a:prstGeom prst="rect">
            <a:avLst/>
          </a:prstGeom>
        </p:spPr>
        <p:txBody>
          <a:bodyPr>
            <a:spAutoFit/>
          </a:bodyPr>
          <a:lstStyle/>
          <a:p>
            <a:r>
              <a:rPr lang="en-US" sz="1200" dirty="0" err="1">
                <a:solidFill>
                  <a:schemeClr val="tx2">
                    <a:lumMod val="75000"/>
                  </a:schemeClr>
                </a:solidFill>
                <a:latin typeface="Arial"/>
                <a:cs typeface="Arial"/>
              </a:rPr>
              <a:t>Edvard</a:t>
            </a:r>
            <a:r>
              <a:rPr lang="en-US" sz="1200" dirty="0">
                <a:solidFill>
                  <a:schemeClr val="tx2">
                    <a:lumMod val="75000"/>
                  </a:schemeClr>
                </a:solidFill>
                <a:latin typeface="Arial"/>
                <a:cs typeface="Arial"/>
              </a:rPr>
              <a:t> Munch: </a:t>
            </a:r>
          </a:p>
          <a:p>
            <a:r>
              <a:rPr lang="en-US" sz="1200" dirty="0">
                <a:solidFill>
                  <a:schemeClr val="tx2">
                    <a:lumMod val="75000"/>
                  </a:schemeClr>
                </a:solidFill>
                <a:latin typeface="Arial"/>
                <a:cs typeface="Arial"/>
              </a:rPr>
              <a:t>"Woman in Three Stages", 1899. Lithograph, 46.2 </a:t>
            </a:r>
            <a:r>
              <a:rPr lang="en-US" sz="1200" dirty="0" err="1">
                <a:solidFill>
                  <a:schemeClr val="tx2">
                    <a:lumMod val="75000"/>
                  </a:schemeClr>
                </a:solidFill>
                <a:latin typeface="Arial"/>
                <a:cs typeface="Arial"/>
              </a:rPr>
              <a:t>x</a:t>
            </a:r>
            <a:r>
              <a:rPr lang="en-US" sz="1200" dirty="0">
                <a:solidFill>
                  <a:schemeClr val="tx2">
                    <a:lumMod val="75000"/>
                  </a:schemeClr>
                </a:solidFill>
                <a:latin typeface="Arial"/>
                <a:cs typeface="Arial"/>
              </a:rPr>
              <a:t> 59.2 cm</a:t>
            </a:r>
          </a:p>
        </p:txBody>
      </p:sp>
      <p:sp>
        <p:nvSpPr>
          <p:cNvPr id="22" name="TextBox 21"/>
          <p:cNvSpPr txBox="1"/>
          <p:nvPr/>
        </p:nvSpPr>
        <p:spPr>
          <a:xfrm>
            <a:off x="288925" y="4876800"/>
            <a:ext cx="1823454" cy="369332"/>
          </a:xfrm>
          <a:prstGeom prst="rect">
            <a:avLst/>
          </a:prstGeom>
          <a:noFill/>
        </p:spPr>
        <p:txBody>
          <a:bodyPr wrap="none" rtlCol="0">
            <a:spAutoFit/>
          </a:bodyPr>
          <a:lstStyle/>
          <a:p>
            <a:r>
              <a:rPr lang="en-US" dirty="0">
                <a:solidFill>
                  <a:schemeClr val="accent5">
                    <a:lumMod val="50000"/>
                    <a:lumOff val="50000"/>
                  </a:schemeClr>
                </a:solidFill>
                <a:latin typeface="Bodoni Ornaments ITC TT" charset="2"/>
                <a:cs typeface="Bodoni Ornaments ITC TT" charset="2"/>
              </a:rPr>
              <a:t>•</a:t>
            </a:r>
            <a:r>
              <a:rPr lang="en-US" dirty="0"/>
              <a:t>The temptress</a:t>
            </a:r>
          </a:p>
        </p:txBody>
      </p:sp>
      <p:pic>
        <p:nvPicPr>
          <p:cNvPr id="7" name="Picture 6" descr="Edvard_Munch_-_Madonna_(1894-1895).jpg"/>
          <p:cNvPicPr>
            <a:picLocks noChangeAspect="1"/>
          </p:cNvPicPr>
          <p:nvPr/>
        </p:nvPicPr>
        <p:blipFill>
          <a:blip r:embed="rId3"/>
          <a:stretch>
            <a:fillRect/>
          </a:stretch>
        </p:blipFill>
        <p:spPr>
          <a:xfrm>
            <a:off x="5315903" y="1219200"/>
            <a:ext cx="3691572" cy="4800600"/>
          </a:xfrm>
          <a:prstGeom prst="rect">
            <a:avLst/>
          </a:prstGeom>
        </p:spPr>
      </p:pic>
      <p:pic>
        <p:nvPicPr>
          <p:cNvPr id="8" name="Picture 7" descr="munch_polish.jpg"/>
          <p:cNvPicPr>
            <a:picLocks noChangeAspect="1"/>
          </p:cNvPicPr>
          <p:nvPr/>
        </p:nvPicPr>
        <p:blipFill>
          <a:blip r:embed="rId4"/>
          <a:stretch>
            <a:fillRect/>
          </a:stretch>
        </p:blipFill>
        <p:spPr>
          <a:xfrm>
            <a:off x="2319338" y="4114800"/>
            <a:ext cx="2400300" cy="1577975"/>
          </a:xfrm>
          <a:prstGeom prst="rect">
            <a:avLst/>
          </a:prstGeom>
        </p:spPr>
      </p:pic>
      <p:pic>
        <p:nvPicPr>
          <p:cNvPr id="9" name="Picture 8" descr="Edvard_Munch,_Lady_from_the_sea.jpg"/>
          <p:cNvPicPr>
            <a:picLocks noChangeAspect="1"/>
          </p:cNvPicPr>
          <p:nvPr/>
        </p:nvPicPr>
        <p:blipFill>
          <a:blip r:embed="rId5">
            <a:lum contrast="20000"/>
          </a:blip>
          <a:stretch>
            <a:fillRect/>
          </a:stretch>
        </p:blipFill>
        <p:spPr>
          <a:xfrm>
            <a:off x="288925" y="914400"/>
            <a:ext cx="4603750" cy="2418568"/>
          </a:xfrm>
          <a:prstGeom prst="rect">
            <a:avLst/>
          </a:prstGeom>
        </p:spPr>
      </p:pic>
      <p:sp>
        <p:nvSpPr>
          <p:cNvPr id="10" name="Rectangle 9"/>
          <p:cNvSpPr/>
          <p:nvPr/>
        </p:nvSpPr>
        <p:spPr>
          <a:xfrm>
            <a:off x="881407" y="3442900"/>
            <a:ext cx="1972490" cy="276999"/>
          </a:xfrm>
          <a:prstGeom prst="rect">
            <a:avLst/>
          </a:prstGeom>
        </p:spPr>
        <p:txBody>
          <a:bodyPr wrap="none">
            <a:spAutoFit/>
          </a:bodyPr>
          <a:lstStyle/>
          <a:p>
            <a:r>
              <a:rPr lang="en-US" sz="1200" dirty="0">
                <a:solidFill>
                  <a:schemeClr val="tx2">
                    <a:lumMod val="75000"/>
                  </a:schemeClr>
                </a:solidFill>
                <a:latin typeface="Arial"/>
                <a:cs typeface="Arial"/>
              </a:rPr>
              <a:t>”Lady from the Sea”, 1896</a:t>
            </a:r>
            <a:endParaRPr lang="en-US" sz="1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Venus-de-Laussel-detail-corne.jpg"/>
          <p:cNvPicPr>
            <a:picLocks noChangeAspect="1"/>
          </p:cNvPicPr>
          <p:nvPr/>
        </p:nvPicPr>
        <p:blipFill>
          <a:blip r:embed="rId3"/>
          <a:stretch>
            <a:fillRect/>
          </a:stretch>
        </p:blipFill>
        <p:spPr>
          <a:xfrm>
            <a:off x="1295400" y="914400"/>
            <a:ext cx="4429125" cy="2952750"/>
          </a:xfrm>
          <a:prstGeom prst="rect">
            <a:avLst/>
          </a:prstGeom>
        </p:spPr>
      </p:pic>
      <p:sp>
        <p:nvSpPr>
          <p:cNvPr id="13" name="Title 1"/>
          <p:cNvSpPr txBox="1">
            <a:spLocks/>
          </p:cNvSpPr>
          <p:nvPr/>
        </p:nvSpPr>
        <p:spPr>
          <a:xfrm>
            <a:off x="685800" y="0"/>
            <a:ext cx="7770813" cy="9144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The Great Goddess</a:t>
            </a:r>
          </a:p>
        </p:txBody>
      </p:sp>
      <p:sp>
        <p:nvSpPr>
          <p:cNvPr id="16" name="Rectangle 15"/>
          <p:cNvSpPr/>
          <p:nvPr/>
        </p:nvSpPr>
        <p:spPr>
          <a:xfrm>
            <a:off x="33338" y="5692775"/>
            <a:ext cx="4572000" cy="276999"/>
          </a:xfrm>
          <a:prstGeom prst="rect">
            <a:avLst/>
          </a:prstGeom>
        </p:spPr>
        <p:txBody>
          <a:bodyPr>
            <a:spAutoFit/>
          </a:bodyPr>
          <a:lstStyle/>
          <a:p>
            <a:r>
              <a:rPr lang="en-US" sz="1200" dirty="0">
                <a:solidFill>
                  <a:schemeClr val="tx2">
                    <a:lumMod val="75000"/>
                  </a:schemeClr>
                </a:solidFill>
                <a:latin typeface="Arial"/>
                <a:cs typeface="Arial"/>
              </a:rPr>
              <a:t>Venus of </a:t>
            </a:r>
            <a:r>
              <a:rPr lang="en-US" sz="1200" dirty="0" err="1">
                <a:solidFill>
                  <a:schemeClr val="tx2">
                    <a:lumMod val="75000"/>
                  </a:schemeClr>
                </a:solidFill>
                <a:latin typeface="Arial"/>
                <a:cs typeface="Arial"/>
              </a:rPr>
              <a:t>Laussel</a:t>
            </a:r>
            <a:endParaRPr lang="en-US" sz="1200" dirty="0">
              <a:solidFill>
                <a:schemeClr val="tx2">
                  <a:lumMod val="75000"/>
                </a:schemeClr>
              </a:solidFill>
              <a:latin typeface="Arial"/>
              <a:cs typeface="Arial"/>
            </a:endParaRPr>
          </a:p>
        </p:txBody>
      </p:sp>
      <p:sp>
        <p:nvSpPr>
          <p:cNvPr id="22" name="TextBox 21"/>
          <p:cNvSpPr txBox="1"/>
          <p:nvPr/>
        </p:nvSpPr>
        <p:spPr>
          <a:xfrm>
            <a:off x="225823" y="4001869"/>
            <a:ext cx="4117577" cy="1200329"/>
          </a:xfrm>
          <a:prstGeom prst="rect">
            <a:avLst/>
          </a:prstGeom>
          <a:noFill/>
        </p:spPr>
        <p:txBody>
          <a:bodyPr wrap="none" rtlCol="0">
            <a:spAutoFit/>
          </a:bodyPr>
          <a:lstStyle/>
          <a:p>
            <a:r>
              <a:rPr lang="en-US" dirty="0">
                <a:solidFill>
                  <a:schemeClr val="accent5">
                    <a:lumMod val="50000"/>
                    <a:lumOff val="50000"/>
                  </a:schemeClr>
                </a:solidFill>
                <a:latin typeface="Bodoni Ornaments ITC TT" charset="2"/>
                <a:cs typeface="Bodoni Ornaments ITC TT" charset="2"/>
              </a:rPr>
              <a:t>•</a:t>
            </a:r>
            <a:r>
              <a:rPr lang="en-US" dirty="0"/>
              <a:t>Mother Goddess, associated with life,</a:t>
            </a:r>
          </a:p>
          <a:p>
            <a:r>
              <a:rPr lang="en-US" dirty="0"/>
              <a:t>Creation and its rhythms during the </a:t>
            </a:r>
          </a:p>
          <a:p>
            <a:r>
              <a:rPr lang="en-US" dirty="0"/>
              <a:t>culmination of the Bronze Age,</a:t>
            </a:r>
          </a:p>
          <a:p>
            <a:r>
              <a:rPr lang="en-US" dirty="0"/>
              <a:t>7,000 </a:t>
            </a:r>
            <a:r>
              <a:rPr lang="en-US" dirty="0" err="1"/>
              <a:t>Bc</a:t>
            </a:r>
            <a:r>
              <a:rPr lang="en-US" dirty="0"/>
              <a:t>.</a:t>
            </a:r>
          </a:p>
        </p:txBody>
      </p:sp>
      <p:pic>
        <p:nvPicPr>
          <p:cNvPr id="11" name="Picture 10" descr="venus_laussel.jpg"/>
          <p:cNvPicPr>
            <a:picLocks noChangeAspect="1"/>
          </p:cNvPicPr>
          <p:nvPr/>
        </p:nvPicPr>
        <p:blipFill>
          <a:blip r:embed="rId4"/>
          <a:stretch>
            <a:fillRect/>
          </a:stretch>
        </p:blipFill>
        <p:spPr>
          <a:xfrm>
            <a:off x="4354513" y="1371599"/>
            <a:ext cx="4102100" cy="548640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rahma,_Vishnu_and_Shiva_seated_on_lotuses_with_their_consorts,_ca1770.jpg"/>
          <p:cNvPicPr>
            <a:picLocks noChangeAspect="1"/>
          </p:cNvPicPr>
          <p:nvPr/>
        </p:nvPicPr>
        <p:blipFill>
          <a:blip r:embed="rId3"/>
          <a:stretch>
            <a:fillRect/>
          </a:stretch>
        </p:blipFill>
        <p:spPr>
          <a:xfrm>
            <a:off x="1141413" y="762000"/>
            <a:ext cx="7315200" cy="4305300"/>
          </a:xfrm>
          <a:prstGeom prst="rect">
            <a:avLst/>
          </a:prstGeom>
        </p:spPr>
      </p:pic>
      <p:sp>
        <p:nvSpPr>
          <p:cNvPr id="13" name="Title 1"/>
          <p:cNvSpPr txBox="1">
            <a:spLocks/>
          </p:cNvSpPr>
          <p:nvPr/>
        </p:nvSpPr>
        <p:spPr>
          <a:xfrm>
            <a:off x="685800" y="0"/>
            <a:ext cx="7770813" cy="7620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Triads of Gods</a:t>
            </a:r>
          </a:p>
        </p:txBody>
      </p:sp>
      <p:sp>
        <p:nvSpPr>
          <p:cNvPr id="16" name="Rectangle 15"/>
          <p:cNvSpPr/>
          <p:nvPr/>
        </p:nvSpPr>
        <p:spPr>
          <a:xfrm>
            <a:off x="0" y="5486400"/>
            <a:ext cx="9144000" cy="1277273"/>
          </a:xfrm>
          <a:prstGeom prst="rect">
            <a:avLst/>
          </a:prstGeom>
        </p:spPr>
        <p:txBody>
          <a:bodyPr wrap="square">
            <a:spAutoFit/>
          </a:bodyPr>
          <a:lstStyle/>
          <a:p>
            <a:r>
              <a:rPr lang="en-US" sz="1100" dirty="0">
                <a:solidFill>
                  <a:srgbClr val="CACABF"/>
                </a:solidFill>
                <a:latin typeface="Arial"/>
                <a:cs typeface="Arial"/>
              </a:rPr>
              <a:t>The three greatest Hindu deities are shown here together with their consorts. </a:t>
            </a:r>
            <a:br>
              <a:rPr lang="en-US" sz="1100" dirty="0">
                <a:solidFill>
                  <a:srgbClr val="CACABF"/>
                </a:solidFill>
                <a:latin typeface="Arial"/>
                <a:cs typeface="Arial"/>
              </a:rPr>
            </a:br>
            <a:r>
              <a:rPr lang="en-US" sz="1100" dirty="0">
                <a:solidFill>
                  <a:srgbClr val="CACABF"/>
                </a:solidFill>
                <a:latin typeface="Arial"/>
                <a:cs typeface="Arial"/>
              </a:rPr>
              <a:t>They are sometimes regarded as a trinity, who together represent aspects of the supreme godhead. </a:t>
            </a:r>
          </a:p>
          <a:p>
            <a:r>
              <a:rPr lang="en-US" sz="1100" dirty="0">
                <a:solidFill>
                  <a:srgbClr val="CACABF"/>
                </a:solidFill>
                <a:latin typeface="Arial"/>
                <a:cs typeface="Arial"/>
              </a:rPr>
              <a:t>The four-headed Brahma, holding copies of the oldest Indian sacred scriptures, the Vedas, together with his consort </a:t>
            </a:r>
            <a:r>
              <a:rPr lang="en-US" sz="1100" dirty="0" err="1">
                <a:solidFill>
                  <a:srgbClr val="CACABF"/>
                </a:solidFill>
                <a:latin typeface="Arial"/>
                <a:cs typeface="Arial"/>
              </a:rPr>
              <a:t>Saraswati</a:t>
            </a:r>
            <a:r>
              <a:rPr lang="en-US" sz="1100" dirty="0">
                <a:solidFill>
                  <a:srgbClr val="CACABF"/>
                </a:solidFill>
                <a:latin typeface="Arial"/>
                <a:cs typeface="Arial"/>
              </a:rPr>
              <a:t>, </a:t>
            </a:r>
            <a:r>
              <a:rPr lang="en-US" sz="1100" dirty="0" err="1">
                <a:solidFill>
                  <a:srgbClr val="CACABF"/>
                </a:solidFill>
                <a:latin typeface="Arial"/>
                <a:cs typeface="Arial"/>
              </a:rPr>
              <a:t>symbolises</a:t>
            </a:r>
            <a:r>
              <a:rPr lang="en-US" sz="1100" dirty="0">
                <a:solidFill>
                  <a:srgbClr val="CACABF"/>
                </a:solidFill>
                <a:latin typeface="Arial"/>
                <a:cs typeface="Arial"/>
              </a:rPr>
              <a:t> the power of creation. Next to him the blue Vishnu, with his consort </a:t>
            </a:r>
            <a:r>
              <a:rPr lang="en-US" sz="1100" dirty="0" err="1">
                <a:solidFill>
                  <a:srgbClr val="CACABF"/>
                </a:solidFill>
                <a:latin typeface="Arial"/>
                <a:cs typeface="Arial"/>
              </a:rPr>
              <a:t>Lakshmi</a:t>
            </a:r>
            <a:r>
              <a:rPr lang="en-US" sz="1100" dirty="0">
                <a:solidFill>
                  <a:srgbClr val="CACABF"/>
                </a:solidFill>
                <a:latin typeface="Arial"/>
                <a:cs typeface="Arial"/>
              </a:rPr>
              <a:t>, represents the energy that upholds and preserves creation. </a:t>
            </a:r>
            <a:br>
              <a:rPr lang="en-US" sz="1100" dirty="0">
                <a:solidFill>
                  <a:srgbClr val="CACABF"/>
                </a:solidFill>
                <a:latin typeface="Arial"/>
                <a:cs typeface="Arial"/>
              </a:rPr>
            </a:br>
            <a:r>
              <a:rPr lang="en-US" sz="1100" dirty="0">
                <a:solidFill>
                  <a:srgbClr val="CACABF"/>
                </a:solidFill>
                <a:latin typeface="Arial"/>
                <a:cs typeface="Arial"/>
              </a:rPr>
              <a:t>To their right Shiva, with his wife </a:t>
            </a:r>
            <a:r>
              <a:rPr lang="en-US" sz="1100" dirty="0" err="1">
                <a:solidFill>
                  <a:srgbClr val="CACABF"/>
                </a:solidFill>
                <a:latin typeface="Arial"/>
                <a:cs typeface="Arial"/>
              </a:rPr>
              <a:t>Parvati</a:t>
            </a:r>
            <a:r>
              <a:rPr lang="en-US" sz="1100" dirty="0">
                <a:solidFill>
                  <a:srgbClr val="CACABF"/>
                </a:solidFill>
                <a:latin typeface="Arial"/>
                <a:cs typeface="Arial"/>
              </a:rPr>
              <a:t>, embodies the power of destruction. All three divine couples sit on lotus flowers, which are one of the most ancient Indian symbols of purity and spiritual power. This painting may have been made for the enjoyment of a local nobleman or ruler and was probably the work of local artists in north-west India around 1770"</a:t>
            </a:r>
          </a:p>
        </p:txBody>
      </p:sp>
      <p:sp>
        <p:nvSpPr>
          <p:cNvPr id="22" name="TextBox 21"/>
          <p:cNvSpPr txBox="1"/>
          <p:nvPr/>
        </p:nvSpPr>
        <p:spPr>
          <a:xfrm>
            <a:off x="1447800" y="4724400"/>
            <a:ext cx="1428596" cy="646331"/>
          </a:xfrm>
          <a:prstGeom prst="rect">
            <a:avLst/>
          </a:prstGeom>
          <a:noFill/>
        </p:spPr>
        <p:txBody>
          <a:bodyPr wrap="none" rtlCol="0">
            <a:spAutoFit/>
          </a:bodyPr>
          <a:lstStyle/>
          <a:p>
            <a:r>
              <a:rPr lang="en-US" dirty="0">
                <a:solidFill>
                  <a:schemeClr val="accent5">
                    <a:lumMod val="50000"/>
                    <a:lumOff val="50000"/>
                  </a:schemeClr>
                </a:solidFill>
                <a:latin typeface="Bodoni Ornaments ITC TT" charset="2"/>
                <a:cs typeface="Bodoni Ornaments ITC TT" charset="2"/>
              </a:rPr>
              <a:t>•</a:t>
            </a:r>
            <a:r>
              <a:rPr lang="en-US" dirty="0"/>
              <a:t>Brahma</a:t>
            </a:r>
          </a:p>
          <a:p>
            <a:r>
              <a:rPr lang="en-US" dirty="0">
                <a:solidFill>
                  <a:schemeClr val="accent5">
                    <a:lumMod val="50000"/>
                    <a:lumOff val="50000"/>
                  </a:schemeClr>
                </a:solidFill>
                <a:latin typeface="Bodoni Ornaments ITC TT" charset="2"/>
                <a:cs typeface="Bodoni Ornaments ITC TT" charset="2"/>
              </a:rPr>
              <a:t>   </a:t>
            </a:r>
            <a:r>
              <a:rPr lang="en-US" dirty="0" err="1">
                <a:solidFill>
                  <a:schemeClr val="accent5">
                    <a:lumMod val="50000"/>
                    <a:lumOff val="50000"/>
                  </a:schemeClr>
                </a:solidFill>
                <a:latin typeface="Bodoni Ornaments ITC TT" charset="2"/>
                <a:cs typeface="Bodoni Ornaments ITC TT" charset="2"/>
              </a:rPr>
              <a:t>b</a:t>
            </a:r>
            <a:r>
              <a:rPr lang="en-US" dirty="0" err="1"/>
              <a:t>Saraswati</a:t>
            </a:r>
            <a:endParaRPr lang="en-US" dirty="0"/>
          </a:p>
        </p:txBody>
      </p:sp>
      <p:sp>
        <p:nvSpPr>
          <p:cNvPr id="12" name="TextBox 11"/>
          <p:cNvSpPr txBox="1"/>
          <p:nvPr/>
        </p:nvSpPr>
        <p:spPr>
          <a:xfrm>
            <a:off x="4267200" y="4750832"/>
            <a:ext cx="1405144" cy="646331"/>
          </a:xfrm>
          <a:prstGeom prst="rect">
            <a:avLst/>
          </a:prstGeom>
          <a:noFill/>
        </p:spPr>
        <p:txBody>
          <a:bodyPr wrap="none" rtlCol="0">
            <a:spAutoFit/>
          </a:bodyPr>
          <a:lstStyle/>
          <a:p>
            <a:r>
              <a:rPr lang="en-US" dirty="0">
                <a:solidFill>
                  <a:schemeClr val="accent5">
                    <a:lumMod val="50000"/>
                    <a:lumOff val="50000"/>
                  </a:schemeClr>
                </a:solidFill>
                <a:latin typeface="Bodoni Ornaments ITC TT" charset="2"/>
                <a:cs typeface="Bodoni Ornaments ITC TT" charset="2"/>
              </a:rPr>
              <a:t>•</a:t>
            </a:r>
            <a:r>
              <a:rPr lang="en-US" dirty="0"/>
              <a:t>Vishnu</a:t>
            </a:r>
          </a:p>
          <a:p>
            <a:r>
              <a:rPr lang="en-US" dirty="0">
                <a:solidFill>
                  <a:schemeClr val="accent5">
                    <a:lumMod val="50000"/>
                    <a:lumOff val="50000"/>
                  </a:schemeClr>
                </a:solidFill>
                <a:latin typeface="Bodoni Ornaments ITC TT" charset="2"/>
                <a:cs typeface="Bodoni Ornaments ITC TT" charset="2"/>
              </a:rPr>
              <a:t>    </a:t>
            </a:r>
            <a:r>
              <a:rPr lang="en-US" dirty="0" err="1">
                <a:solidFill>
                  <a:schemeClr val="accent5">
                    <a:lumMod val="50000"/>
                    <a:lumOff val="50000"/>
                  </a:schemeClr>
                </a:solidFill>
                <a:latin typeface="Bodoni Ornaments ITC TT" charset="2"/>
                <a:cs typeface="Bodoni Ornaments ITC TT" charset="2"/>
              </a:rPr>
              <a:t>b</a:t>
            </a:r>
            <a:r>
              <a:rPr lang="en-US" dirty="0" err="1"/>
              <a:t>Lakshmi</a:t>
            </a:r>
            <a:endParaRPr lang="en-US" dirty="0"/>
          </a:p>
        </p:txBody>
      </p:sp>
      <p:sp>
        <p:nvSpPr>
          <p:cNvPr id="14" name="TextBox 13"/>
          <p:cNvSpPr txBox="1"/>
          <p:nvPr/>
        </p:nvSpPr>
        <p:spPr>
          <a:xfrm>
            <a:off x="6858000" y="4724400"/>
            <a:ext cx="1343041" cy="646331"/>
          </a:xfrm>
          <a:prstGeom prst="rect">
            <a:avLst/>
          </a:prstGeom>
          <a:noFill/>
        </p:spPr>
        <p:txBody>
          <a:bodyPr wrap="none" rtlCol="0">
            <a:spAutoFit/>
          </a:bodyPr>
          <a:lstStyle/>
          <a:p>
            <a:r>
              <a:rPr lang="en-US" dirty="0">
                <a:solidFill>
                  <a:schemeClr val="accent5">
                    <a:lumMod val="50000"/>
                    <a:lumOff val="50000"/>
                  </a:schemeClr>
                </a:solidFill>
                <a:latin typeface="Bodoni Ornaments ITC TT" charset="2"/>
                <a:cs typeface="Bodoni Ornaments ITC TT" charset="2"/>
              </a:rPr>
              <a:t>•</a:t>
            </a:r>
            <a:r>
              <a:rPr lang="en-US" dirty="0"/>
              <a:t>Shiva</a:t>
            </a:r>
          </a:p>
          <a:p>
            <a:r>
              <a:rPr lang="en-US" dirty="0"/>
              <a:t>    </a:t>
            </a:r>
            <a:r>
              <a:rPr lang="en-US" dirty="0" err="1">
                <a:solidFill>
                  <a:schemeClr val="accent5">
                    <a:lumMod val="50000"/>
                    <a:lumOff val="50000"/>
                  </a:schemeClr>
                </a:solidFill>
                <a:latin typeface="Bodoni Ornaments ITC TT" charset="2"/>
                <a:cs typeface="Bodoni Ornaments ITC TT" charset="2"/>
              </a:rPr>
              <a:t>b</a:t>
            </a:r>
            <a:r>
              <a:rPr lang="en-US" dirty="0" err="1"/>
              <a:t>Paravati</a:t>
            </a:r>
            <a:endParaRPr lang="en-US" dirty="0"/>
          </a:p>
        </p:txBody>
      </p:sp>
      <p:sp>
        <p:nvSpPr>
          <p:cNvPr id="15" name="Rectangle 14"/>
          <p:cNvSpPr/>
          <p:nvPr/>
        </p:nvSpPr>
        <p:spPr>
          <a:xfrm>
            <a:off x="4345669" y="3244334"/>
            <a:ext cx="452661" cy="369332"/>
          </a:xfrm>
          <a:prstGeom prst="rect">
            <a:avLst/>
          </a:prstGeom>
        </p:spPr>
        <p:txBody>
          <a:bodyPr wrap="none">
            <a:spAutoFit/>
          </a:bodyPr>
          <a:lstStyle/>
          <a:p>
            <a:r>
              <a:rPr lang="en-US" dirty="0">
                <a:solidFill>
                  <a:schemeClr val="accent5">
                    <a:lumMod val="50000"/>
                    <a:lumOff val="50000"/>
                  </a:schemeClr>
                </a:solidFill>
                <a:latin typeface="Bodoni Ornaments ITC TT" charset="2"/>
                <a:cs typeface="Bodoni Ornaments ITC TT" charset="2"/>
              </a:rPr>
              <a:t>•</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85800" y="0"/>
            <a:ext cx="7770813" cy="9144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 4 Cardinal points</a:t>
            </a:r>
          </a:p>
        </p:txBody>
      </p:sp>
      <p:sp>
        <p:nvSpPr>
          <p:cNvPr id="15" name="Rectangle 14"/>
          <p:cNvSpPr/>
          <p:nvPr/>
        </p:nvSpPr>
        <p:spPr>
          <a:xfrm>
            <a:off x="4165599" y="2238345"/>
            <a:ext cx="1066800" cy="400110"/>
          </a:xfrm>
          <a:prstGeom prst="rect">
            <a:avLst/>
          </a:prstGeom>
        </p:spPr>
        <p:txBody>
          <a:bodyPr wrap="square">
            <a:spAutoFit/>
          </a:bodyPr>
          <a:lstStyle/>
          <a:p>
            <a:pPr algn="ctr"/>
            <a:r>
              <a:rPr lang="en-US" sz="2000" dirty="0">
                <a:solidFill>
                  <a:schemeClr val="tx1">
                    <a:lumMod val="85000"/>
                  </a:schemeClr>
                </a:solidFill>
                <a:latin typeface="Arial"/>
                <a:cs typeface="Arial"/>
              </a:rPr>
              <a:t>North</a:t>
            </a:r>
          </a:p>
        </p:txBody>
      </p:sp>
      <p:pic>
        <p:nvPicPr>
          <p:cNvPr id="6" name="Picture 5" descr="cmprose2.gif"/>
          <p:cNvPicPr>
            <a:picLocks noChangeAspect="1"/>
          </p:cNvPicPr>
          <p:nvPr/>
        </p:nvPicPr>
        <p:blipFill>
          <a:blip r:embed="rId3"/>
          <a:stretch>
            <a:fillRect/>
          </a:stretch>
        </p:blipFill>
        <p:spPr>
          <a:xfrm>
            <a:off x="3733800" y="2895600"/>
            <a:ext cx="2032000" cy="1866900"/>
          </a:xfrm>
          <a:prstGeom prst="rect">
            <a:avLst/>
          </a:prstGeom>
        </p:spPr>
      </p:pic>
      <p:sp>
        <p:nvSpPr>
          <p:cNvPr id="7" name="Rounded Rectangular Callout 6"/>
          <p:cNvSpPr/>
          <p:nvPr/>
        </p:nvSpPr>
        <p:spPr>
          <a:xfrm>
            <a:off x="5765800" y="866745"/>
            <a:ext cx="3224213" cy="1371600"/>
          </a:xfrm>
          <a:prstGeom prst="wedgeRoundRectCallout">
            <a:avLst>
              <a:gd name="adj1" fmla="val -57114"/>
              <a:gd name="adj2" fmla="val 83600"/>
              <a:gd name="adj3" fmla="val 16667"/>
            </a:avLst>
          </a:prstGeom>
          <a:solidFill>
            <a:schemeClr val="bg2">
              <a:lumMod val="50000"/>
              <a:lumOff val="5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a:solidFill>
                  <a:schemeClr val="tx2">
                    <a:lumMod val="75000"/>
                  </a:schemeClr>
                </a:solidFill>
                <a:latin typeface="Arial"/>
                <a:cs typeface="Arial"/>
              </a:rPr>
              <a:t>Septentriones</a:t>
            </a:r>
            <a:r>
              <a:rPr lang="en-US" sz="1400" dirty="0">
                <a:solidFill>
                  <a:schemeClr val="tx2">
                    <a:lumMod val="75000"/>
                  </a:schemeClr>
                </a:solidFill>
                <a:latin typeface="Arial"/>
                <a:cs typeface="Arial"/>
              </a:rPr>
              <a:t>, referring to the seven stars that make up the constellation of The Bear, or Plough, that is a pointer for the Pole Star in the North</a:t>
            </a:r>
          </a:p>
        </p:txBody>
      </p:sp>
      <p:sp>
        <p:nvSpPr>
          <p:cNvPr id="8" name="Rectangle 7"/>
          <p:cNvSpPr/>
          <p:nvPr/>
        </p:nvSpPr>
        <p:spPr>
          <a:xfrm>
            <a:off x="4165599" y="5029200"/>
            <a:ext cx="1066800" cy="400110"/>
          </a:xfrm>
          <a:prstGeom prst="rect">
            <a:avLst/>
          </a:prstGeom>
        </p:spPr>
        <p:txBody>
          <a:bodyPr wrap="square">
            <a:spAutoFit/>
          </a:bodyPr>
          <a:lstStyle/>
          <a:p>
            <a:pPr algn="ctr"/>
            <a:r>
              <a:rPr lang="en-US" sz="2000" dirty="0">
                <a:solidFill>
                  <a:schemeClr val="tx1">
                    <a:lumMod val="85000"/>
                  </a:schemeClr>
                </a:solidFill>
                <a:latin typeface="Arial"/>
                <a:cs typeface="Arial"/>
              </a:rPr>
              <a:t>South</a:t>
            </a:r>
          </a:p>
        </p:txBody>
      </p:sp>
      <p:sp>
        <p:nvSpPr>
          <p:cNvPr id="9" name="Rectangle 8"/>
          <p:cNvSpPr/>
          <p:nvPr/>
        </p:nvSpPr>
        <p:spPr>
          <a:xfrm>
            <a:off x="6172200" y="3657600"/>
            <a:ext cx="1066800" cy="400110"/>
          </a:xfrm>
          <a:prstGeom prst="rect">
            <a:avLst/>
          </a:prstGeom>
        </p:spPr>
        <p:txBody>
          <a:bodyPr wrap="square">
            <a:spAutoFit/>
          </a:bodyPr>
          <a:lstStyle/>
          <a:p>
            <a:pPr algn="ctr"/>
            <a:r>
              <a:rPr lang="en-US" sz="2000" dirty="0">
                <a:solidFill>
                  <a:schemeClr val="tx1">
                    <a:lumMod val="85000"/>
                  </a:schemeClr>
                </a:solidFill>
                <a:latin typeface="Arial"/>
                <a:cs typeface="Arial"/>
              </a:rPr>
              <a:t>East</a:t>
            </a:r>
          </a:p>
        </p:txBody>
      </p:sp>
      <p:sp>
        <p:nvSpPr>
          <p:cNvPr id="10" name="Rectangle 9"/>
          <p:cNvSpPr/>
          <p:nvPr/>
        </p:nvSpPr>
        <p:spPr>
          <a:xfrm>
            <a:off x="2286000" y="3657600"/>
            <a:ext cx="1066800" cy="400110"/>
          </a:xfrm>
          <a:prstGeom prst="rect">
            <a:avLst/>
          </a:prstGeom>
        </p:spPr>
        <p:txBody>
          <a:bodyPr wrap="square">
            <a:spAutoFit/>
          </a:bodyPr>
          <a:lstStyle/>
          <a:p>
            <a:pPr algn="ctr"/>
            <a:r>
              <a:rPr lang="en-US" sz="2000" dirty="0">
                <a:solidFill>
                  <a:schemeClr val="tx1">
                    <a:lumMod val="85000"/>
                  </a:schemeClr>
                </a:solidFill>
                <a:latin typeface="Arial"/>
                <a:cs typeface="Arial"/>
              </a:rPr>
              <a:t>West</a:t>
            </a:r>
          </a:p>
        </p:txBody>
      </p:sp>
      <p:sp>
        <p:nvSpPr>
          <p:cNvPr id="11" name="Rounded Rectangular Callout 10"/>
          <p:cNvSpPr/>
          <p:nvPr/>
        </p:nvSpPr>
        <p:spPr>
          <a:xfrm>
            <a:off x="5943600" y="4572000"/>
            <a:ext cx="3224213" cy="1371600"/>
          </a:xfrm>
          <a:prstGeom prst="wedgeRoundRectCallout">
            <a:avLst>
              <a:gd name="adj1" fmla="val -27348"/>
              <a:gd name="adj2" fmla="val -66250"/>
              <a:gd name="adj3" fmla="val 16667"/>
            </a:avLst>
          </a:prstGeom>
          <a:solidFill>
            <a:schemeClr val="bg2">
              <a:lumMod val="50000"/>
              <a:lumOff val="5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ADAD9B"/>
                </a:solidFill>
                <a:latin typeface="Arial"/>
                <a:cs typeface="Arial"/>
              </a:rPr>
              <a:t>In Latin, </a:t>
            </a:r>
            <a:r>
              <a:rPr lang="en-US" sz="1400" b="1" i="1" dirty="0" err="1">
                <a:solidFill>
                  <a:srgbClr val="ADAD9B"/>
                </a:solidFill>
                <a:latin typeface="Arial"/>
                <a:cs typeface="Arial"/>
              </a:rPr>
              <a:t>Oriens</a:t>
            </a:r>
            <a:r>
              <a:rPr lang="en-US" sz="1400" dirty="0">
                <a:solidFill>
                  <a:srgbClr val="ADAD9B"/>
                </a:solidFill>
                <a:latin typeface="Arial"/>
                <a:cs typeface="Arial"/>
              </a:rPr>
              <a:t>, from the verb </a:t>
            </a:r>
            <a:r>
              <a:rPr lang="en-US" sz="1400" dirty="0" err="1">
                <a:solidFill>
                  <a:srgbClr val="ADAD9B"/>
                </a:solidFill>
                <a:latin typeface="Arial"/>
                <a:cs typeface="Arial"/>
              </a:rPr>
              <a:t>orior</a:t>
            </a:r>
            <a:r>
              <a:rPr lang="en-US" sz="1400" dirty="0">
                <a:solidFill>
                  <a:srgbClr val="ADAD9B"/>
                </a:solidFill>
                <a:latin typeface="Arial"/>
                <a:cs typeface="Arial"/>
              </a:rPr>
              <a:t>, to rise, reminding us where the sun rises._ The Orient_ The Levant_</a:t>
            </a:r>
          </a:p>
        </p:txBody>
      </p:sp>
      <p:sp>
        <p:nvSpPr>
          <p:cNvPr id="12" name="Rounded Rectangular Callout 11"/>
          <p:cNvSpPr/>
          <p:nvPr/>
        </p:nvSpPr>
        <p:spPr>
          <a:xfrm>
            <a:off x="1600200" y="5429310"/>
            <a:ext cx="3224213" cy="1371600"/>
          </a:xfrm>
          <a:prstGeom prst="wedgeRoundRectCallout">
            <a:avLst>
              <a:gd name="adj1" fmla="val 28877"/>
              <a:gd name="adj2" fmla="val -66957"/>
              <a:gd name="adj3" fmla="val 16667"/>
            </a:avLst>
          </a:prstGeom>
          <a:solidFill>
            <a:schemeClr val="bg2">
              <a:lumMod val="50000"/>
              <a:lumOff val="5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ADAD9B"/>
                </a:solidFill>
                <a:latin typeface="Arial"/>
                <a:cs typeface="Arial"/>
              </a:rPr>
              <a:t>in Latin, </a:t>
            </a:r>
            <a:r>
              <a:rPr lang="en-US" sz="1400" b="1" i="1" dirty="0" err="1">
                <a:solidFill>
                  <a:srgbClr val="ADAD9B"/>
                </a:solidFill>
                <a:latin typeface="Arial"/>
                <a:cs typeface="Arial"/>
              </a:rPr>
              <a:t>Meridiens</a:t>
            </a:r>
            <a:r>
              <a:rPr lang="en-US" sz="1400" dirty="0">
                <a:solidFill>
                  <a:srgbClr val="ADAD9B"/>
                </a:solidFill>
                <a:latin typeface="Arial"/>
                <a:cs typeface="Arial"/>
              </a:rPr>
              <a:t>, referring to where the sun is in the middle of the day [in the northern hemisphere north of the tropics]</a:t>
            </a:r>
          </a:p>
        </p:txBody>
      </p:sp>
      <p:sp>
        <p:nvSpPr>
          <p:cNvPr id="14" name="Rounded Rectangular Callout 13"/>
          <p:cNvSpPr/>
          <p:nvPr/>
        </p:nvSpPr>
        <p:spPr>
          <a:xfrm>
            <a:off x="-11907" y="1752600"/>
            <a:ext cx="3224213" cy="1371600"/>
          </a:xfrm>
          <a:prstGeom prst="wedgeRoundRectCallout">
            <a:avLst>
              <a:gd name="adj1" fmla="val 36995"/>
              <a:gd name="adj2" fmla="val 72997"/>
              <a:gd name="adj3" fmla="val 16667"/>
            </a:avLst>
          </a:prstGeom>
          <a:solidFill>
            <a:schemeClr val="bg2">
              <a:lumMod val="50000"/>
              <a:lumOff val="5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ADAD9B"/>
                </a:solidFill>
                <a:latin typeface="Arial"/>
                <a:cs typeface="Arial"/>
              </a:rPr>
              <a:t>in Latin, </a:t>
            </a:r>
            <a:r>
              <a:rPr lang="en-US" sz="1400" b="1" i="1" dirty="0" err="1">
                <a:solidFill>
                  <a:srgbClr val="ADAD9B"/>
                </a:solidFill>
                <a:latin typeface="Arial"/>
                <a:cs typeface="Arial"/>
              </a:rPr>
              <a:t>Occidens</a:t>
            </a:r>
            <a:r>
              <a:rPr lang="en-US" sz="1400" dirty="0">
                <a:solidFill>
                  <a:srgbClr val="ADAD9B"/>
                </a:solidFill>
                <a:latin typeface="Arial"/>
                <a:cs typeface="Arial"/>
              </a:rPr>
              <a:t>, from the Latin </a:t>
            </a:r>
            <a:r>
              <a:rPr lang="en-US" sz="1400" dirty="0" err="1">
                <a:solidFill>
                  <a:srgbClr val="ADAD9B"/>
                </a:solidFill>
                <a:latin typeface="Arial"/>
                <a:cs typeface="Arial"/>
              </a:rPr>
              <a:t>occido</a:t>
            </a:r>
            <a:r>
              <a:rPr lang="en-US" sz="1400" dirty="0">
                <a:solidFill>
                  <a:srgbClr val="ADAD9B"/>
                </a:solidFill>
                <a:latin typeface="Arial"/>
                <a:cs typeface="Arial"/>
              </a:rPr>
              <a:t>, to fall or set, reminding us where the sun sets.</a:t>
            </a:r>
          </a:p>
        </p:txBody>
      </p:sp>
      <p:pic>
        <p:nvPicPr>
          <p:cNvPr id="18" name="Picture 17" descr="cmprose1.gif"/>
          <p:cNvPicPr>
            <a:picLocks noChangeAspect="1"/>
          </p:cNvPicPr>
          <p:nvPr/>
        </p:nvPicPr>
        <p:blipFill>
          <a:blip r:embed="rId4">
            <a:alphaModFix amt="49000"/>
          </a:blip>
          <a:stretch>
            <a:fillRect/>
          </a:stretch>
        </p:blipFill>
        <p:spPr>
          <a:xfrm>
            <a:off x="0" y="3465945"/>
            <a:ext cx="1612107" cy="1563255"/>
          </a:xfrm>
          <a:prstGeom prst="rect">
            <a:avLst/>
          </a:prstGeom>
        </p:spPr>
      </p:pic>
      <p:pic>
        <p:nvPicPr>
          <p:cNvPr id="19" name="Picture 18" descr="Bargello+Cross2.jpg"/>
          <p:cNvPicPr>
            <a:picLocks noChangeAspect="1"/>
          </p:cNvPicPr>
          <p:nvPr/>
        </p:nvPicPr>
        <p:blipFill>
          <a:blip r:embed="rId5">
            <a:lum contrast="46000"/>
            <a:alphaModFix amt="62000"/>
          </a:blip>
          <a:stretch>
            <a:fillRect/>
          </a:stretch>
        </p:blipFill>
        <p:spPr>
          <a:xfrm>
            <a:off x="7696200" y="2477556"/>
            <a:ext cx="1370013" cy="186584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381001"/>
            <a:ext cx="7772400" cy="914400"/>
          </a:xfrm>
        </p:spPr>
        <p:txBody>
          <a:bodyPr/>
          <a:lstStyle/>
          <a:p>
            <a:r>
              <a:rPr lang="en-US" sz="4000" dirty="0"/>
              <a:t>The Collective Unconscious</a:t>
            </a:r>
          </a:p>
        </p:txBody>
      </p:sp>
      <p:sp>
        <p:nvSpPr>
          <p:cNvPr id="3" name="Subtitle 2"/>
          <p:cNvSpPr>
            <a:spLocks noGrp="1"/>
          </p:cNvSpPr>
          <p:nvPr>
            <p:ph type="subTitle" idx="1"/>
          </p:nvPr>
        </p:nvSpPr>
        <p:spPr>
          <a:xfrm>
            <a:off x="533400" y="1600200"/>
            <a:ext cx="7770812" cy="1752600"/>
          </a:xfrm>
        </p:spPr>
        <p:txBody>
          <a:bodyPr>
            <a:normAutofit/>
          </a:bodyPr>
          <a:lstStyle/>
          <a:p>
            <a:r>
              <a:rPr lang="en-US" sz="2400" dirty="0"/>
              <a:t>The common patterns of representation or </a:t>
            </a:r>
            <a:r>
              <a:rPr lang="en-US" sz="2400" dirty="0" err="1"/>
              <a:t>symbologies</a:t>
            </a:r>
            <a:r>
              <a:rPr lang="en-US" sz="2400" dirty="0"/>
              <a:t> can be understood with studies in the areas of anthropology, cultural practices and religions of the world.</a:t>
            </a:r>
          </a:p>
          <a:p>
            <a:r>
              <a:rPr lang="en-US" sz="2400" dirty="0"/>
              <a:t>They are also heavily present in mythologies.</a:t>
            </a:r>
          </a:p>
          <a:p>
            <a:endParaRPr lang="en-US" sz="2400" dirty="0"/>
          </a:p>
        </p:txBody>
      </p:sp>
      <p:sp>
        <p:nvSpPr>
          <p:cNvPr id="5" name="Oval Callout 4"/>
          <p:cNvSpPr/>
          <p:nvPr/>
        </p:nvSpPr>
        <p:spPr>
          <a:xfrm>
            <a:off x="3886199" y="4654152"/>
            <a:ext cx="5257800" cy="1975247"/>
          </a:xfrm>
          <a:prstGeom prst="wedgeEllipseCallout">
            <a:avLst>
              <a:gd name="adj1" fmla="val 435"/>
              <a:gd name="adj2" fmla="val -61874"/>
            </a:avLst>
          </a:prstGeom>
          <a:solidFill>
            <a:schemeClr val="accent1">
              <a:lumMod val="40000"/>
              <a:lumOff val="60000"/>
              <a:alpha val="31000"/>
            </a:schemeClr>
          </a:solidFill>
          <a:ln>
            <a:solidFill>
              <a:schemeClr val="accent1">
                <a:alpha val="76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chemeClr val="bg2">
                    <a:lumMod val="25000"/>
                    <a:lumOff val="75000"/>
                  </a:schemeClr>
                </a:solidFill>
                <a:latin typeface="Arial"/>
                <a:cs typeface="Arial"/>
              </a:rPr>
              <a:t>Numerology: i</a:t>
            </a:r>
            <a:r>
              <a:rPr lang="en-US" sz="1600" dirty="0"/>
              <a:t>s any study of the purported divine, mystical or other special relationship between a number and some coinciding observed (or perceived) events.</a:t>
            </a:r>
            <a:endParaRPr lang="en-US" sz="1600" dirty="0">
              <a:solidFill>
                <a:schemeClr val="bg2">
                  <a:lumMod val="25000"/>
                  <a:lumOff val="75000"/>
                </a:schemeClr>
              </a:solidFill>
              <a:latin typeface="Arial"/>
              <a:cs typeface="Arial"/>
            </a:endParaRPr>
          </a:p>
        </p:txBody>
      </p:sp>
      <p:sp>
        <p:nvSpPr>
          <p:cNvPr id="6" name="TextBox 5"/>
          <p:cNvSpPr txBox="1"/>
          <p:nvPr/>
        </p:nvSpPr>
        <p:spPr>
          <a:xfrm>
            <a:off x="152400" y="3638490"/>
            <a:ext cx="8991599" cy="1015663"/>
          </a:xfrm>
          <a:prstGeom prst="rect">
            <a:avLst/>
          </a:prstGeom>
          <a:noFill/>
        </p:spPr>
        <p:txBody>
          <a:bodyPr wrap="square" rtlCol="0">
            <a:spAutoFit/>
          </a:bodyPr>
          <a:lstStyle/>
          <a:p>
            <a:r>
              <a:rPr lang="en-US" sz="2000" dirty="0">
                <a:solidFill>
                  <a:schemeClr val="accent2">
                    <a:lumMod val="75000"/>
                  </a:schemeClr>
                </a:solidFill>
              </a:rPr>
              <a:t>Oral cultures tend to contain plenty of ideas, practices and cultural constructions</a:t>
            </a:r>
          </a:p>
          <a:p>
            <a:r>
              <a:rPr lang="en-US" sz="2000" dirty="0">
                <a:solidFill>
                  <a:schemeClr val="accent2">
                    <a:lumMod val="75000"/>
                  </a:schemeClr>
                </a:solidFill>
              </a:rPr>
              <a:t> that have not been reduced or suppressed by religion and science through</a:t>
            </a:r>
          </a:p>
          <a:p>
            <a:r>
              <a:rPr lang="en-US" sz="2000" dirty="0">
                <a:solidFill>
                  <a:schemeClr val="accent2">
                    <a:lumMod val="75000"/>
                  </a:schemeClr>
                </a:solidFill>
              </a:rPr>
              <a:t>centuries of written civilization.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85800" y="0"/>
            <a:ext cx="7770813" cy="9144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 4 Seasons</a:t>
            </a:r>
          </a:p>
        </p:txBody>
      </p:sp>
      <p:sp>
        <p:nvSpPr>
          <p:cNvPr id="15" name="Rectangle 14"/>
          <p:cNvSpPr/>
          <p:nvPr/>
        </p:nvSpPr>
        <p:spPr>
          <a:xfrm>
            <a:off x="4165598" y="1676400"/>
            <a:ext cx="1066800" cy="400110"/>
          </a:xfrm>
          <a:prstGeom prst="rect">
            <a:avLst/>
          </a:prstGeom>
        </p:spPr>
        <p:txBody>
          <a:bodyPr wrap="square">
            <a:spAutoFit/>
          </a:bodyPr>
          <a:lstStyle/>
          <a:p>
            <a:pPr algn="ctr"/>
            <a:r>
              <a:rPr lang="en-US" sz="2000" dirty="0">
                <a:solidFill>
                  <a:schemeClr val="tx1">
                    <a:lumMod val="85000"/>
                  </a:schemeClr>
                </a:solidFill>
                <a:latin typeface="Arial"/>
                <a:cs typeface="Arial"/>
              </a:rPr>
              <a:t>Winter</a:t>
            </a:r>
          </a:p>
        </p:txBody>
      </p:sp>
      <p:sp>
        <p:nvSpPr>
          <p:cNvPr id="7" name="Rounded Rectangular Callout 6"/>
          <p:cNvSpPr/>
          <p:nvPr/>
        </p:nvSpPr>
        <p:spPr>
          <a:xfrm>
            <a:off x="5815012" y="914400"/>
            <a:ext cx="3224213" cy="1371600"/>
          </a:xfrm>
          <a:prstGeom prst="wedgeRoundRectCallout">
            <a:avLst>
              <a:gd name="adj1" fmla="val -61624"/>
              <a:gd name="adj2" fmla="val 10796"/>
              <a:gd name="adj3" fmla="val 16667"/>
            </a:avLst>
          </a:prstGeom>
          <a:solidFill>
            <a:schemeClr val="bg2">
              <a:lumMod val="50000"/>
              <a:lumOff val="5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2">
                    <a:lumMod val="75000"/>
                  </a:schemeClr>
                </a:solidFill>
                <a:latin typeface="Arial"/>
                <a:cs typeface="Arial"/>
              </a:rPr>
              <a:t>Natural Darkness, and light festivities (Christmas).</a:t>
            </a:r>
          </a:p>
          <a:p>
            <a:pPr algn="ctr"/>
            <a:r>
              <a:rPr lang="en-US" sz="1400" dirty="0">
                <a:solidFill>
                  <a:schemeClr val="tx2">
                    <a:lumMod val="75000"/>
                  </a:schemeClr>
                </a:solidFill>
                <a:latin typeface="Arial"/>
                <a:cs typeface="Arial"/>
              </a:rPr>
              <a:t>Contemplation, passivity.</a:t>
            </a:r>
          </a:p>
          <a:p>
            <a:pPr algn="ctr"/>
            <a:r>
              <a:rPr lang="en-US" sz="1400" dirty="0">
                <a:solidFill>
                  <a:schemeClr val="tx2">
                    <a:lumMod val="75000"/>
                  </a:schemeClr>
                </a:solidFill>
                <a:latin typeface="Arial"/>
                <a:cs typeface="Arial"/>
              </a:rPr>
              <a:t>Death and the perseverance for survival.</a:t>
            </a:r>
          </a:p>
        </p:txBody>
      </p:sp>
      <p:sp>
        <p:nvSpPr>
          <p:cNvPr id="8" name="Rectangle 7"/>
          <p:cNvSpPr/>
          <p:nvPr/>
        </p:nvSpPr>
        <p:spPr>
          <a:xfrm>
            <a:off x="4038600" y="5162490"/>
            <a:ext cx="1244601" cy="400110"/>
          </a:xfrm>
          <a:prstGeom prst="rect">
            <a:avLst/>
          </a:prstGeom>
        </p:spPr>
        <p:txBody>
          <a:bodyPr wrap="square">
            <a:spAutoFit/>
          </a:bodyPr>
          <a:lstStyle/>
          <a:p>
            <a:pPr algn="ctr"/>
            <a:r>
              <a:rPr lang="en-US" sz="2000" dirty="0">
                <a:solidFill>
                  <a:schemeClr val="tx1">
                    <a:lumMod val="85000"/>
                  </a:schemeClr>
                </a:solidFill>
                <a:latin typeface="Arial"/>
                <a:cs typeface="Arial"/>
              </a:rPr>
              <a:t>Summer</a:t>
            </a:r>
          </a:p>
        </p:txBody>
      </p:sp>
      <p:sp>
        <p:nvSpPr>
          <p:cNvPr id="9" name="Rectangle 8"/>
          <p:cNvSpPr/>
          <p:nvPr/>
        </p:nvSpPr>
        <p:spPr>
          <a:xfrm>
            <a:off x="6172200" y="3657600"/>
            <a:ext cx="1066800" cy="400110"/>
          </a:xfrm>
          <a:prstGeom prst="rect">
            <a:avLst/>
          </a:prstGeom>
        </p:spPr>
        <p:txBody>
          <a:bodyPr wrap="square">
            <a:spAutoFit/>
          </a:bodyPr>
          <a:lstStyle/>
          <a:p>
            <a:pPr algn="ctr"/>
            <a:r>
              <a:rPr lang="en-US" sz="2000" dirty="0">
                <a:solidFill>
                  <a:schemeClr val="tx1">
                    <a:lumMod val="85000"/>
                  </a:schemeClr>
                </a:solidFill>
                <a:latin typeface="Arial"/>
                <a:cs typeface="Arial"/>
              </a:rPr>
              <a:t>Spring</a:t>
            </a:r>
          </a:p>
        </p:txBody>
      </p:sp>
      <p:sp>
        <p:nvSpPr>
          <p:cNvPr id="10" name="Rectangle 9"/>
          <p:cNvSpPr/>
          <p:nvPr/>
        </p:nvSpPr>
        <p:spPr>
          <a:xfrm>
            <a:off x="2286000" y="3657600"/>
            <a:ext cx="1066800" cy="400110"/>
          </a:xfrm>
          <a:prstGeom prst="rect">
            <a:avLst/>
          </a:prstGeom>
        </p:spPr>
        <p:txBody>
          <a:bodyPr wrap="square">
            <a:spAutoFit/>
          </a:bodyPr>
          <a:lstStyle/>
          <a:p>
            <a:pPr algn="ctr"/>
            <a:r>
              <a:rPr lang="en-US" sz="2000" dirty="0" err="1">
                <a:solidFill>
                  <a:schemeClr val="tx1">
                    <a:lumMod val="85000"/>
                  </a:schemeClr>
                </a:solidFill>
                <a:latin typeface="Arial"/>
                <a:cs typeface="Arial"/>
              </a:rPr>
              <a:t>Autum</a:t>
            </a:r>
            <a:endParaRPr lang="en-US" sz="2000" dirty="0">
              <a:solidFill>
                <a:schemeClr val="tx1">
                  <a:lumMod val="85000"/>
                </a:schemeClr>
              </a:solidFill>
              <a:latin typeface="Arial"/>
              <a:cs typeface="Arial"/>
            </a:endParaRPr>
          </a:p>
        </p:txBody>
      </p:sp>
      <p:sp>
        <p:nvSpPr>
          <p:cNvPr id="11" name="Rounded Rectangular Callout 10"/>
          <p:cNvSpPr/>
          <p:nvPr/>
        </p:nvSpPr>
        <p:spPr>
          <a:xfrm>
            <a:off x="5919787" y="4191000"/>
            <a:ext cx="3224213" cy="1371600"/>
          </a:xfrm>
          <a:prstGeom prst="wedgeRoundRectCallout">
            <a:avLst>
              <a:gd name="adj1" fmla="val -27348"/>
              <a:gd name="adj2" fmla="val -66250"/>
              <a:gd name="adj3" fmla="val 16667"/>
            </a:avLst>
          </a:prstGeom>
          <a:solidFill>
            <a:schemeClr val="bg2">
              <a:lumMod val="50000"/>
              <a:lumOff val="5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ADAD9B"/>
                </a:solidFill>
                <a:latin typeface="Arial"/>
                <a:cs typeface="Arial"/>
              </a:rPr>
              <a:t>A new beginning, coming back to life.</a:t>
            </a:r>
          </a:p>
          <a:p>
            <a:pPr algn="ctr"/>
            <a:r>
              <a:rPr lang="en-US" sz="1400" dirty="0">
                <a:solidFill>
                  <a:srgbClr val="ADAD9B"/>
                </a:solidFill>
                <a:latin typeface="Arial"/>
                <a:cs typeface="Arial"/>
              </a:rPr>
              <a:t>Beauty: flowers, bees, youth.</a:t>
            </a:r>
          </a:p>
        </p:txBody>
      </p:sp>
      <p:sp>
        <p:nvSpPr>
          <p:cNvPr id="12" name="Rounded Rectangular Callout 11"/>
          <p:cNvSpPr/>
          <p:nvPr/>
        </p:nvSpPr>
        <p:spPr>
          <a:xfrm>
            <a:off x="1017586" y="5810310"/>
            <a:ext cx="4214812" cy="1047690"/>
          </a:xfrm>
          <a:prstGeom prst="wedgeRoundRectCallout">
            <a:avLst>
              <a:gd name="adj1" fmla="val 28877"/>
              <a:gd name="adj2" fmla="val -66957"/>
              <a:gd name="adj3" fmla="val 16667"/>
            </a:avLst>
          </a:prstGeom>
          <a:solidFill>
            <a:schemeClr val="bg2">
              <a:lumMod val="50000"/>
              <a:lumOff val="5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ADAD9B"/>
                </a:solidFill>
                <a:latin typeface="Arial"/>
                <a:cs typeface="Arial"/>
              </a:rPr>
              <a:t>Celebration. Long days</a:t>
            </a:r>
          </a:p>
        </p:txBody>
      </p:sp>
      <p:sp>
        <p:nvSpPr>
          <p:cNvPr id="14" name="Rounded Rectangular Callout 13"/>
          <p:cNvSpPr/>
          <p:nvPr/>
        </p:nvSpPr>
        <p:spPr>
          <a:xfrm>
            <a:off x="0" y="1371600"/>
            <a:ext cx="3224213" cy="1371600"/>
          </a:xfrm>
          <a:prstGeom prst="wedgeRoundRectCallout">
            <a:avLst>
              <a:gd name="adj1" fmla="val 36995"/>
              <a:gd name="adj2" fmla="val 72997"/>
              <a:gd name="adj3" fmla="val 16667"/>
            </a:avLst>
          </a:prstGeom>
          <a:solidFill>
            <a:schemeClr val="bg2">
              <a:lumMod val="50000"/>
              <a:lumOff val="5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ADAD9B"/>
                </a:solidFill>
                <a:latin typeface="Arial"/>
                <a:cs typeface="Arial"/>
              </a:rPr>
              <a:t>Harvest, Gathering, </a:t>
            </a:r>
          </a:p>
          <a:p>
            <a:pPr algn="ctr"/>
            <a:r>
              <a:rPr lang="en-US" sz="1400" dirty="0">
                <a:solidFill>
                  <a:srgbClr val="ADAD9B"/>
                </a:solidFill>
                <a:latin typeface="Arial"/>
                <a:cs typeface="Arial"/>
              </a:rPr>
              <a:t>Wisdom, Maturity, Melancholy.</a:t>
            </a:r>
          </a:p>
        </p:txBody>
      </p:sp>
      <p:pic>
        <p:nvPicPr>
          <p:cNvPr id="16" name="Picture 15" descr="one+tree+4+seasons.jpg"/>
          <p:cNvPicPr>
            <a:picLocks noChangeAspect="1"/>
          </p:cNvPicPr>
          <p:nvPr/>
        </p:nvPicPr>
        <p:blipFill>
          <a:blip r:embed="rId3"/>
          <a:stretch>
            <a:fillRect/>
          </a:stretch>
        </p:blipFill>
        <p:spPr>
          <a:xfrm>
            <a:off x="-11907" y="3657600"/>
            <a:ext cx="2362280" cy="1771710"/>
          </a:xfrm>
          <a:prstGeom prst="rect">
            <a:avLst/>
          </a:prstGeom>
        </p:spPr>
      </p:pic>
      <p:pic>
        <p:nvPicPr>
          <p:cNvPr id="17" name="Picture 16" descr="Hildegard_von_Bingen-_'Werk_Gottes',_12._Jh..jpg"/>
          <p:cNvPicPr>
            <a:picLocks noChangeAspect="1"/>
          </p:cNvPicPr>
          <p:nvPr/>
        </p:nvPicPr>
        <p:blipFill>
          <a:blip r:embed="rId4"/>
          <a:stretch>
            <a:fillRect/>
          </a:stretch>
        </p:blipFill>
        <p:spPr>
          <a:xfrm>
            <a:off x="3352800" y="2133600"/>
            <a:ext cx="2462212" cy="307776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08 at 2.04.50 PM.png"/>
          <p:cNvPicPr>
            <a:picLocks noChangeAspect="1"/>
          </p:cNvPicPr>
          <p:nvPr/>
        </p:nvPicPr>
        <p:blipFill>
          <a:blip r:embed="rId3">
            <a:alphaModFix amt="78000"/>
          </a:blip>
          <a:stretch>
            <a:fillRect/>
          </a:stretch>
        </p:blipFill>
        <p:spPr>
          <a:xfrm>
            <a:off x="1295400" y="762000"/>
            <a:ext cx="6688476" cy="3657600"/>
          </a:xfrm>
          <a:prstGeom prst="rect">
            <a:avLst/>
          </a:prstGeom>
        </p:spPr>
      </p:pic>
      <p:sp>
        <p:nvSpPr>
          <p:cNvPr id="13" name="Title 1"/>
          <p:cNvSpPr txBox="1">
            <a:spLocks/>
          </p:cNvSpPr>
          <p:nvPr/>
        </p:nvSpPr>
        <p:spPr>
          <a:xfrm>
            <a:off x="685800" y="0"/>
            <a:ext cx="7770813" cy="9144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 4 Cardinal Virtues</a:t>
            </a:r>
          </a:p>
        </p:txBody>
      </p:sp>
      <p:sp>
        <p:nvSpPr>
          <p:cNvPr id="15" name="Rectangle 14"/>
          <p:cNvSpPr/>
          <p:nvPr/>
        </p:nvSpPr>
        <p:spPr>
          <a:xfrm>
            <a:off x="1295400" y="4768334"/>
            <a:ext cx="7086600" cy="369332"/>
          </a:xfrm>
          <a:prstGeom prst="rect">
            <a:avLst/>
          </a:prstGeom>
        </p:spPr>
        <p:txBody>
          <a:bodyPr wrap="square">
            <a:spAutoFit/>
          </a:bodyPr>
          <a:lstStyle/>
          <a:p>
            <a:pPr algn="ctr"/>
            <a:r>
              <a:rPr lang="en-US" dirty="0"/>
              <a:t>Cardinal virtues: Prudence/Justice/Fortitude/Temperance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own Ribbon 19"/>
          <p:cNvSpPr/>
          <p:nvPr/>
        </p:nvSpPr>
        <p:spPr>
          <a:xfrm>
            <a:off x="114936" y="6160532"/>
            <a:ext cx="3009264" cy="849868"/>
          </a:xfrm>
          <a:prstGeom prst="ribbon">
            <a:avLst>
              <a:gd name="adj1" fmla="val 25527"/>
              <a:gd name="adj2" fmla="val 25000"/>
            </a:avLst>
          </a:prstGeom>
          <a:solidFill>
            <a:schemeClr val="accent2">
              <a:lumMod val="50000"/>
              <a:alpha val="39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Ribbon 18"/>
          <p:cNvSpPr/>
          <p:nvPr/>
        </p:nvSpPr>
        <p:spPr>
          <a:xfrm>
            <a:off x="6019800" y="6160532"/>
            <a:ext cx="3009264" cy="849868"/>
          </a:xfrm>
          <a:prstGeom prst="ribbon">
            <a:avLst>
              <a:gd name="adj1" fmla="val 25527"/>
              <a:gd name="adj2" fmla="val 25000"/>
            </a:avLst>
          </a:prstGeom>
          <a:solidFill>
            <a:schemeClr val="accent2">
              <a:lumMod val="50000"/>
              <a:alpha val="39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Ribbon 17"/>
          <p:cNvSpPr/>
          <p:nvPr/>
        </p:nvSpPr>
        <p:spPr>
          <a:xfrm>
            <a:off x="5581003" y="4495800"/>
            <a:ext cx="3715397" cy="849868"/>
          </a:xfrm>
          <a:prstGeom prst="ribbon">
            <a:avLst>
              <a:gd name="adj1" fmla="val 25527"/>
              <a:gd name="adj2" fmla="val 25000"/>
            </a:avLst>
          </a:prstGeom>
          <a:solidFill>
            <a:schemeClr val="accent3">
              <a:lumMod val="75000"/>
              <a:alpha val="44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Ribbon 16"/>
          <p:cNvSpPr/>
          <p:nvPr/>
        </p:nvSpPr>
        <p:spPr>
          <a:xfrm>
            <a:off x="2891348" y="5823466"/>
            <a:ext cx="3262449" cy="849868"/>
          </a:xfrm>
          <a:prstGeom prst="ribbon">
            <a:avLst>
              <a:gd name="adj1" fmla="val 25527"/>
              <a:gd name="adj2" fmla="val 25000"/>
            </a:avLst>
          </a:prstGeom>
          <a:solidFill>
            <a:schemeClr val="accent4">
              <a:lumMod val="75000"/>
              <a:alpha val="67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Ribbon 13"/>
          <p:cNvSpPr/>
          <p:nvPr/>
        </p:nvSpPr>
        <p:spPr>
          <a:xfrm>
            <a:off x="-133997" y="4495800"/>
            <a:ext cx="3715397" cy="849868"/>
          </a:xfrm>
          <a:prstGeom prst="ribbon">
            <a:avLst>
              <a:gd name="adj1" fmla="val 25527"/>
              <a:gd name="adj2" fmla="val 25000"/>
            </a:avLst>
          </a:prstGeom>
          <a:solidFill>
            <a:schemeClr val="accent3">
              <a:lumMod val="75000"/>
              <a:alpha val="44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creen Shot 2012-11-08 at 2.04.50 PM.png"/>
          <p:cNvPicPr>
            <a:picLocks noChangeAspect="1"/>
          </p:cNvPicPr>
          <p:nvPr/>
        </p:nvPicPr>
        <p:blipFill>
          <a:blip r:embed="rId3">
            <a:alphaModFix amt="78000"/>
          </a:blip>
          <a:stretch>
            <a:fillRect/>
          </a:stretch>
        </p:blipFill>
        <p:spPr>
          <a:xfrm>
            <a:off x="1295400" y="762000"/>
            <a:ext cx="6688476" cy="3657600"/>
          </a:xfrm>
          <a:prstGeom prst="rect">
            <a:avLst/>
          </a:prstGeom>
        </p:spPr>
      </p:pic>
      <p:sp>
        <p:nvSpPr>
          <p:cNvPr id="7" name="TextBox 6"/>
          <p:cNvSpPr txBox="1"/>
          <p:nvPr/>
        </p:nvSpPr>
        <p:spPr>
          <a:xfrm>
            <a:off x="475603" y="4671536"/>
            <a:ext cx="2625764" cy="369332"/>
          </a:xfrm>
          <a:prstGeom prst="rect">
            <a:avLst/>
          </a:prstGeom>
          <a:noFill/>
        </p:spPr>
        <p:txBody>
          <a:bodyPr wrap="none" rtlCol="0">
            <a:spAutoFit/>
          </a:bodyPr>
          <a:lstStyle/>
          <a:p>
            <a:r>
              <a:rPr lang="en-US" dirty="0">
                <a:latin typeface="Arial Rounded MT Bold"/>
                <a:cs typeface="Arial Rounded MT Bold"/>
              </a:rPr>
              <a:t>Patience  __</a:t>
            </a:r>
            <a:r>
              <a:rPr lang="en-US" dirty="0">
                <a:solidFill>
                  <a:schemeClr val="accent5">
                    <a:lumMod val="75000"/>
                    <a:lumOff val="25000"/>
                  </a:schemeClr>
                </a:solidFill>
                <a:latin typeface="Arial Rounded MT Bold"/>
                <a:cs typeface="Arial Rounded MT Bold"/>
              </a:rPr>
              <a:t>__</a:t>
            </a:r>
            <a:r>
              <a:rPr lang="en-US" dirty="0">
                <a:latin typeface="Arial Rounded MT Bold"/>
                <a:cs typeface="Arial Rounded MT Bold"/>
              </a:rPr>
              <a:t>    </a:t>
            </a:r>
            <a:r>
              <a:rPr lang="en-US" dirty="0">
                <a:solidFill>
                  <a:schemeClr val="accent5">
                    <a:lumMod val="75000"/>
                    <a:lumOff val="25000"/>
                  </a:schemeClr>
                </a:solidFill>
                <a:latin typeface="Arial Rounded MT Bold"/>
                <a:cs typeface="Arial Rounded MT Bold"/>
              </a:rPr>
              <a:t>Wrath</a:t>
            </a:r>
          </a:p>
        </p:txBody>
      </p:sp>
      <p:sp>
        <p:nvSpPr>
          <p:cNvPr id="8" name="TextBox 7"/>
          <p:cNvSpPr txBox="1"/>
          <p:nvPr/>
        </p:nvSpPr>
        <p:spPr>
          <a:xfrm>
            <a:off x="381000" y="6248400"/>
            <a:ext cx="2300630" cy="369332"/>
          </a:xfrm>
          <a:prstGeom prst="rect">
            <a:avLst/>
          </a:prstGeom>
          <a:noFill/>
        </p:spPr>
        <p:txBody>
          <a:bodyPr wrap="none" rtlCol="0">
            <a:spAutoFit/>
          </a:bodyPr>
          <a:lstStyle/>
          <a:p>
            <a:r>
              <a:rPr lang="en-US" dirty="0">
                <a:latin typeface="Arial Rounded MT Bold"/>
                <a:cs typeface="Arial Rounded MT Bold"/>
              </a:rPr>
              <a:t>Chastity  __</a:t>
            </a:r>
            <a:r>
              <a:rPr lang="en-US" dirty="0">
                <a:solidFill>
                  <a:schemeClr val="accent5">
                    <a:lumMod val="75000"/>
                    <a:lumOff val="25000"/>
                  </a:schemeClr>
                </a:solidFill>
                <a:latin typeface="Arial Rounded MT Bold"/>
                <a:cs typeface="Arial Rounded MT Bold"/>
              </a:rPr>
              <a:t>__</a:t>
            </a:r>
            <a:r>
              <a:rPr lang="en-US" dirty="0">
                <a:latin typeface="Arial Rounded MT Bold"/>
                <a:cs typeface="Arial Rounded MT Bold"/>
              </a:rPr>
              <a:t>  </a:t>
            </a:r>
            <a:r>
              <a:rPr lang="en-US" dirty="0">
                <a:solidFill>
                  <a:schemeClr val="accent5">
                    <a:lumMod val="75000"/>
                    <a:lumOff val="25000"/>
                  </a:schemeClr>
                </a:solidFill>
                <a:latin typeface="Arial Rounded MT Bold"/>
                <a:cs typeface="Arial Rounded MT Bold"/>
              </a:rPr>
              <a:t>Lust</a:t>
            </a:r>
          </a:p>
        </p:txBody>
      </p:sp>
      <p:sp>
        <p:nvSpPr>
          <p:cNvPr id="9" name="TextBox 8"/>
          <p:cNvSpPr txBox="1"/>
          <p:nvPr/>
        </p:nvSpPr>
        <p:spPr>
          <a:xfrm>
            <a:off x="3124200" y="5879068"/>
            <a:ext cx="2681330" cy="369332"/>
          </a:xfrm>
          <a:prstGeom prst="rect">
            <a:avLst/>
          </a:prstGeom>
          <a:noFill/>
        </p:spPr>
        <p:txBody>
          <a:bodyPr wrap="none" rtlCol="0">
            <a:spAutoFit/>
          </a:bodyPr>
          <a:lstStyle/>
          <a:p>
            <a:r>
              <a:rPr lang="en-US" dirty="0">
                <a:latin typeface="Arial Rounded MT Bold"/>
                <a:cs typeface="Arial Rounded MT Bold"/>
              </a:rPr>
              <a:t>Generosity __</a:t>
            </a:r>
            <a:r>
              <a:rPr lang="en-US" dirty="0">
                <a:solidFill>
                  <a:schemeClr val="accent5">
                    <a:lumMod val="75000"/>
                    <a:lumOff val="25000"/>
                  </a:schemeClr>
                </a:solidFill>
                <a:latin typeface="Arial Rounded MT Bold"/>
                <a:cs typeface="Arial Rounded MT Bold"/>
              </a:rPr>
              <a:t>__</a:t>
            </a:r>
            <a:r>
              <a:rPr lang="en-US" dirty="0">
                <a:latin typeface="Arial Rounded MT Bold"/>
                <a:cs typeface="Arial Rounded MT Bold"/>
              </a:rPr>
              <a:t> </a:t>
            </a:r>
            <a:r>
              <a:rPr lang="en-US" dirty="0">
                <a:solidFill>
                  <a:schemeClr val="accent5">
                    <a:lumMod val="75000"/>
                    <a:lumOff val="25000"/>
                  </a:schemeClr>
                </a:solidFill>
                <a:latin typeface="Arial Rounded MT Bold"/>
                <a:cs typeface="Arial Rounded MT Bold"/>
              </a:rPr>
              <a:t>Greed</a:t>
            </a:r>
          </a:p>
        </p:txBody>
      </p:sp>
      <p:sp>
        <p:nvSpPr>
          <p:cNvPr id="10" name="TextBox 9"/>
          <p:cNvSpPr txBox="1"/>
          <p:nvPr/>
        </p:nvSpPr>
        <p:spPr>
          <a:xfrm>
            <a:off x="3048000" y="5105400"/>
            <a:ext cx="3112789" cy="369332"/>
          </a:xfrm>
          <a:prstGeom prst="rect">
            <a:avLst/>
          </a:prstGeom>
          <a:noFill/>
        </p:spPr>
        <p:txBody>
          <a:bodyPr wrap="none" rtlCol="0">
            <a:spAutoFit/>
          </a:bodyPr>
          <a:lstStyle/>
          <a:p>
            <a:r>
              <a:rPr lang="en-US" dirty="0">
                <a:latin typeface="Arial Rounded MT Bold"/>
                <a:cs typeface="Arial Rounded MT Bold"/>
              </a:rPr>
              <a:t>Temperance __</a:t>
            </a:r>
            <a:r>
              <a:rPr lang="en-US" dirty="0">
                <a:solidFill>
                  <a:schemeClr val="accent5">
                    <a:lumMod val="75000"/>
                    <a:lumOff val="25000"/>
                  </a:schemeClr>
                </a:solidFill>
                <a:latin typeface="Arial Rounded MT Bold"/>
                <a:cs typeface="Arial Rounded MT Bold"/>
              </a:rPr>
              <a:t>__</a:t>
            </a:r>
            <a:r>
              <a:rPr lang="en-US" dirty="0">
                <a:latin typeface="Arial Rounded MT Bold"/>
                <a:cs typeface="Arial Rounded MT Bold"/>
              </a:rPr>
              <a:t> </a:t>
            </a:r>
            <a:r>
              <a:rPr lang="en-US" dirty="0">
                <a:solidFill>
                  <a:schemeClr val="accent5">
                    <a:lumMod val="75000"/>
                    <a:lumOff val="25000"/>
                  </a:schemeClr>
                </a:solidFill>
                <a:latin typeface="Arial Rounded MT Bold"/>
                <a:cs typeface="Arial Rounded MT Bold"/>
              </a:rPr>
              <a:t>Gluttony</a:t>
            </a:r>
          </a:p>
        </p:txBody>
      </p:sp>
      <p:sp>
        <p:nvSpPr>
          <p:cNvPr id="11" name="TextBox 10"/>
          <p:cNvSpPr txBox="1"/>
          <p:nvPr/>
        </p:nvSpPr>
        <p:spPr>
          <a:xfrm>
            <a:off x="6248400" y="6116598"/>
            <a:ext cx="2332039" cy="369332"/>
          </a:xfrm>
          <a:prstGeom prst="rect">
            <a:avLst/>
          </a:prstGeom>
          <a:noFill/>
        </p:spPr>
        <p:txBody>
          <a:bodyPr wrap="none" rtlCol="0">
            <a:spAutoFit/>
          </a:bodyPr>
          <a:lstStyle/>
          <a:p>
            <a:r>
              <a:rPr lang="en-US" dirty="0">
                <a:latin typeface="Arial Rounded MT Bold"/>
                <a:cs typeface="Arial Rounded MT Bold"/>
              </a:rPr>
              <a:t>Humility  __</a:t>
            </a:r>
            <a:r>
              <a:rPr lang="en-US" dirty="0">
                <a:solidFill>
                  <a:schemeClr val="accent5">
                    <a:lumMod val="75000"/>
                    <a:lumOff val="25000"/>
                  </a:schemeClr>
                </a:solidFill>
                <a:latin typeface="Arial Rounded MT Bold"/>
                <a:cs typeface="Arial Rounded MT Bold"/>
              </a:rPr>
              <a:t>__</a:t>
            </a:r>
            <a:r>
              <a:rPr lang="en-US" dirty="0">
                <a:latin typeface="Arial Rounded MT Bold"/>
                <a:cs typeface="Arial Rounded MT Bold"/>
              </a:rPr>
              <a:t> </a:t>
            </a:r>
            <a:r>
              <a:rPr lang="en-US" dirty="0">
                <a:solidFill>
                  <a:schemeClr val="accent5">
                    <a:lumMod val="75000"/>
                    <a:lumOff val="25000"/>
                  </a:schemeClr>
                </a:solidFill>
                <a:latin typeface="Arial Rounded MT Bold"/>
                <a:cs typeface="Arial Rounded MT Bold"/>
              </a:rPr>
              <a:t>Pride</a:t>
            </a:r>
          </a:p>
        </p:txBody>
      </p:sp>
      <p:sp>
        <p:nvSpPr>
          <p:cNvPr id="12" name="TextBox 11"/>
          <p:cNvSpPr txBox="1"/>
          <p:nvPr/>
        </p:nvSpPr>
        <p:spPr>
          <a:xfrm>
            <a:off x="6038203" y="4671536"/>
            <a:ext cx="2617649" cy="369332"/>
          </a:xfrm>
          <a:prstGeom prst="rect">
            <a:avLst/>
          </a:prstGeom>
          <a:noFill/>
        </p:spPr>
        <p:txBody>
          <a:bodyPr wrap="none" rtlCol="0">
            <a:spAutoFit/>
          </a:bodyPr>
          <a:lstStyle/>
          <a:p>
            <a:r>
              <a:rPr lang="en-US" dirty="0">
                <a:latin typeface="Arial Rounded MT Bold"/>
                <a:cs typeface="Arial Rounded MT Bold"/>
              </a:rPr>
              <a:t>Diligence    __</a:t>
            </a:r>
            <a:r>
              <a:rPr lang="en-US" dirty="0">
                <a:solidFill>
                  <a:schemeClr val="accent5">
                    <a:lumMod val="75000"/>
                    <a:lumOff val="25000"/>
                  </a:schemeClr>
                </a:solidFill>
                <a:latin typeface="Arial Rounded MT Bold"/>
                <a:cs typeface="Arial Rounded MT Bold"/>
              </a:rPr>
              <a:t>__</a:t>
            </a:r>
            <a:r>
              <a:rPr lang="en-US" dirty="0">
                <a:latin typeface="Arial Rounded MT Bold"/>
                <a:cs typeface="Arial Rounded MT Bold"/>
              </a:rPr>
              <a:t>  </a:t>
            </a:r>
            <a:r>
              <a:rPr lang="en-US" dirty="0">
                <a:solidFill>
                  <a:schemeClr val="accent5">
                    <a:lumMod val="75000"/>
                    <a:lumOff val="25000"/>
                  </a:schemeClr>
                </a:solidFill>
                <a:latin typeface="Arial Rounded MT Bold"/>
                <a:cs typeface="Arial Rounded MT Bold"/>
              </a:rPr>
              <a:t>Sloth</a:t>
            </a:r>
          </a:p>
        </p:txBody>
      </p:sp>
      <p:sp>
        <p:nvSpPr>
          <p:cNvPr id="13" name="Title 1"/>
          <p:cNvSpPr txBox="1">
            <a:spLocks/>
          </p:cNvSpPr>
          <p:nvPr/>
        </p:nvSpPr>
        <p:spPr>
          <a:xfrm>
            <a:off x="685800" y="0"/>
            <a:ext cx="7770813" cy="9144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The Seven Classical Virtues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xx</a:t>
            </a:r>
          </a:p>
        </p:txBody>
      </p:sp>
      <p:pic>
        <p:nvPicPr>
          <p:cNvPr id="6" name="Picture 5" descr="7-heavenly-virtues.jpg"/>
          <p:cNvPicPr>
            <a:picLocks noChangeAspect="1"/>
          </p:cNvPicPr>
          <p:nvPr/>
        </p:nvPicPr>
        <p:blipFill>
          <a:blip r:embed="rId3"/>
          <a:stretch>
            <a:fillRect/>
          </a:stretch>
        </p:blipFill>
        <p:spPr>
          <a:xfrm>
            <a:off x="1409700" y="914400"/>
            <a:ext cx="6134100" cy="4089400"/>
          </a:xfrm>
          <a:prstGeom prst="rect">
            <a:avLst/>
          </a:prstGeom>
        </p:spPr>
      </p:pic>
      <p:sp>
        <p:nvSpPr>
          <p:cNvPr id="8" name="TextBox 7"/>
          <p:cNvSpPr txBox="1"/>
          <p:nvPr/>
        </p:nvSpPr>
        <p:spPr>
          <a:xfrm>
            <a:off x="381000" y="5140404"/>
            <a:ext cx="2394932" cy="369332"/>
          </a:xfrm>
          <a:prstGeom prst="rect">
            <a:avLst/>
          </a:prstGeom>
          <a:noFill/>
        </p:spPr>
        <p:txBody>
          <a:bodyPr wrap="none" rtlCol="0">
            <a:spAutoFit/>
          </a:bodyPr>
          <a:lstStyle/>
          <a:p>
            <a:r>
              <a:rPr lang="en-US" dirty="0">
                <a:latin typeface="Arial Rounded MT Bold"/>
                <a:cs typeface="Arial Rounded MT Bold"/>
              </a:rPr>
              <a:t>Patience __</a:t>
            </a:r>
            <a:r>
              <a:rPr lang="en-US" dirty="0">
                <a:solidFill>
                  <a:schemeClr val="accent5">
                    <a:lumMod val="75000"/>
                    <a:lumOff val="25000"/>
                  </a:schemeClr>
                </a:solidFill>
                <a:latin typeface="Arial Rounded MT Bold"/>
                <a:cs typeface="Arial Rounded MT Bold"/>
              </a:rPr>
              <a:t>__</a:t>
            </a:r>
            <a:r>
              <a:rPr lang="en-US" dirty="0">
                <a:latin typeface="Arial Rounded MT Bold"/>
                <a:cs typeface="Arial Rounded MT Bold"/>
              </a:rPr>
              <a:t> </a:t>
            </a:r>
            <a:r>
              <a:rPr lang="en-US" dirty="0">
                <a:solidFill>
                  <a:schemeClr val="accent5">
                    <a:lumMod val="75000"/>
                    <a:lumOff val="25000"/>
                  </a:schemeClr>
                </a:solidFill>
                <a:latin typeface="Arial Rounded MT Bold"/>
                <a:cs typeface="Arial Rounded MT Bold"/>
              </a:rPr>
              <a:t>Wrath</a:t>
            </a:r>
          </a:p>
        </p:txBody>
      </p:sp>
      <p:sp>
        <p:nvSpPr>
          <p:cNvPr id="12" name="TextBox 11"/>
          <p:cNvSpPr txBox="1"/>
          <p:nvPr/>
        </p:nvSpPr>
        <p:spPr>
          <a:xfrm>
            <a:off x="0" y="5747266"/>
            <a:ext cx="2185214" cy="369332"/>
          </a:xfrm>
          <a:prstGeom prst="rect">
            <a:avLst/>
          </a:prstGeom>
          <a:noFill/>
        </p:spPr>
        <p:txBody>
          <a:bodyPr wrap="none" rtlCol="0">
            <a:spAutoFit/>
          </a:bodyPr>
          <a:lstStyle/>
          <a:p>
            <a:r>
              <a:rPr lang="en-US" dirty="0">
                <a:latin typeface="Arial Rounded MT Bold"/>
                <a:cs typeface="Arial Rounded MT Bold"/>
              </a:rPr>
              <a:t>Chastity __</a:t>
            </a:r>
            <a:r>
              <a:rPr lang="en-US" dirty="0">
                <a:solidFill>
                  <a:schemeClr val="accent5">
                    <a:lumMod val="75000"/>
                    <a:lumOff val="25000"/>
                  </a:schemeClr>
                </a:solidFill>
                <a:latin typeface="Arial Rounded MT Bold"/>
                <a:cs typeface="Arial Rounded MT Bold"/>
              </a:rPr>
              <a:t>__</a:t>
            </a:r>
            <a:r>
              <a:rPr lang="en-US" dirty="0">
                <a:latin typeface="Arial Rounded MT Bold"/>
                <a:cs typeface="Arial Rounded MT Bold"/>
              </a:rPr>
              <a:t> </a:t>
            </a:r>
            <a:r>
              <a:rPr lang="en-US" dirty="0">
                <a:solidFill>
                  <a:schemeClr val="accent5">
                    <a:lumMod val="75000"/>
                    <a:lumOff val="25000"/>
                  </a:schemeClr>
                </a:solidFill>
                <a:latin typeface="Arial Rounded MT Bold"/>
                <a:cs typeface="Arial Rounded MT Bold"/>
              </a:rPr>
              <a:t>Lust</a:t>
            </a:r>
          </a:p>
        </p:txBody>
      </p:sp>
      <p:sp>
        <p:nvSpPr>
          <p:cNvPr id="14" name="TextBox 13"/>
          <p:cNvSpPr txBox="1"/>
          <p:nvPr/>
        </p:nvSpPr>
        <p:spPr>
          <a:xfrm>
            <a:off x="3124200" y="5879068"/>
            <a:ext cx="2681330" cy="369332"/>
          </a:xfrm>
          <a:prstGeom prst="rect">
            <a:avLst/>
          </a:prstGeom>
          <a:noFill/>
        </p:spPr>
        <p:txBody>
          <a:bodyPr wrap="none" rtlCol="0">
            <a:spAutoFit/>
          </a:bodyPr>
          <a:lstStyle/>
          <a:p>
            <a:r>
              <a:rPr lang="en-US" dirty="0">
                <a:latin typeface="Arial Rounded MT Bold"/>
                <a:cs typeface="Arial Rounded MT Bold"/>
              </a:rPr>
              <a:t>Generosity __</a:t>
            </a:r>
            <a:r>
              <a:rPr lang="en-US" dirty="0">
                <a:solidFill>
                  <a:schemeClr val="accent5">
                    <a:lumMod val="75000"/>
                    <a:lumOff val="25000"/>
                  </a:schemeClr>
                </a:solidFill>
                <a:latin typeface="Arial Rounded MT Bold"/>
                <a:cs typeface="Arial Rounded MT Bold"/>
              </a:rPr>
              <a:t>__</a:t>
            </a:r>
            <a:r>
              <a:rPr lang="en-US" dirty="0">
                <a:latin typeface="Arial Rounded MT Bold"/>
                <a:cs typeface="Arial Rounded MT Bold"/>
              </a:rPr>
              <a:t> </a:t>
            </a:r>
            <a:r>
              <a:rPr lang="en-US" dirty="0">
                <a:solidFill>
                  <a:schemeClr val="accent5">
                    <a:lumMod val="75000"/>
                    <a:lumOff val="25000"/>
                  </a:schemeClr>
                </a:solidFill>
                <a:latin typeface="Arial Rounded MT Bold"/>
                <a:cs typeface="Arial Rounded MT Bold"/>
              </a:rPr>
              <a:t>Greed</a:t>
            </a:r>
          </a:p>
        </p:txBody>
      </p:sp>
      <p:sp>
        <p:nvSpPr>
          <p:cNvPr id="15" name="TextBox 14"/>
          <p:cNvSpPr txBox="1"/>
          <p:nvPr/>
        </p:nvSpPr>
        <p:spPr>
          <a:xfrm>
            <a:off x="381000" y="6433066"/>
            <a:ext cx="3112789" cy="369332"/>
          </a:xfrm>
          <a:prstGeom prst="rect">
            <a:avLst/>
          </a:prstGeom>
          <a:noFill/>
        </p:spPr>
        <p:txBody>
          <a:bodyPr wrap="none" rtlCol="0">
            <a:spAutoFit/>
          </a:bodyPr>
          <a:lstStyle/>
          <a:p>
            <a:r>
              <a:rPr lang="en-US" dirty="0">
                <a:latin typeface="Arial Rounded MT Bold"/>
                <a:cs typeface="Arial Rounded MT Bold"/>
              </a:rPr>
              <a:t>Temperance __</a:t>
            </a:r>
            <a:r>
              <a:rPr lang="en-US" dirty="0">
                <a:solidFill>
                  <a:schemeClr val="accent5">
                    <a:lumMod val="75000"/>
                    <a:lumOff val="25000"/>
                  </a:schemeClr>
                </a:solidFill>
                <a:latin typeface="Arial Rounded MT Bold"/>
                <a:cs typeface="Arial Rounded MT Bold"/>
              </a:rPr>
              <a:t>__</a:t>
            </a:r>
            <a:r>
              <a:rPr lang="en-US" dirty="0">
                <a:latin typeface="Arial Rounded MT Bold"/>
                <a:cs typeface="Arial Rounded MT Bold"/>
              </a:rPr>
              <a:t> </a:t>
            </a:r>
            <a:r>
              <a:rPr lang="en-US" dirty="0">
                <a:solidFill>
                  <a:schemeClr val="accent5">
                    <a:lumMod val="75000"/>
                    <a:lumOff val="25000"/>
                  </a:schemeClr>
                </a:solidFill>
                <a:latin typeface="Arial Rounded MT Bold"/>
                <a:cs typeface="Arial Rounded MT Bold"/>
              </a:rPr>
              <a:t>Gluttony</a:t>
            </a:r>
          </a:p>
        </p:txBody>
      </p:sp>
      <p:sp>
        <p:nvSpPr>
          <p:cNvPr id="16" name="TextBox 15"/>
          <p:cNvSpPr txBox="1"/>
          <p:nvPr/>
        </p:nvSpPr>
        <p:spPr>
          <a:xfrm>
            <a:off x="6541789" y="6116598"/>
            <a:ext cx="2274331" cy="369332"/>
          </a:xfrm>
          <a:prstGeom prst="rect">
            <a:avLst/>
          </a:prstGeom>
          <a:noFill/>
        </p:spPr>
        <p:txBody>
          <a:bodyPr wrap="none" rtlCol="0">
            <a:spAutoFit/>
          </a:bodyPr>
          <a:lstStyle/>
          <a:p>
            <a:r>
              <a:rPr lang="en-US" dirty="0">
                <a:latin typeface="Arial Rounded MT Bold"/>
                <a:cs typeface="Arial Rounded MT Bold"/>
              </a:rPr>
              <a:t>Humility __</a:t>
            </a:r>
            <a:r>
              <a:rPr lang="en-US" dirty="0">
                <a:solidFill>
                  <a:schemeClr val="accent5">
                    <a:lumMod val="75000"/>
                    <a:lumOff val="25000"/>
                  </a:schemeClr>
                </a:solidFill>
                <a:latin typeface="Arial Rounded MT Bold"/>
                <a:cs typeface="Arial Rounded MT Bold"/>
              </a:rPr>
              <a:t>__</a:t>
            </a:r>
            <a:r>
              <a:rPr lang="en-US" dirty="0">
                <a:latin typeface="Arial Rounded MT Bold"/>
                <a:cs typeface="Arial Rounded MT Bold"/>
              </a:rPr>
              <a:t> </a:t>
            </a:r>
            <a:r>
              <a:rPr lang="en-US" dirty="0">
                <a:solidFill>
                  <a:schemeClr val="accent5">
                    <a:lumMod val="75000"/>
                    <a:lumOff val="25000"/>
                  </a:schemeClr>
                </a:solidFill>
                <a:latin typeface="Arial Rounded MT Bold"/>
                <a:cs typeface="Arial Rounded MT Bold"/>
              </a:rPr>
              <a:t>Pride</a:t>
            </a:r>
          </a:p>
        </p:txBody>
      </p:sp>
      <p:sp>
        <p:nvSpPr>
          <p:cNvPr id="17" name="TextBox 16"/>
          <p:cNvSpPr txBox="1"/>
          <p:nvPr/>
        </p:nvSpPr>
        <p:spPr>
          <a:xfrm>
            <a:off x="6313189" y="5193268"/>
            <a:ext cx="2386816" cy="369332"/>
          </a:xfrm>
          <a:prstGeom prst="rect">
            <a:avLst/>
          </a:prstGeom>
          <a:noFill/>
        </p:spPr>
        <p:txBody>
          <a:bodyPr wrap="none" rtlCol="0">
            <a:spAutoFit/>
          </a:bodyPr>
          <a:lstStyle/>
          <a:p>
            <a:r>
              <a:rPr lang="en-US" dirty="0">
                <a:latin typeface="Arial Rounded MT Bold"/>
                <a:cs typeface="Arial Rounded MT Bold"/>
              </a:rPr>
              <a:t>Diligence __</a:t>
            </a:r>
            <a:r>
              <a:rPr lang="en-US" dirty="0">
                <a:solidFill>
                  <a:schemeClr val="accent5">
                    <a:lumMod val="75000"/>
                    <a:lumOff val="25000"/>
                  </a:schemeClr>
                </a:solidFill>
                <a:latin typeface="Arial Rounded MT Bold"/>
                <a:cs typeface="Arial Rounded MT Bold"/>
              </a:rPr>
              <a:t>__</a:t>
            </a:r>
            <a:r>
              <a:rPr lang="en-US" dirty="0">
                <a:latin typeface="Arial Rounded MT Bold"/>
                <a:cs typeface="Arial Rounded MT Bold"/>
              </a:rPr>
              <a:t> </a:t>
            </a:r>
            <a:r>
              <a:rPr lang="en-US" dirty="0">
                <a:solidFill>
                  <a:schemeClr val="accent5">
                    <a:lumMod val="75000"/>
                    <a:lumOff val="25000"/>
                  </a:schemeClr>
                </a:solidFill>
                <a:latin typeface="Arial Rounded MT Bold"/>
                <a:cs typeface="Arial Rounded MT Bold"/>
              </a:rPr>
              <a:t>Sloth</a:t>
            </a:r>
          </a:p>
        </p:txBody>
      </p:sp>
      <p:sp>
        <p:nvSpPr>
          <p:cNvPr id="18" name="TextBox 17"/>
          <p:cNvSpPr txBox="1"/>
          <p:nvPr/>
        </p:nvSpPr>
        <p:spPr>
          <a:xfrm>
            <a:off x="2794277" y="5377934"/>
            <a:ext cx="3518912" cy="369332"/>
          </a:xfrm>
          <a:prstGeom prst="rect">
            <a:avLst/>
          </a:prstGeom>
          <a:noFill/>
        </p:spPr>
        <p:txBody>
          <a:bodyPr wrap="none" rtlCol="0">
            <a:spAutoFit/>
          </a:bodyPr>
          <a:lstStyle/>
          <a:p>
            <a:r>
              <a:rPr lang="en-US" dirty="0">
                <a:latin typeface="Arial Rounded MT Bold"/>
                <a:cs typeface="Arial Rounded MT Bold"/>
              </a:rPr>
              <a:t>Chastity/Abstinence __</a:t>
            </a:r>
            <a:r>
              <a:rPr lang="en-US" dirty="0">
                <a:solidFill>
                  <a:schemeClr val="accent5">
                    <a:lumMod val="75000"/>
                    <a:lumOff val="25000"/>
                  </a:schemeClr>
                </a:solidFill>
                <a:latin typeface="Arial Rounded MT Bold"/>
                <a:cs typeface="Arial Rounded MT Bold"/>
              </a:rPr>
              <a:t>__</a:t>
            </a:r>
            <a:r>
              <a:rPr lang="en-US" dirty="0">
                <a:latin typeface="Arial Rounded MT Bold"/>
                <a:cs typeface="Arial Rounded MT Bold"/>
              </a:rPr>
              <a:t> </a:t>
            </a:r>
            <a:r>
              <a:rPr lang="en-US" dirty="0">
                <a:solidFill>
                  <a:schemeClr val="accent5">
                    <a:lumMod val="75000"/>
                    <a:lumOff val="25000"/>
                  </a:schemeClr>
                </a:solidFill>
                <a:latin typeface="Arial Rounded MT Bold"/>
                <a:cs typeface="Arial Rounded MT Bold"/>
              </a:rPr>
              <a:t>Lust</a:t>
            </a:r>
          </a:p>
        </p:txBody>
      </p:sp>
      <p:sp>
        <p:nvSpPr>
          <p:cNvPr id="19" name="Title 1"/>
          <p:cNvSpPr txBox="1">
            <a:spLocks/>
          </p:cNvSpPr>
          <p:nvPr/>
        </p:nvSpPr>
        <p:spPr>
          <a:xfrm>
            <a:off x="685800" y="0"/>
            <a:ext cx="7770813" cy="11430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The Seven Classical Virtues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3200400"/>
            <a:ext cx="8362742" cy="609600"/>
          </a:xfrm>
        </p:spPr>
        <p:txBody>
          <a:bodyPr>
            <a:noAutofit/>
          </a:bodyPr>
          <a:lstStyle/>
          <a:p>
            <a:r>
              <a:rPr lang="en-US" sz="3600" dirty="0"/>
              <a:t>Number seven</a:t>
            </a:r>
          </a:p>
        </p:txBody>
      </p:sp>
      <p:pic>
        <p:nvPicPr>
          <p:cNvPr id="4" name="Picture 3" descr="Seven_Heavenly_Virtues_by_Trinity630.jpg"/>
          <p:cNvPicPr>
            <a:picLocks noChangeAspect="1"/>
          </p:cNvPicPr>
          <p:nvPr/>
        </p:nvPicPr>
        <p:blipFill>
          <a:blip r:embed="rId3"/>
          <a:stretch>
            <a:fillRect/>
          </a:stretch>
        </p:blipFill>
        <p:spPr>
          <a:xfrm>
            <a:off x="762000" y="304801"/>
            <a:ext cx="7239000" cy="2836308"/>
          </a:xfrm>
          <a:prstGeom prst="rect">
            <a:avLst/>
          </a:prstGeom>
        </p:spPr>
      </p:pic>
      <p:sp>
        <p:nvSpPr>
          <p:cNvPr id="7" name="TextBox 6"/>
          <p:cNvSpPr txBox="1"/>
          <p:nvPr/>
        </p:nvSpPr>
        <p:spPr>
          <a:xfrm>
            <a:off x="228600" y="4114800"/>
            <a:ext cx="2109434" cy="369332"/>
          </a:xfrm>
          <a:prstGeom prst="rect">
            <a:avLst/>
          </a:prstGeom>
          <a:noFill/>
        </p:spPr>
        <p:txBody>
          <a:bodyPr wrap="none" rtlCol="0">
            <a:spAutoFit/>
          </a:bodyPr>
          <a:lstStyle/>
          <a:p>
            <a:r>
              <a:rPr lang="en-US" dirty="0">
                <a:solidFill>
                  <a:srgbClr val="ADAD9B"/>
                </a:solidFill>
                <a:latin typeface="Arial"/>
                <a:cs typeface="Arial"/>
              </a:rPr>
              <a:t>7 days of the week</a:t>
            </a:r>
          </a:p>
        </p:txBody>
      </p:sp>
      <p:sp>
        <p:nvSpPr>
          <p:cNvPr id="8" name="TextBox 7"/>
          <p:cNvSpPr txBox="1"/>
          <p:nvPr/>
        </p:nvSpPr>
        <p:spPr>
          <a:xfrm>
            <a:off x="228600" y="4953000"/>
            <a:ext cx="1827093" cy="369332"/>
          </a:xfrm>
          <a:prstGeom prst="rect">
            <a:avLst/>
          </a:prstGeom>
          <a:noFill/>
        </p:spPr>
        <p:txBody>
          <a:bodyPr wrap="none" rtlCol="0">
            <a:spAutoFit/>
          </a:bodyPr>
          <a:lstStyle/>
          <a:p>
            <a:r>
              <a:rPr lang="en-US" dirty="0">
                <a:solidFill>
                  <a:srgbClr val="ADAD9B"/>
                </a:solidFill>
                <a:latin typeface="Arial"/>
                <a:cs typeface="Arial"/>
              </a:rPr>
              <a:t>7 visible planets</a:t>
            </a:r>
          </a:p>
        </p:txBody>
      </p:sp>
      <p:sp>
        <p:nvSpPr>
          <p:cNvPr id="9" name="TextBox 8"/>
          <p:cNvSpPr txBox="1"/>
          <p:nvPr/>
        </p:nvSpPr>
        <p:spPr>
          <a:xfrm>
            <a:off x="228600" y="5668089"/>
            <a:ext cx="1057050" cy="369332"/>
          </a:xfrm>
          <a:prstGeom prst="rect">
            <a:avLst/>
          </a:prstGeom>
          <a:noFill/>
        </p:spPr>
        <p:txBody>
          <a:bodyPr wrap="none" rtlCol="0">
            <a:spAutoFit/>
          </a:bodyPr>
          <a:lstStyle/>
          <a:p>
            <a:r>
              <a:rPr lang="en-US" dirty="0">
                <a:solidFill>
                  <a:srgbClr val="ADAD9B"/>
                </a:solidFill>
                <a:latin typeface="Arial"/>
                <a:cs typeface="Arial"/>
              </a:rPr>
              <a:t>7 Metals</a:t>
            </a:r>
          </a:p>
        </p:txBody>
      </p:sp>
      <p:sp>
        <p:nvSpPr>
          <p:cNvPr id="10" name="7-Point Star 9"/>
          <p:cNvSpPr/>
          <p:nvPr/>
        </p:nvSpPr>
        <p:spPr>
          <a:xfrm>
            <a:off x="4267200" y="4343400"/>
            <a:ext cx="2438400" cy="2362200"/>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623799" y="3974068"/>
            <a:ext cx="1838965" cy="338554"/>
          </a:xfrm>
          <a:prstGeom prst="rect">
            <a:avLst/>
          </a:prstGeom>
          <a:noFill/>
        </p:spPr>
        <p:txBody>
          <a:bodyPr wrap="none" rtlCol="0">
            <a:spAutoFit/>
          </a:bodyPr>
          <a:lstStyle/>
          <a:p>
            <a:r>
              <a:rPr lang="en-US" sz="1600" dirty="0">
                <a:solidFill>
                  <a:srgbClr val="ADAD9B"/>
                </a:solidFill>
                <a:latin typeface="Arial"/>
                <a:cs typeface="Arial"/>
              </a:rPr>
              <a:t>SUN </a:t>
            </a:r>
            <a:r>
              <a:rPr lang="en-US" sz="1400" dirty="0">
                <a:solidFill>
                  <a:srgbClr val="ADAD9B"/>
                </a:solidFill>
                <a:latin typeface="Arial"/>
                <a:cs typeface="Arial"/>
              </a:rPr>
              <a:t>_Gold-Sunday</a:t>
            </a:r>
          </a:p>
        </p:txBody>
      </p:sp>
      <p:sp>
        <p:nvSpPr>
          <p:cNvPr id="12" name="TextBox 11"/>
          <p:cNvSpPr txBox="1"/>
          <p:nvPr/>
        </p:nvSpPr>
        <p:spPr>
          <a:xfrm>
            <a:off x="6450510" y="4583668"/>
            <a:ext cx="2274982" cy="338554"/>
          </a:xfrm>
          <a:prstGeom prst="rect">
            <a:avLst/>
          </a:prstGeom>
          <a:noFill/>
        </p:spPr>
        <p:txBody>
          <a:bodyPr wrap="none" rtlCol="0">
            <a:spAutoFit/>
          </a:bodyPr>
          <a:lstStyle/>
          <a:p>
            <a:r>
              <a:rPr lang="en-US" sz="1600" dirty="0">
                <a:solidFill>
                  <a:srgbClr val="ADAD9B"/>
                </a:solidFill>
                <a:latin typeface="Arial"/>
                <a:cs typeface="Arial"/>
              </a:rPr>
              <a:t>MOON </a:t>
            </a:r>
            <a:r>
              <a:rPr lang="en-US" sz="1400" dirty="0">
                <a:solidFill>
                  <a:srgbClr val="ADAD9B"/>
                </a:solidFill>
                <a:latin typeface="Arial"/>
                <a:cs typeface="Arial"/>
              </a:rPr>
              <a:t>_</a:t>
            </a:r>
            <a:r>
              <a:rPr lang="en-US" sz="1400" dirty="0" err="1">
                <a:solidFill>
                  <a:srgbClr val="ADAD9B"/>
                </a:solidFill>
                <a:latin typeface="Arial"/>
                <a:cs typeface="Arial"/>
              </a:rPr>
              <a:t>Silver_Moonday</a:t>
            </a:r>
            <a:endParaRPr lang="en-US" sz="1400" dirty="0">
              <a:solidFill>
                <a:srgbClr val="ADAD9B"/>
              </a:solidFill>
              <a:latin typeface="Arial"/>
              <a:cs typeface="Arial"/>
            </a:endParaRPr>
          </a:p>
        </p:txBody>
      </p:sp>
      <p:sp>
        <p:nvSpPr>
          <p:cNvPr id="13" name="TextBox 12"/>
          <p:cNvSpPr txBox="1"/>
          <p:nvPr/>
        </p:nvSpPr>
        <p:spPr>
          <a:xfrm>
            <a:off x="6718851" y="5606534"/>
            <a:ext cx="2044149" cy="338554"/>
          </a:xfrm>
          <a:prstGeom prst="rect">
            <a:avLst/>
          </a:prstGeom>
          <a:noFill/>
        </p:spPr>
        <p:txBody>
          <a:bodyPr wrap="none" rtlCol="0">
            <a:spAutoFit/>
          </a:bodyPr>
          <a:lstStyle/>
          <a:p>
            <a:r>
              <a:rPr lang="en-US" sz="1600" dirty="0">
                <a:solidFill>
                  <a:srgbClr val="ADAD9B"/>
                </a:solidFill>
                <a:latin typeface="Arial"/>
                <a:cs typeface="Arial"/>
              </a:rPr>
              <a:t>MARS </a:t>
            </a:r>
            <a:r>
              <a:rPr lang="en-US" sz="1400" dirty="0">
                <a:solidFill>
                  <a:srgbClr val="ADAD9B"/>
                </a:solidFill>
                <a:latin typeface="Arial"/>
                <a:cs typeface="Arial"/>
              </a:rPr>
              <a:t>_</a:t>
            </a:r>
            <a:r>
              <a:rPr lang="en-US" sz="1400" dirty="0" err="1">
                <a:solidFill>
                  <a:srgbClr val="ADAD9B"/>
                </a:solidFill>
                <a:latin typeface="Arial"/>
                <a:cs typeface="Arial"/>
              </a:rPr>
              <a:t>Iron_Tuesday</a:t>
            </a:r>
            <a:endParaRPr lang="en-US" sz="1400" dirty="0">
              <a:solidFill>
                <a:srgbClr val="ADAD9B"/>
              </a:solidFill>
              <a:latin typeface="Arial"/>
              <a:cs typeface="Arial"/>
            </a:endParaRPr>
          </a:p>
        </p:txBody>
      </p:sp>
      <p:sp>
        <p:nvSpPr>
          <p:cNvPr id="14" name="TextBox 13"/>
          <p:cNvSpPr txBox="1"/>
          <p:nvPr/>
        </p:nvSpPr>
        <p:spPr>
          <a:xfrm>
            <a:off x="6049025" y="6488668"/>
            <a:ext cx="3082895" cy="338554"/>
          </a:xfrm>
          <a:prstGeom prst="rect">
            <a:avLst/>
          </a:prstGeom>
          <a:noFill/>
        </p:spPr>
        <p:txBody>
          <a:bodyPr wrap="none" rtlCol="0">
            <a:spAutoFit/>
          </a:bodyPr>
          <a:lstStyle/>
          <a:p>
            <a:r>
              <a:rPr lang="en-US" sz="1600" dirty="0">
                <a:solidFill>
                  <a:srgbClr val="ADAD9B"/>
                </a:solidFill>
                <a:latin typeface="Arial"/>
                <a:cs typeface="Arial"/>
              </a:rPr>
              <a:t>MERCURY </a:t>
            </a:r>
            <a:r>
              <a:rPr lang="en-US" sz="1400" dirty="0">
                <a:solidFill>
                  <a:srgbClr val="ADAD9B"/>
                </a:solidFill>
                <a:latin typeface="Arial"/>
                <a:cs typeface="Arial"/>
              </a:rPr>
              <a:t>_</a:t>
            </a:r>
            <a:r>
              <a:rPr lang="en-US" sz="1400" dirty="0" err="1">
                <a:solidFill>
                  <a:srgbClr val="ADAD9B"/>
                </a:solidFill>
                <a:latin typeface="Arial"/>
                <a:cs typeface="Arial"/>
              </a:rPr>
              <a:t>Mercury_Wednesday</a:t>
            </a:r>
            <a:endParaRPr lang="en-US" sz="1400" dirty="0">
              <a:solidFill>
                <a:srgbClr val="ADAD9B"/>
              </a:solidFill>
              <a:latin typeface="Arial"/>
              <a:cs typeface="Arial"/>
            </a:endParaRPr>
          </a:p>
        </p:txBody>
      </p:sp>
      <p:sp>
        <p:nvSpPr>
          <p:cNvPr id="15" name="TextBox 14"/>
          <p:cNvSpPr txBox="1"/>
          <p:nvPr/>
        </p:nvSpPr>
        <p:spPr>
          <a:xfrm>
            <a:off x="2590800" y="6550223"/>
            <a:ext cx="2173504" cy="307777"/>
          </a:xfrm>
          <a:prstGeom prst="rect">
            <a:avLst/>
          </a:prstGeom>
          <a:noFill/>
        </p:spPr>
        <p:txBody>
          <a:bodyPr wrap="none" rtlCol="0">
            <a:spAutoFit/>
          </a:bodyPr>
          <a:lstStyle/>
          <a:p>
            <a:r>
              <a:rPr lang="en-US" sz="1400" dirty="0" err="1">
                <a:solidFill>
                  <a:srgbClr val="ADAD9B"/>
                </a:solidFill>
                <a:latin typeface="Arial"/>
                <a:cs typeface="Arial"/>
              </a:rPr>
              <a:t>Thursday_Tin</a:t>
            </a:r>
            <a:r>
              <a:rPr lang="en-US" sz="1400" dirty="0">
                <a:solidFill>
                  <a:srgbClr val="ADAD9B"/>
                </a:solidFill>
                <a:latin typeface="Arial"/>
                <a:cs typeface="Arial"/>
              </a:rPr>
              <a:t>_ JUPITER</a:t>
            </a:r>
          </a:p>
        </p:txBody>
      </p:sp>
      <p:sp>
        <p:nvSpPr>
          <p:cNvPr id="16" name="TextBox 15"/>
          <p:cNvSpPr txBox="1"/>
          <p:nvPr/>
        </p:nvSpPr>
        <p:spPr>
          <a:xfrm>
            <a:off x="2202945" y="5638800"/>
            <a:ext cx="2140455" cy="307777"/>
          </a:xfrm>
          <a:prstGeom prst="rect">
            <a:avLst/>
          </a:prstGeom>
          <a:noFill/>
        </p:spPr>
        <p:txBody>
          <a:bodyPr wrap="none" rtlCol="0">
            <a:spAutoFit/>
          </a:bodyPr>
          <a:lstStyle/>
          <a:p>
            <a:r>
              <a:rPr lang="en-US" sz="1400" dirty="0" err="1">
                <a:solidFill>
                  <a:srgbClr val="ADAD9B"/>
                </a:solidFill>
                <a:latin typeface="Arial"/>
                <a:cs typeface="Arial"/>
              </a:rPr>
              <a:t>Friday_Copper</a:t>
            </a:r>
            <a:r>
              <a:rPr lang="en-US" sz="1400" dirty="0">
                <a:solidFill>
                  <a:srgbClr val="ADAD9B"/>
                </a:solidFill>
                <a:latin typeface="Arial"/>
                <a:cs typeface="Arial"/>
              </a:rPr>
              <a:t>_ VENUS</a:t>
            </a:r>
          </a:p>
        </p:txBody>
      </p:sp>
      <p:sp>
        <p:nvSpPr>
          <p:cNvPr id="17" name="TextBox 16"/>
          <p:cNvSpPr txBox="1"/>
          <p:nvPr/>
        </p:nvSpPr>
        <p:spPr>
          <a:xfrm>
            <a:off x="2338034" y="4583668"/>
            <a:ext cx="2277036" cy="307777"/>
          </a:xfrm>
          <a:prstGeom prst="rect">
            <a:avLst/>
          </a:prstGeom>
          <a:noFill/>
        </p:spPr>
        <p:txBody>
          <a:bodyPr wrap="none" rtlCol="0">
            <a:spAutoFit/>
          </a:bodyPr>
          <a:lstStyle/>
          <a:p>
            <a:r>
              <a:rPr lang="en-US" sz="1400" dirty="0" err="1">
                <a:solidFill>
                  <a:srgbClr val="ADAD9B"/>
                </a:solidFill>
                <a:latin typeface="Arial"/>
                <a:cs typeface="Arial"/>
              </a:rPr>
              <a:t>Saturday_Lead</a:t>
            </a:r>
            <a:r>
              <a:rPr lang="en-US" sz="1400" dirty="0">
                <a:solidFill>
                  <a:srgbClr val="ADAD9B"/>
                </a:solidFill>
                <a:latin typeface="Arial"/>
                <a:cs typeface="Arial"/>
              </a:rPr>
              <a:t>_ SATURN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552700"/>
            <a:ext cx="9116338" cy="685800"/>
          </a:xfrm>
        </p:spPr>
        <p:txBody>
          <a:bodyPr>
            <a:normAutofit/>
          </a:bodyPr>
          <a:lstStyle/>
          <a:p>
            <a:r>
              <a:rPr lang="en-US" sz="3200" dirty="0"/>
              <a:t>Elements of Harmony</a:t>
            </a:r>
          </a:p>
        </p:txBody>
      </p:sp>
      <p:sp>
        <p:nvSpPr>
          <p:cNvPr id="4" name="Subtitle 2"/>
          <p:cNvSpPr txBox="1">
            <a:spLocks/>
          </p:cNvSpPr>
          <p:nvPr/>
        </p:nvSpPr>
        <p:spPr>
          <a:xfrm>
            <a:off x="152400" y="1752600"/>
            <a:ext cx="1523999" cy="838200"/>
          </a:xfrm>
          <a:prstGeom prst="rect">
            <a:avLst/>
          </a:prstGeom>
        </p:spPr>
        <p:txBody>
          <a:bodyPr vert="horz" lIns="91440" tIns="45720" rIns="91440" bIns="45720" rtlCol="0">
            <a:normAutofit fontScale="92500"/>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Princess Celestia</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Pegasus</a:t>
            </a:r>
            <a:r>
              <a:rPr kumimoji="0" lang="en-US" sz="1400" b="0" i="0" u="none" strike="noStrike" kern="1200" cap="none" spc="0" normalizeH="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 Unicorn</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baseline="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Ruler of Equestria</a:t>
            </a:r>
            <a:endPar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endParaRPr>
          </a:p>
        </p:txBody>
      </p:sp>
      <p:pic>
        <p:nvPicPr>
          <p:cNvPr id="5" name="Picture 4" descr="S2E03_Celestia_'from_this_day_forth'.png"/>
          <p:cNvPicPr>
            <a:picLocks noChangeAspect="1"/>
          </p:cNvPicPr>
          <p:nvPr/>
        </p:nvPicPr>
        <p:blipFill>
          <a:blip r:embed="rId3"/>
          <a:stretch>
            <a:fillRect/>
          </a:stretch>
        </p:blipFill>
        <p:spPr>
          <a:xfrm>
            <a:off x="840663" y="200025"/>
            <a:ext cx="2743201" cy="1552575"/>
          </a:xfrm>
          <a:prstGeom prst="rect">
            <a:avLst/>
          </a:prstGeom>
          <a:ln w="63500" cap="sq">
            <a:solidFill>
              <a:schemeClr val="tx2">
                <a:lumMod val="75000"/>
              </a:schemeClr>
            </a:solidFill>
            <a:prstDash val="sysDot"/>
            <a:bevel/>
          </a:ln>
        </p:spPr>
      </p:pic>
      <p:pic>
        <p:nvPicPr>
          <p:cNvPr id="6" name="Picture 5" descr="princess_luna_by_mlpazureglow-d3bhjh1.jpg"/>
          <p:cNvPicPr>
            <a:picLocks noChangeAspect="1"/>
          </p:cNvPicPr>
          <p:nvPr/>
        </p:nvPicPr>
        <p:blipFill>
          <a:blip r:embed="rId4"/>
          <a:stretch>
            <a:fillRect/>
          </a:stretch>
        </p:blipFill>
        <p:spPr>
          <a:xfrm>
            <a:off x="6585160" y="557212"/>
            <a:ext cx="2416968" cy="1933575"/>
          </a:xfrm>
          <a:prstGeom prst="rect">
            <a:avLst/>
          </a:prstGeom>
          <a:ln w="63500">
            <a:solidFill>
              <a:schemeClr val="bg2">
                <a:lumMod val="25000"/>
                <a:lumOff val="75000"/>
              </a:schemeClr>
            </a:solidFill>
            <a:prstDash val="sysDot"/>
          </a:ln>
        </p:spPr>
      </p:pic>
      <p:sp>
        <p:nvSpPr>
          <p:cNvPr id="7" name="Subtitle 2"/>
          <p:cNvSpPr txBox="1">
            <a:spLocks/>
          </p:cNvSpPr>
          <p:nvPr/>
        </p:nvSpPr>
        <p:spPr>
          <a:xfrm>
            <a:off x="6553200" y="2109787"/>
            <a:ext cx="1523999" cy="838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Princess Luna</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Pegasus</a:t>
            </a:r>
            <a:r>
              <a:rPr kumimoji="0" lang="en-US" sz="1400" b="0" i="0" u="none" strike="noStrike" kern="1200" cap="none" spc="0" normalizeH="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 Unicorn</a:t>
            </a:r>
            <a:endPar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endParaRPr>
          </a:p>
        </p:txBody>
      </p:sp>
      <p:pic>
        <p:nvPicPr>
          <p:cNvPr id="8" name="Picture 7" descr="Nightmaremoon.png"/>
          <p:cNvPicPr>
            <a:picLocks noChangeAspect="1"/>
          </p:cNvPicPr>
          <p:nvPr/>
        </p:nvPicPr>
        <p:blipFill>
          <a:blip r:embed="rId5"/>
          <a:stretch>
            <a:fillRect/>
          </a:stretch>
        </p:blipFill>
        <p:spPr>
          <a:xfrm>
            <a:off x="5331536" y="100012"/>
            <a:ext cx="1752297" cy="1423988"/>
          </a:xfrm>
          <a:prstGeom prst="rect">
            <a:avLst/>
          </a:prstGeom>
        </p:spPr>
      </p:pic>
      <p:sp>
        <p:nvSpPr>
          <p:cNvPr id="9" name="Hexagon 8"/>
          <p:cNvSpPr/>
          <p:nvPr/>
        </p:nvSpPr>
        <p:spPr>
          <a:xfrm>
            <a:off x="3959936" y="3962400"/>
            <a:ext cx="1219200" cy="685800"/>
          </a:xfrm>
          <a:prstGeom prst="hexagon">
            <a:avLst>
              <a:gd name="adj" fmla="val 30301"/>
              <a:gd name="vf" fmla="val 115470"/>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812464" y="4610100"/>
            <a:ext cx="302336" cy="369332"/>
          </a:xfrm>
          <a:prstGeom prst="rect">
            <a:avLst/>
          </a:prstGeom>
          <a:effectLst>
            <a:outerShdw blurRad="50800" dist="38100" dir="2700000" algn="tl" rotWithShape="0">
              <a:srgbClr val="000000">
                <a:alpha val="43000"/>
              </a:srgbClr>
            </a:outerShdw>
          </a:effectLst>
        </p:spPr>
        <p:txBody>
          <a:bodyPr wrap="none">
            <a:spAutoFit/>
          </a:bodyPr>
          <a:lstStyle/>
          <a:p>
            <a:r>
              <a:rPr lang="en-US" dirty="0">
                <a:solidFill>
                  <a:srgbClr val="CACDC8"/>
                </a:solidFill>
              </a:rPr>
              <a:t>1</a:t>
            </a:r>
          </a:p>
        </p:txBody>
      </p:sp>
      <p:sp>
        <p:nvSpPr>
          <p:cNvPr id="11" name="Rectangle 10"/>
          <p:cNvSpPr/>
          <p:nvPr/>
        </p:nvSpPr>
        <p:spPr>
          <a:xfrm>
            <a:off x="3583864" y="4152900"/>
            <a:ext cx="302336" cy="369332"/>
          </a:xfrm>
          <a:prstGeom prst="rect">
            <a:avLst/>
          </a:prstGeom>
          <a:effectLst>
            <a:outerShdw blurRad="50800" dist="38100" dir="2700000" algn="tl" rotWithShape="0">
              <a:srgbClr val="000000">
                <a:alpha val="43000"/>
              </a:srgbClr>
            </a:outerShdw>
          </a:effectLst>
        </p:spPr>
        <p:txBody>
          <a:bodyPr wrap="none">
            <a:spAutoFit/>
          </a:bodyPr>
          <a:lstStyle/>
          <a:p>
            <a:r>
              <a:rPr lang="en-US" dirty="0">
                <a:solidFill>
                  <a:srgbClr val="CACDC8"/>
                </a:solidFill>
              </a:rPr>
              <a:t>2</a:t>
            </a:r>
          </a:p>
        </p:txBody>
      </p:sp>
      <p:sp>
        <p:nvSpPr>
          <p:cNvPr id="12" name="Rectangle 11"/>
          <p:cNvSpPr/>
          <p:nvPr/>
        </p:nvSpPr>
        <p:spPr>
          <a:xfrm>
            <a:off x="5259032" y="4152900"/>
            <a:ext cx="302336" cy="369332"/>
          </a:xfrm>
          <a:prstGeom prst="rect">
            <a:avLst/>
          </a:prstGeom>
          <a:effectLst>
            <a:outerShdw blurRad="50800" dist="38100" dir="2700000" algn="tl" rotWithShape="0">
              <a:srgbClr val="000000">
                <a:alpha val="43000"/>
              </a:srgbClr>
            </a:outerShdw>
          </a:effectLst>
        </p:spPr>
        <p:txBody>
          <a:bodyPr wrap="none">
            <a:spAutoFit/>
          </a:bodyPr>
          <a:lstStyle/>
          <a:p>
            <a:r>
              <a:rPr lang="en-US" dirty="0">
                <a:solidFill>
                  <a:srgbClr val="CACDC8"/>
                </a:solidFill>
              </a:rPr>
              <a:t>5</a:t>
            </a:r>
          </a:p>
        </p:txBody>
      </p:sp>
      <p:pic>
        <p:nvPicPr>
          <p:cNvPr id="13" name="Picture 12" descr="250px-Applejack_about_to_leave_for_Canterlot_cropped_S2E14.png"/>
          <p:cNvPicPr>
            <a:picLocks noChangeAspect="1"/>
          </p:cNvPicPr>
          <p:nvPr/>
        </p:nvPicPr>
        <p:blipFill>
          <a:blip r:embed="rId6"/>
          <a:stretch>
            <a:fillRect/>
          </a:stretch>
        </p:blipFill>
        <p:spPr>
          <a:xfrm>
            <a:off x="541447" y="5723049"/>
            <a:ext cx="1134952" cy="1134952"/>
          </a:xfrm>
          <a:prstGeom prst="rect">
            <a:avLst/>
          </a:prstGeom>
        </p:spPr>
      </p:pic>
      <p:sp>
        <p:nvSpPr>
          <p:cNvPr id="15" name="Subtitle 2"/>
          <p:cNvSpPr txBox="1">
            <a:spLocks/>
          </p:cNvSpPr>
          <p:nvPr/>
        </p:nvSpPr>
        <p:spPr>
          <a:xfrm>
            <a:off x="1752600" y="5638801"/>
            <a:ext cx="1523999" cy="8382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2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Apple jack</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2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Earth pony</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HONESTY</a:t>
            </a:r>
            <a:endPar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endParaRPr>
          </a:p>
        </p:txBody>
      </p:sp>
      <p:pic>
        <p:nvPicPr>
          <p:cNvPr id="16" name="Picture 15" descr="250px-FluttershyS1E23.png"/>
          <p:cNvPicPr>
            <a:picLocks noChangeAspect="1"/>
          </p:cNvPicPr>
          <p:nvPr/>
        </p:nvPicPr>
        <p:blipFill>
          <a:blip r:embed="rId7"/>
          <a:stretch>
            <a:fillRect/>
          </a:stretch>
        </p:blipFill>
        <p:spPr>
          <a:xfrm>
            <a:off x="242780" y="4338869"/>
            <a:ext cx="1077227" cy="1223731"/>
          </a:xfrm>
          <a:prstGeom prst="rect">
            <a:avLst/>
          </a:prstGeom>
        </p:spPr>
      </p:pic>
      <p:sp>
        <p:nvSpPr>
          <p:cNvPr id="17" name="Subtitle 2"/>
          <p:cNvSpPr txBox="1">
            <a:spLocks/>
          </p:cNvSpPr>
          <p:nvPr/>
        </p:nvSpPr>
        <p:spPr>
          <a:xfrm>
            <a:off x="1548606" y="4434812"/>
            <a:ext cx="1523999" cy="836589"/>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200" dirty="0" err="1">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Fluttershy</a:t>
            </a:r>
            <a:endParaRPr lang="en-US" sz="12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endParaRPr>
          </a:p>
          <a:p>
            <a:pPr lvl="0" algn="ctr" defTabSz="914400">
              <a:spcBef>
                <a:spcPts val="300"/>
              </a:spcBef>
              <a:buClr>
                <a:schemeClr val="accent3"/>
              </a:buClr>
            </a:pPr>
            <a:r>
              <a:rPr lang="en-US" sz="12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Pegasus</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KINDNESS</a:t>
            </a:r>
            <a:endPar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endParaRPr>
          </a:p>
        </p:txBody>
      </p:sp>
      <p:pic>
        <p:nvPicPr>
          <p:cNvPr id="20" name="Picture 19" descr="rarity_small.jpg"/>
          <p:cNvPicPr>
            <a:picLocks noChangeAspect="1"/>
          </p:cNvPicPr>
          <p:nvPr/>
        </p:nvPicPr>
        <p:blipFill>
          <a:blip r:embed="rId8"/>
          <a:stretch>
            <a:fillRect/>
          </a:stretch>
        </p:blipFill>
        <p:spPr>
          <a:xfrm>
            <a:off x="7315200" y="2947987"/>
            <a:ext cx="1579787" cy="1258237"/>
          </a:xfrm>
          <a:prstGeom prst="rect">
            <a:avLst/>
          </a:prstGeom>
        </p:spPr>
      </p:pic>
      <p:sp>
        <p:nvSpPr>
          <p:cNvPr id="21" name="Subtitle 2"/>
          <p:cNvSpPr txBox="1">
            <a:spLocks/>
          </p:cNvSpPr>
          <p:nvPr/>
        </p:nvSpPr>
        <p:spPr>
          <a:xfrm>
            <a:off x="5638800" y="3273839"/>
            <a:ext cx="1676400" cy="963613"/>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2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Rarity</a:t>
            </a:r>
          </a:p>
          <a:p>
            <a:pPr lvl="0" algn="ctr" defTabSz="914400">
              <a:spcBef>
                <a:spcPts val="300"/>
              </a:spcBef>
              <a:buClr>
                <a:schemeClr val="accent3"/>
              </a:buClr>
            </a:pPr>
            <a:r>
              <a:rPr lang="en-US" sz="12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Unicorn</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GENEROSITY</a:t>
            </a:r>
            <a:endPar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endParaRPr>
          </a:p>
        </p:txBody>
      </p:sp>
      <p:sp>
        <p:nvSpPr>
          <p:cNvPr id="22" name="Subtitle 2"/>
          <p:cNvSpPr txBox="1">
            <a:spLocks/>
          </p:cNvSpPr>
          <p:nvPr/>
        </p:nvSpPr>
        <p:spPr>
          <a:xfrm>
            <a:off x="6019801" y="4370387"/>
            <a:ext cx="1523999" cy="963613"/>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2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Rainbow dash</a:t>
            </a:r>
          </a:p>
          <a:p>
            <a:pPr lvl="0" algn="ctr" defTabSz="914400">
              <a:spcBef>
                <a:spcPts val="300"/>
              </a:spcBef>
              <a:buClr>
                <a:schemeClr val="accent3"/>
              </a:buClr>
            </a:pPr>
            <a:r>
              <a:rPr lang="en-US" sz="12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Pegasus</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LOYALTY</a:t>
            </a:r>
            <a:endPar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endParaRPr>
          </a:p>
        </p:txBody>
      </p:sp>
      <p:pic>
        <p:nvPicPr>
          <p:cNvPr id="24" name="Picture 23" descr="rainbowdash.jpg"/>
          <p:cNvPicPr>
            <a:picLocks noChangeAspect="1"/>
          </p:cNvPicPr>
          <p:nvPr/>
        </p:nvPicPr>
        <p:blipFill>
          <a:blip r:embed="rId9"/>
          <a:stretch>
            <a:fillRect/>
          </a:stretch>
        </p:blipFill>
        <p:spPr>
          <a:xfrm>
            <a:off x="7793644" y="4338869"/>
            <a:ext cx="1101343" cy="1089240"/>
          </a:xfrm>
          <a:prstGeom prst="rect">
            <a:avLst/>
          </a:prstGeom>
        </p:spPr>
      </p:pic>
      <p:sp>
        <p:nvSpPr>
          <p:cNvPr id="25" name="Rectangle 24"/>
          <p:cNvSpPr/>
          <p:nvPr/>
        </p:nvSpPr>
        <p:spPr>
          <a:xfrm>
            <a:off x="5029200" y="3657600"/>
            <a:ext cx="302336" cy="369332"/>
          </a:xfrm>
          <a:prstGeom prst="rect">
            <a:avLst/>
          </a:prstGeom>
          <a:effectLst>
            <a:outerShdw blurRad="50800" dist="38100" dir="2700000" algn="tl" rotWithShape="0">
              <a:srgbClr val="000000">
                <a:alpha val="43000"/>
              </a:srgbClr>
            </a:outerShdw>
          </a:effectLst>
        </p:spPr>
        <p:txBody>
          <a:bodyPr wrap="none">
            <a:spAutoFit/>
          </a:bodyPr>
          <a:lstStyle/>
          <a:p>
            <a:r>
              <a:rPr lang="en-US" dirty="0">
                <a:solidFill>
                  <a:srgbClr val="CACDC8"/>
                </a:solidFill>
              </a:rPr>
              <a:t>4</a:t>
            </a:r>
          </a:p>
        </p:txBody>
      </p:sp>
      <p:sp>
        <p:nvSpPr>
          <p:cNvPr id="26" name="Rectangle 25"/>
          <p:cNvSpPr/>
          <p:nvPr/>
        </p:nvSpPr>
        <p:spPr>
          <a:xfrm>
            <a:off x="5029200" y="4572000"/>
            <a:ext cx="302336" cy="369332"/>
          </a:xfrm>
          <a:prstGeom prst="rect">
            <a:avLst/>
          </a:prstGeom>
          <a:effectLst>
            <a:outerShdw blurRad="50800" dist="38100" dir="2700000" algn="tl" rotWithShape="0">
              <a:srgbClr val="000000">
                <a:alpha val="43000"/>
              </a:srgbClr>
            </a:outerShdw>
          </a:effectLst>
        </p:spPr>
        <p:txBody>
          <a:bodyPr wrap="square">
            <a:spAutoFit/>
          </a:bodyPr>
          <a:lstStyle/>
          <a:p>
            <a:r>
              <a:rPr lang="en-US" dirty="0">
                <a:solidFill>
                  <a:srgbClr val="CACDC8"/>
                </a:solidFill>
              </a:rPr>
              <a:t>6</a:t>
            </a:r>
          </a:p>
        </p:txBody>
      </p:sp>
      <p:sp>
        <p:nvSpPr>
          <p:cNvPr id="27" name="Rectangle 26"/>
          <p:cNvSpPr/>
          <p:nvPr/>
        </p:nvSpPr>
        <p:spPr>
          <a:xfrm>
            <a:off x="3735032" y="3733800"/>
            <a:ext cx="302336" cy="369332"/>
          </a:xfrm>
          <a:prstGeom prst="rect">
            <a:avLst/>
          </a:prstGeom>
          <a:effectLst>
            <a:outerShdw blurRad="50800" dist="38100" dir="2700000" algn="tl" rotWithShape="0">
              <a:srgbClr val="000000">
                <a:alpha val="43000"/>
              </a:srgbClr>
            </a:outerShdw>
          </a:effectLst>
        </p:spPr>
        <p:txBody>
          <a:bodyPr wrap="none">
            <a:spAutoFit/>
          </a:bodyPr>
          <a:lstStyle/>
          <a:p>
            <a:r>
              <a:rPr lang="en-US" dirty="0">
                <a:solidFill>
                  <a:srgbClr val="CACDC8"/>
                </a:solidFill>
              </a:rPr>
              <a:t>3</a:t>
            </a:r>
          </a:p>
        </p:txBody>
      </p:sp>
      <p:pic>
        <p:nvPicPr>
          <p:cNvPr id="29" name="Picture 28" descr="Twilight_Sparkle.png"/>
          <p:cNvPicPr>
            <a:picLocks noChangeAspect="1"/>
          </p:cNvPicPr>
          <p:nvPr/>
        </p:nvPicPr>
        <p:blipFill>
          <a:blip r:embed="rId10"/>
          <a:stretch>
            <a:fillRect/>
          </a:stretch>
        </p:blipFill>
        <p:spPr>
          <a:xfrm>
            <a:off x="6885662" y="5714900"/>
            <a:ext cx="1801138" cy="1013140"/>
          </a:xfrm>
          <a:prstGeom prst="rect">
            <a:avLst/>
          </a:prstGeom>
        </p:spPr>
      </p:pic>
      <p:sp>
        <p:nvSpPr>
          <p:cNvPr id="30" name="Subtitle 2"/>
          <p:cNvSpPr txBox="1">
            <a:spLocks/>
          </p:cNvSpPr>
          <p:nvPr/>
        </p:nvSpPr>
        <p:spPr>
          <a:xfrm>
            <a:off x="5181601" y="5638801"/>
            <a:ext cx="1523999" cy="963613"/>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2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Twilight sparkle</a:t>
            </a:r>
          </a:p>
          <a:p>
            <a:pPr lvl="0" algn="ctr" defTabSz="914400">
              <a:spcBef>
                <a:spcPts val="300"/>
              </a:spcBef>
              <a:buClr>
                <a:schemeClr val="accent3"/>
              </a:buClr>
            </a:pPr>
            <a:r>
              <a:rPr lang="en-US" sz="12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Unicorn</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MAGIC</a:t>
            </a:r>
            <a:endPar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endParaRPr>
          </a:p>
        </p:txBody>
      </p:sp>
      <p:sp>
        <p:nvSpPr>
          <p:cNvPr id="31" name="Rectangle 30"/>
          <p:cNvSpPr/>
          <p:nvPr/>
        </p:nvSpPr>
        <p:spPr>
          <a:xfrm>
            <a:off x="3936747" y="4214455"/>
            <a:ext cx="1322285" cy="307777"/>
          </a:xfrm>
          <a:prstGeom prst="rect">
            <a:avLst/>
          </a:prstGeom>
        </p:spPr>
        <p:txBody>
          <a:bodyPr wrap="none">
            <a:spAutoFit/>
          </a:bodyPr>
          <a:lstStyle/>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FRIENDSHIP</a:t>
            </a:r>
          </a:p>
        </p:txBody>
      </p:sp>
      <p:sp>
        <p:nvSpPr>
          <p:cNvPr id="32" name="Subtitle 2"/>
          <p:cNvSpPr txBox="1">
            <a:spLocks/>
          </p:cNvSpPr>
          <p:nvPr/>
        </p:nvSpPr>
        <p:spPr>
          <a:xfrm>
            <a:off x="1752600" y="3273839"/>
            <a:ext cx="1523999" cy="767522"/>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2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Pinkie pie</a:t>
            </a:r>
          </a:p>
          <a:p>
            <a:pPr lvl="0" algn="ctr" defTabSz="914400">
              <a:spcBef>
                <a:spcPts val="300"/>
              </a:spcBef>
              <a:buClr>
                <a:schemeClr val="accent3"/>
              </a:buClr>
            </a:pPr>
            <a:r>
              <a:rPr lang="en-US" sz="12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Earth pony</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rPr>
              <a:t>LAUGHTER</a:t>
            </a:r>
            <a:endPar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endParaRPr>
          </a:p>
        </p:txBody>
      </p:sp>
      <p:pic>
        <p:nvPicPr>
          <p:cNvPr id="33" name="Picture 32" descr="250px-Pinkie_Pie_standing_S1E15-1.png"/>
          <p:cNvPicPr>
            <a:picLocks noChangeAspect="1"/>
          </p:cNvPicPr>
          <p:nvPr/>
        </p:nvPicPr>
        <p:blipFill>
          <a:blip r:embed="rId11"/>
          <a:stretch>
            <a:fillRect/>
          </a:stretch>
        </p:blipFill>
        <p:spPr>
          <a:xfrm>
            <a:off x="541447" y="2895600"/>
            <a:ext cx="1211153" cy="132742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rider-waite-EmperorIV.jpg"/>
          <p:cNvPicPr>
            <a:picLocks noChangeAspect="1"/>
          </p:cNvPicPr>
          <p:nvPr/>
        </p:nvPicPr>
        <p:blipFill>
          <a:blip r:embed="rId3"/>
          <a:stretch>
            <a:fillRect/>
          </a:stretch>
        </p:blipFill>
        <p:spPr>
          <a:xfrm>
            <a:off x="3124200" y="2411198"/>
            <a:ext cx="757238" cy="1297537"/>
          </a:xfrm>
          <a:prstGeom prst="rect">
            <a:avLst/>
          </a:prstGeom>
          <a:scene3d>
            <a:camera prst="orthographicFront">
              <a:rot lat="0" lon="0" rev="20580000"/>
            </a:camera>
            <a:lightRig rig="threePt" dir="t"/>
          </a:scene3d>
        </p:spPr>
      </p:pic>
      <p:sp>
        <p:nvSpPr>
          <p:cNvPr id="13" name="Title 1"/>
          <p:cNvSpPr txBox="1">
            <a:spLocks/>
          </p:cNvSpPr>
          <p:nvPr/>
        </p:nvSpPr>
        <p:spPr>
          <a:xfrm>
            <a:off x="685800" y="0"/>
            <a:ext cx="7770813" cy="9144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TAROT deck</a:t>
            </a:r>
          </a:p>
        </p:txBody>
      </p:sp>
      <p:sp>
        <p:nvSpPr>
          <p:cNvPr id="6" name="Rectangle 5"/>
          <p:cNvSpPr/>
          <p:nvPr/>
        </p:nvSpPr>
        <p:spPr>
          <a:xfrm>
            <a:off x="304800" y="181137"/>
            <a:ext cx="2133600" cy="1254190"/>
          </a:xfrm>
          <a:prstGeom prst="rect">
            <a:avLst/>
          </a:prstGeom>
        </p:spPr>
        <p:txBody>
          <a:bodyPr wrap="square">
            <a:spAutoFit/>
          </a:bodyPr>
          <a:lstStyle/>
          <a:p>
            <a:pPr lvl="0" algn="ctr" defTabSz="914400">
              <a:spcBef>
                <a:spcPts val="300"/>
              </a:spcBef>
              <a:buClr>
                <a:schemeClr val="accent3"/>
              </a:buClr>
            </a:pPr>
            <a:r>
              <a:rPr lang="en-US" sz="20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78 cards total</a:t>
            </a:r>
          </a:p>
          <a:p>
            <a:pPr lvl="0" algn="ctr" defTabSz="914400">
              <a:spcBef>
                <a:spcPts val="300"/>
              </a:spcBef>
              <a:buClr>
                <a:schemeClr val="accent3"/>
              </a:buClr>
            </a:pPr>
            <a:endParaRPr lang="en-US" sz="20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endParaRPr>
          </a:p>
          <a:p>
            <a:pPr lvl="0" algn="ctr" defTabSz="914400">
              <a:spcBef>
                <a:spcPts val="300"/>
              </a:spcBef>
              <a:buClr>
                <a:schemeClr val="accent3"/>
              </a:buClr>
            </a:pPr>
            <a:endPar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endParaRPr>
          </a:p>
          <a:p>
            <a:pPr lvl="0" algn="ctr" defTabSz="914400">
              <a:spcBef>
                <a:spcPts val="300"/>
              </a:spcBef>
              <a:buClr>
                <a:schemeClr val="accent3"/>
              </a:buClr>
            </a:pPr>
            <a:endParaRPr lang="en-US" sz="1400" dirty="0"/>
          </a:p>
        </p:txBody>
      </p:sp>
      <p:pic>
        <p:nvPicPr>
          <p:cNvPr id="7" name="Picture 6" descr="220px-RWS_Tarot_00_Fool.jpg"/>
          <p:cNvPicPr>
            <a:picLocks noChangeAspect="1"/>
          </p:cNvPicPr>
          <p:nvPr/>
        </p:nvPicPr>
        <p:blipFill>
          <a:blip r:embed="rId4"/>
          <a:stretch>
            <a:fillRect/>
          </a:stretch>
        </p:blipFill>
        <p:spPr>
          <a:xfrm>
            <a:off x="-65314" y="1616363"/>
            <a:ext cx="812244" cy="1417735"/>
          </a:xfrm>
          <a:prstGeom prst="rect">
            <a:avLst/>
          </a:prstGeom>
          <a:ln w="101600">
            <a:solidFill>
              <a:schemeClr val="tx1">
                <a:lumMod val="85000"/>
              </a:schemeClr>
            </a:solidFill>
          </a:ln>
          <a:scene3d>
            <a:camera prst="orthographicFront">
              <a:rot lat="0" lon="0" rev="900000"/>
            </a:camera>
            <a:lightRig rig="threePt" dir="t"/>
          </a:scene3d>
        </p:spPr>
      </p:pic>
      <p:sp>
        <p:nvSpPr>
          <p:cNvPr id="8" name="TextBox 7"/>
          <p:cNvSpPr txBox="1"/>
          <p:nvPr/>
        </p:nvSpPr>
        <p:spPr>
          <a:xfrm>
            <a:off x="1" y="6119336"/>
            <a:ext cx="9143999" cy="523220"/>
          </a:xfrm>
          <a:prstGeom prst="rect">
            <a:avLst/>
          </a:prstGeom>
          <a:solidFill>
            <a:schemeClr val="accent2">
              <a:lumMod val="75000"/>
              <a:alpha val="39000"/>
            </a:schemeClr>
          </a:solidFill>
        </p:spPr>
        <p:txBody>
          <a:bodyPr wrap="square" rtlCol="0">
            <a:spAutoFit/>
          </a:bodyPr>
          <a:lstStyle/>
          <a:p>
            <a:r>
              <a:rPr lang="en-US" sz="1400" dirty="0">
                <a:latin typeface="Arial"/>
                <a:cs typeface="Arial"/>
              </a:rPr>
              <a:t>First known as </a:t>
            </a:r>
            <a:r>
              <a:rPr lang="en-US" sz="1400" b="1" dirty="0">
                <a:latin typeface="Arial"/>
                <a:cs typeface="Arial"/>
                <a:hlinkClick r:id="rId5" tooltip="Trionfi (cards)"/>
              </a:rPr>
              <a:t>trionfi</a:t>
            </a:r>
            <a:r>
              <a:rPr lang="en-US" sz="1400" dirty="0">
                <a:latin typeface="Arial"/>
                <a:cs typeface="Arial"/>
              </a:rPr>
              <a:t> and later as </a:t>
            </a:r>
            <a:r>
              <a:rPr lang="en-US" sz="1400" b="1" dirty="0" err="1">
                <a:latin typeface="Arial"/>
                <a:cs typeface="Arial"/>
              </a:rPr>
              <a:t>tarocchi</a:t>
            </a:r>
            <a:r>
              <a:rPr lang="en-US" sz="1400" dirty="0">
                <a:latin typeface="Arial"/>
                <a:cs typeface="Arial"/>
              </a:rPr>
              <a:t>, </a:t>
            </a:r>
            <a:r>
              <a:rPr lang="en-US" sz="1400" b="1" dirty="0" err="1">
                <a:latin typeface="Arial"/>
                <a:cs typeface="Arial"/>
              </a:rPr>
              <a:t>tarock</a:t>
            </a:r>
            <a:r>
              <a:rPr lang="en-US" sz="1400" dirty="0">
                <a:latin typeface="Arial"/>
                <a:cs typeface="Arial"/>
              </a:rPr>
              <a:t>, and others, It is a pack of playing cards (numbering 78), used from the mid-15th century in various parts of Europe to play a group of card games</a:t>
            </a:r>
            <a:endParaRPr lang="en-US" sz="1400" dirty="0">
              <a:solidFill>
                <a:schemeClr val="tx2">
                  <a:lumMod val="75000"/>
                </a:schemeClr>
              </a:solidFill>
              <a:latin typeface="Arial"/>
              <a:cs typeface="Arial"/>
            </a:endParaRPr>
          </a:p>
        </p:txBody>
      </p:sp>
      <p:sp>
        <p:nvSpPr>
          <p:cNvPr id="9" name="Rectangle 8"/>
          <p:cNvSpPr/>
          <p:nvPr/>
        </p:nvSpPr>
        <p:spPr>
          <a:xfrm>
            <a:off x="927468" y="3365754"/>
            <a:ext cx="1597450" cy="800219"/>
          </a:xfrm>
          <a:prstGeom prst="rect">
            <a:avLst/>
          </a:prstGeom>
        </p:spPr>
        <p:txBody>
          <a:bodyPr wrap="none">
            <a:spAutoFit/>
          </a:bodyPr>
          <a:lstStyle/>
          <a:p>
            <a:r>
              <a:rPr lang="en-US" sz="2800" b="1"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22</a:t>
            </a:r>
            <a:r>
              <a:rPr lang="en-US"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 Triumphs</a:t>
            </a:r>
          </a:p>
          <a:p>
            <a:r>
              <a:rPr lang="en-US"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Major Arcana</a:t>
            </a:r>
            <a:endParaRPr lang="en-US" dirty="0"/>
          </a:p>
        </p:txBody>
      </p:sp>
      <p:sp>
        <p:nvSpPr>
          <p:cNvPr id="10" name="Rectangle 9"/>
          <p:cNvSpPr/>
          <p:nvPr/>
        </p:nvSpPr>
        <p:spPr>
          <a:xfrm>
            <a:off x="6167743" y="3244334"/>
            <a:ext cx="2122283" cy="777136"/>
          </a:xfrm>
          <a:prstGeom prst="rect">
            <a:avLst/>
          </a:prstGeom>
        </p:spPr>
        <p:txBody>
          <a:bodyPr wrap="none">
            <a:spAutoFit/>
          </a:bodyPr>
          <a:lstStyle/>
          <a:p>
            <a:pPr lvl="0" algn="ctr" defTabSz="914400">
              <a:spcBef>
                <a:spcPts val="300"/>
              </a:spcBef>
              <a:buClr>
                <a:schemeClr val="accent3"/>
              </a:buClr>
            </a:pPr>
            <a:r>
              <a:rPr lang="en-US" sz="2400" b="1"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56</a:t>
            </a:r>
            <a:r>
              <a:rPr lang="en-US"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 cards </a:t>
            </a:r>
          </a:p>
          <a:p>
            <a:pPr lvl="0" algn="ctr" defTabSz="914400">
              <a:spcBef>
                <a:spcPts val="300"/>
              </a:spcBef>
              <a:buClr>
                <a:schemeClr val="accent3"/>
              </a:buClr>
            </a:pPr>
            <a:r>
              <a:rPr lang="en-US"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divided into 4 Suits        </a:t>
            </a:r>
          </a:p>
        </p:txBody>
      </p:sp>
      <p:pic>
        <p:nvPicPr>
          <p:cNvPr id="11" name="Picture 10" descr="maj01.jpg"/>
          <p:cNvPicPr>
            <a:picLocks noChangeAspect="1"/>
          </p:cNvPicPr>
          <p:nvPr/>
        </p:nvPicPr>
        <p:blipFill>
          <a:blip r:embed="rId6"/>
          <a:stretch>
            <a:fillRect/>
          </a:stretch>
        </p:blipFill>
        <p:spPr>
          <a:xfrm>
            <a:off x="685800" y="1234383"/>
            <a:ext cx="928278" cy="1591333"/>
          </a:xfrm>
          <a:prstGeom prst="rect">
            <a:avLst/>
          </a:prstGeom>
        </p:spPr>
      </p:pic>
      <p:pic>
        <p:nvPicPr>
          <p:cNvPr id="14" name="Picture 13" descr="the-empress-tarot-card.jpg"/>
          <p:cNvPicPr>
            <a:picLocks noChangeAspect="1"/>
          </p:cNvPicPr>
          <p:nvPr/>
        </p:nvPicPr>
        <p:blipFill>
          <a:blip r:embed="rId7"/>
          <a:stretch>
            <a:fillRect/>
          </a:stretch>
        </p:blipFill>
        <p:spPr>
          <a:xfrm>
            <a:off x="2345713" y="1577601"/>
            <a:ext cx="928278" cy="1666733"/>
          </a:xfrm>
          <a:prstGeom prst="rect">
            <a:avLst/>
          </a:prstGeom>
          <a:scene3d>
            <a:camera prst="orthographicFront">
              <a:rot lat="0" lon="0" rev="21594000"/>
            </a:camera>
            <a:lightRig rig="threePt" dir="t"/>
          </a:scene3d>
        </p:spPr>
      </p:pic>
      <p:pic>
        <p:nvPicPr>
          <p:cNvPr id="15" name="Picture 14" descr="maj02.jpg"/>
          <p:cNvPicPr>
            <a:picLocks noChangeAspect="1"/>
          </p:cNvPicPr>
          <p:nvPr/>
        </p:nvPicPr>
        <p:blipFill>
          <a:blip r:embed="rId8"/>
          <a:stretch>
            <a:fillRect/>
          </a:stretch>
        </p:blipFill>
        <p:spPr>
          <a:xfrm>
            <a:off x="1592664" y="1500010"/>
            <a:ext cx="891892" cy="1528958"/>
          </a:xfrm>
          <a:prstGeom prst="rect">
            <a:avLst/>
          </a:prstGeom>
          <a:scene3d>
            <a:camera prst="orthographicFront">
              <a:rot lat="0" lon="0" rev="20880000"/>
            </a:camera>
            <a:lightRig rig="threePt" dir="t"/>
          </a:scene3d>
        </p:spPr>
      </p:pic>
      <p:pic>
        <p:nvPicPr>
          <p:cNvPr id="17" name="Picture 16" descr="swords03.jpg"/>
          <p:cNvPicPr>
            <a:picLocks noChangeAspect="1"/>
          </p:cNvPicPr>
          <p:nvPr/>
        </p:nvPicPr>
        <p:blipFill>
          <a:blip r:embed="rId9"/>
          <a:stretch>
            <a:fillRect/>
          </a:stretch>
        </p:blipFill>
        <p:spPr>
          <a:xfrm>
            <a:off x="7172325" y="1233973"/>
            <a:ext cx="981075" cy="1681843"/>
          </a:xfrm>
          <a:prstGeom prst="rect">
            <a:avLst/>
          </a:prstGeom>
          <a:ln w="101600">
            <a:solidFill>
              <a:schemeClr val="tx2"/>
            </a:solidFill>
          </a:ln>
          <a:scene3d>
            <a:camera prst="orthographicFront">
              <a:rot lat="0" lon="0" rev="660000"/>
            </a:camera>
            <a:lightRig rig="threePt" dir="t"/>
          </a:scene3d>
        </p:spPr>
      </p:pic>
      <p:pic>
        <p:nvPicPr>
          <p:cNvPr id="18" name="Picture 17" descr="Rider-Waite_Ace_Swords_large.jpg"/>
          <p:cNvPicPr>
            <a:picLocks noChangeAspect="1"/>
          </p:cNvPicPr>
          <p:nvPr/>
        </p:nvPicPr>
        <p:blipFill>
          <a:blip r:embed="rId10"/>
          <a:stretch>
            <a:fillRect/>
          </a:stretch>
        </p:blipFill>
        <p:spPr>
          <a:xfrm>
            <a:off x="7846219" y="914400"/>
            <a:ext cx="1220788" cy="2145567"/>
          </a:xfrm>
          <a:prstGeom prst="rect">
            <a:avLst/>
          </a:prstGeom>
        </p:spPr>
      </p:pic>
      <p:pic>
        <p:nvPicPr>
          <p:cNvPr id="20" name="Picture 19" descr="18_MOON_raite.jpg"/>
          <p:cNvPicPr>
            <a:picLocks noChangeAspect="1"/>
          </p:cNvPicPr>
          <p:nvPr/>
        </p:nvPicPr>
        <p:blipFill>
          <a:blip r:embed="rId11"/>
          <a:stretch>
            <a:fillRect/>
          </a:stretch>
        </p:blipFill>
        <p:spPr>
          <a:xfrm>
            <a:off x="140080" y="4256393"/>
            <a:ext cx="644028" cy="1104048"/>
          </a:xfrm>
          <a:prstGeom prst="rect">
            <a:avLst/>
          </a:prstGeom>
        </p:spPr>
      </p:pic>
      <p:pic>
        <p:nvPicPr>
          <p:cNvPr id="21" name="Picture 20" descr="19_SUN_raite.jpg"/>
          <p:cNvPicPr>
            <a:picLocks noChangeAspect="1"/>
          </p:cNvPicPr>
          <p:nvPr/>
        </p:nvPicPr>
        <p:blipFill>
          <a:blip r:embed="rId12"/>
          <a:stretch>
            <a:fillRect/>
          </a:stretch>
        </p:blipFill>
        <p:spPr>
          <a:xfrm>
            <a:off x="685799" y="4311956"/>
            <a:ext cx="783771" cy="1343608"/>
          </a:xfrm>
          <a:prstGeom prst="rect">
            <a:avLst/>
          </a:prstGeom>
          <a:scene3d>
            <a:camera prst="orthographicFront">
              <a:rot lat="0" lon="0" rev="660000"/>
            </a:camera>
            <a:lightRig rig="threePt" dir="t"/>
          </a:scene3d>
        </p:spPr>
      </p:pic>
      <p:pic>
        <p:nvPicPr>
          <p:cNvPr id="22" name="Picture 21" descr="rider-waite-wandsX.jpg"/>
          <p:cNvPicPr>
            <a:picLocks noChangeAspect="1"/>
          </p:cNvPicPr>
          <p:nvPr/>
        </p:nvPicPr>
        <p:blipFill>
          <a:blip r:embed="rId13"/>
          <a:stretch>
            <a:fillRect/>
          </a:stretch>
        </p:blipFill>
        <p:spPr>
          <a:xfrm>
            <a:off x="4963528" y="4165973"/>
            <a:ext cx="999122" cy="1717409"/>
          </a:xfrm>
          <a:prstGeom prst="rect">
            <a:avLst/>
          </a:prstGeom>
        </p:spPr>
      </p:pic>
      <p:pic>
        <p:nvPicPr>
          <p:cNvPr id="24" name="Picture 23" descr="rider-waite-tarot-card-deck_queen wands.jpg"/>
          <p:cNvPicPr>
            <a:picLocks noChangeAspect="1"/>
          </p:cNvPicPr>
          <p:nvPr/>
        </p:nvPicPr>
        <p:blipFill>
          <a:blip r:embed="rId14"/>
          <a:stretch>
            <a:fillRect/>
          </a:stretch>
        </p:blipFill>
        <p:spPr>
          <a:xfrm>
            <a:off x="5619109" y="4137319"/>
            <a:ext cx="1097268" cy="1892046"/>
          </a:xfrm>
          <a:prstGeom prst="rect">
            <a:avLst/>
          </a:prstGeom>
          <a:scene3d>
            <a:camera prst="orthographicFront">
              <a:rot lat="0" lon="0" rev="20940000"/>
            </a:camera>
            <a:lightRig rig="threePt" dir="t"/>
          </a:scene3d>
        </p:spPr>
      </p:pic>
      <p:pic>
        <p:nvPicPr>
          <p:cNvPr id="25" name="Picture 24" descr="tarot-rider-waite-the-star.jpg"/>
          <p:cNvPicPr>
            <a:picLocks noChangeAspect="1"/>
          </p:cNvPicPr>
          <p:nvPr/>
        </p:nvPicPr>
        <p:blipFill>
          <a:blip r:embed="rId15"/>
          <a:stretch>
            <a:fillRect/>
          </a:stretch>
        </p:blipFill>
        <p:spPr>
          <a:xfrm>
            <a:off x="1723259" y="4426800"/>
            <a:ext cx="715141" cy="1228764"/>
          </a:xfrm>
          <a:prstGeom prst="rect">
            <a:avLst/>
          </a:prstGeom>
        </p:spPr>
      </p:pic>
      <p:pic>
        <p:nvPicPr>
          <p:cNvPr id="26" name="Picture 25" descr="wheel_major_10.jpg"/>
          <p:cNvPicPr>
            <a:picLocks noChangeAspect="1"/>
          </p:cNvPicPr>
          <p:nvPr/>
        </p:nvPicPr>
        <p:blipFill>
          <a:blip r:embed="rId16"/>
          <a:stretch>
            <a:fillRect/>
          </a:stretch>
        </p:blipFill>
        <p:spPr>
          <a:xfrm>
            <a:off x="2524918" y="4351779"/>
            <a:ext cx="749073" cy="1303785"/>
          </a:xfrm>
          <a:prstGeom prst="rect">
            <a:avLst/>
          </a:prstGeom>
          <a:scene3d>
            <a:camera prst="orthographicFront">
              <a:rot lat="0" lon="0" rev="720000"/>
            </a:camera>
            <a:lightRig rig="threePt" dir="t"/>
          </a:scene3d>
        </p:spPr>
      </p:pic>
      <p:pic>
        <p:nvPicPr>
          <p:cNvPr id="27" name="Picture 26" descr="RiderWaiteAceOfPentacles.jpg"/>
          <p:cNvPicPr>
            <a:picLocks noChangeAspect="1"/>
          </p:cNvPicPr>
          <p:nvPr/>
        </p:nvPicPr>
        <p:blipFill>
          <a:blip r:embed="rId17"/>
          <a:stretch>
            <a:fillRect/>
          </a:stretch>
        </p:blipFill>
        <p:spPr>
          <a:xfrm>
            <a:off x="8010496" y="4213830"/>
            <a:ext cx="1101357" cy="1725459"/>
          </a:xfrm>
          <a:prstGeom prst="rect">
            <a:avLst/>
          </a:prstGeom>
        </p:spPr>
      </p:pic>
      <p:pic>
        <p:nvPicPr>
          <p:cNvPr id="28" name="Picture 27" descr="ace_cups.jpg"/>
          <p:cNvPicPr>
            <a:picLocks noChangeAspect="1"/>
          </p:cNvPicPr>
          <p:nvPr/>
        </p:nvPicPr>
        <p:blipFill>
          <a:blip r:embed="rId18"/>
          <a:stretch>
            <a:fillRect/>
          </a:stretch>
        </p:blipFill>
        <p:spPr>
          <a:xfrm>
            <a:off x="4731125" y="2062361"/>
            <a:ext cx="887984" cy="1526709"/>
          </a:xfrm>
          <a:prstGeom prst="rect">
            <a:avLst/>
          </a:prstGeom>
          <a:scene3d>
            <a:camera prst="orthographicFront">
              <a:rot lat="0" lon="0" rev="720000"/>
            </a:camera>
            <a:lightRig rig="threePt" dir="t"/>
          </a:scene3d>
        </p:spPr>
      </p:pic>
      <p:pic>
        <p:nvPicPr>
          <p:cNvPr id="29" name="Picture 28" descr="rider-waitecups 2.jpg"/>
          <p:cNvPicPr>
            <a:picLocks noChangeAspect="1"/>
          </p:cNvPicPr>
          <p:nvPr/>
        </p:nvPicPr>
        <p:blipFill>
          <a:blip r:embed="rId19"/>
          <a:stretch>
            <a:fillRect/>
          </a:stretch>
        </p:blipFill>
        <p:spPr>
          <a:xfrm>
            <a:off x="5397917" y="1118507"/>
            <a:ext cx="1129466" cy="1941460"/>
          </a:xfrm>
          <a:prstGeom prst="rect">
            <a:avLst/>
          </a:prstGeom>
        </p:spPr>
      </p:pic>
      <p:pic>
        <p:nvPicPr>
          <p:cNvPr id="32" name="Picture 31" descr="nine-of-pentacles2.jpg"/>
          <p:cNvPicPr>
            <a:picLocks noChangeAspect="1"/>
          </p:cNvPicPr>
          <p:nvPr/>
        </p:nvPicPr>
        <p:blipFill>
          <a:blip r:embed="rId20"/>
          <a:stretch>
            <a:fillRect/>
          </a:stretch>
        </p:blipFill>
        <p:spPr>
          <a:xfrm>
            <a:off x="7018440" y="3939474"/>
            <a:ext cx="1271586" cy="217986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7236"/>
            <a:ext cx="9144000" cy="13716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Archetypes in the Tarot</a:t>
            </a:r>
          </a:p>
        </p:txBody>
      </p:sp>
      <p:pic>
        <p:nvPicPr>
          <p:cNvPr id="8" name="Picture 7" descr="0-Fool.jpg"/>
          <p:cNvPicPr>
            <a:picLocks noChangeAspect="1"/>
          </p:cNvPicPr>
          <p:nvPr/>
        </p:nvPicPr>
        <p:blipFill>
          <a:blip r:embed="rId3"/>
          <a:stretch>
            <a:fillRect/>
          </a:stretch>
        </p:blipFill>
        <p:spPr>
          <a:xfrm>
            <a:off x="0" y="2143315"/>
            <a:ext cx="1613815" cy="2799970"/>
          </a:xfrm>
          <a:prstGeom prst="rect">
            <a:avLst/>
          </a:prstGeom>
        </p:spPr>
      </p:pic>
      <p:sp>
        <p:nvSpPr>
          <p:cNvPr id="11" name="Rectangle 10"/>
          <p:cNvSpPr/>
          <p:nvPr/>
        </p:nvSpPr>
        <p:spPr>
          <a:xfrm>
            <a:off x="76200" y="5052045"/>
            <a:ext cx="1524000" cy="1323439"/>
          </a:xfrm>
          <a:prstGeom prst="rect">
            <a:avLst/>
          </a:prstGeom>
        </p:spPr>
        <p:txBody>
          <a:bodyPr wrap="square">
            <a:spAutoFit/>
          </a:bodyPr>
          <a:lstStyle/>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Innocence</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Beginning</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Simplicity</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Blind faith</a:t>
            </a:r>
          </a:p>
          <a:p>
            <a:pPr lvl="0" algn="ctr" defTabSz="914400">
              <a:spcBef>
                <a:spcPts val="300"/>
              </a:spcBef>
              <a:buClr>
                <a:schemeClr val="accent3"/>
              </a:buClr>
            </a:pPr>
            <a:endParaRPr lang="en-US" sz="1400" dirty="0"/>
          </a:p>
        </p:txBody>
      </p:sp>
      <p:pic>
        <p:nvPicPr>
          <p:cNvPr id="12" name="Picture 11" descr="1-Magician.jpg"/>
          <p:cNvPicPr>
            <a:picLocks noChangeAspect="1"/>
          </p:cNvPicPr>
          <p:nvPr/>
        </p:nvPicPr>
        <p:blipFill>
          <a:blip r:embed="rId4"/>
          <a:stretch>
            <a:fillRect/>
          </a:stretch>
        </p:blipFill>
        <p:spPr>
          <a:xfrm>
            <a:off x="1847568" y="2133600"/>
            <a:ext cx="1657632" cy="2809685"/>
          </a:xfrm>
          <a:prstGeom prst="rect">
            <a:avLst/>
          </a:prstGeom>
        </p:spPr>
      </p:pic>
      <p:sp>
        <p:nvSpPr>
          <p:cNvPr id="14" name="Rectangle 13"/>
          <p:cNvSpPr/>
          <p:nvPr/>
        </p:nvSpPr>
        <p:spPr>
          <a:xfrm>
            <a:off x="1905000" y="5052045"/>
            <a:ext cx="1524000" cy="1069523"/>
          </a:xfrm>
          <a:prstGeom prst="rect">
            <a:avLst/>
          </a:prstGeom>
        </p:spPr>
        <p:txBody>
          <a:bodyPr wrap="square">
            <a:spAutoFit/>
          </a:bodyPr>
          <a:lstStyle/>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Action</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Awareness</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Resourcefulness</a:t>
            </a:r>
          </a:p>
          <a:p>
            <a:pPr lvl="0" algn="ctr" defTabSz="914400">
              <a:spcBef>
                <a:spcPts val="300"/>
              </a:spcBef>
              <a:buClr>
                <a:schemeClr val="accent3"/>
              </a:buClr>
            </a:pPr>
            <a:endParaRPr lang="en-US" sz="1400" dirty="0"/>
          </a:p>
        </p:txBody>
      </p:sp>
      <p:pic>
        <p:nvPicPr>
          <p:cNvPr id="15" name="Picture 14" descr="2-Priestess.jpg"/>
          <p:cNvPicPr>
            <a:picLocks noChangeAspect="1"/>
          </p:cNvPicPr>
          <p:nvPr/>
        </p:nvPicPr>
        <p:blipFill>
          <a:blip r:embed="rId5"/>
          <a:stretch>
            <a:fillRect/>
          </a:stretch>
        </p:blipFill>
        <p:spPr>
          <a:xfrm>
            <a:off x="3767179" y="2153029"/>
            <a:ext cx="1652215" cy="2800505"/>
          </a:xfrm>
          <a:prstGeom prst="rect">
            <a:avLst/>
          </a:prstGeom>
        </p:spPr>
      </p:pic>
      <p:pic>
        <p:nvPicPr>
          <p:cNvPr id="16" name="Picture 15" descr="3-Empress.jpg"/>
          <p:cNvPicPr>
            <a:picLocks noChangeAspect="1"/>
          </p:cNvPicPr>
          <p:nvPr/>
        </p:nvPicPr>
        <p:blipFill>
          <a:blip r:embed="rId6"/>
          <a:stretch>
            <a:fillRect/>
          </a:stretch>
        </p:blipFill>
        <p:spPr>
          <a:xfrm>
            <a:off x="5724004" y="2162209"/>
            <a:ext cx="1591196" cy="2800505"/>
          </a:xfrm>
          <a:prstGeom prst="rect">
            <a:avLst/>
          </a:prstGeom>
        </p:spPr>
      </p:pic>
      <p:pic>
        <p:nvPicPr>
          <p:cNvPr id="17" name="Picture 16" descr="4-Emperor.jpg"/>
          <p:cNvPicPr>
            <a:picLocks noChangeAspect="1"/>
          </p:cNvPicPr>
          <p:nvPr/>
        </p:nvPicPr>
        <p:blipFill>
          <a:blip r:embed="rId7"/>
          <a:stretch>
            <a:fillRect/>
          </a:stretch>
        </p:blipFill>
        <p:spPr>
          <a:xfrm>
            <a:off x="7505699" y="2153029"/>
            <a:ext cx="1638301" cy="2809685"/>
          </a:xfrm>
          <a:prstGeom prst="rect">
            <a:avLst/>
          </a:prstGeom>
        </p:spPr>
      </p:pic>
      <p:sp>
        <p:nvSpPr>
          <p:cNvPr id="18" name="Rectangle 17"/>
          <p:cNvSpPr/>
          <p:nvPr/>
        </p:nvSpPr>
        <p:spPr>
          <a:xfrm>
            <a:off x="3886200" y="5052045"/>
            <a:ext cx="1490621" cy="1577355"/>
          </a:xfrm>
          <a:prstGeom prst="rect">
            <a:avLst/>
          </a:prstGeom>
        </p:spPr>
        <p:txBody>
          <a:bodyPr wrap="square">
            <a:spAutoFit/>
          </a:bodyPr>
          <a:lstStyle/>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Secret</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Knowledge</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Source</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Moral duty</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Oracle</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Premonition</a:t>
            </a:r>
          </a:p>
        </p:txBody>
      </p:sp>
      <p:sp>
        <p:nvSpPr>
          <p:cNvPr id="19" name="Rectangle 18"/>
          <p:cNvSpPr/>
          <p:nvPr/>
        </p:nvSpPr>
        <p:spPr>
          <a:xfrm>
            <a:off x="5867400" y="5052045"/>
            <a:ext cx="1288414" cy="1577355"/>
          </a:xfrm>
          <a:prstGeom prst="rect">
            <a:avLst/>
          </a:prstGeom>
        </p:spPr>
        <p:txBody>
          <a:bodyPr wrap="square">
            <a:spAutoFit/>
          </a:bodyPr>
          <a:lstStyle/>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Creativity</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Abundance</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Fertility</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Promise</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Exuberance</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Femininity</a:t>
            </a:r>
          </a:p>
        </p:txBody>
      </p:sp>
      <p:sp>
        <p:nvSpPr>
          <p:cNvPr id="20" name="Rectangle 19"/>
          <p:cNvSpPr/>
          <p:nvPr/>
        </p:nvSpPr>
        <p:spPr>
          <a:xfrm>
            <a:off x="7696200" y="5052045"/>
            <a:ext cx="1288414" cy="1577355"/>
          </a:xfrm>
          <a:prstGeom prst="rect">
            <a:avLst/>
          </a:prstGeom>
        </p:spPr>
        <p:txBody>
          <a:bodyPr wrap="square">
            <a:spAutoFit/>
          </a:bodyPr>
          <a:lstStyle/>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Creativity</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Strategy</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Rulership</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Authority</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Rigidity</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Masculinity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7236"/>
            <a:ext cx="9144000" cy="13716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Archetypes in the Tarot</a:t>
            </a:r>
          </a:p>
        </p:txBody>
      </p:sp>
      <p:sp>
        <p:nvSpPr>
          <p:cNvPr id="11" name="Rectangle 10"/>
          <p:cNvSpPr/>
          <p:nvPr/>
        </p:nvSpPr>
        <p:spPr>
          <a:xfrm>
            <a:off x="0" y="4953000"/>
            <a:ext cx="1524000" cy="2085186"/>
          </a:xfrm>
          <a:prstGeom prst="rect">
            <a:avLst/>
          </a:prstGeom>
        </p:spPr>
        <p:txBody>
          <a:bodyPr wrap="square">
            <a:spAutoFit/>
          </a:bodyPr>
          <a:lstStyle/>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Law</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Respect</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Ceremony</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Tradition</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Conformity</a:t>
            </a:r>
          </a:p>
          <a:p>
            <a:pPr lvl="0" algn="ctr" defTabSz="914400">
              <a:spcBef>
                <a:spcPts val="300"/>
              </a:spcBef>
              <a:buClr>
                <a:schemeClr val="accent3"/>
              </a:buClr>
            </a:pPr>
            <a:endPar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endParaRPr>
          </a:p>
          <a:p>
            <a:pPr lvl="0" algn="ctr" defTabSz="914400">
              <a:spcBef>
                <a:spcPts val="300"/>
              </a:spcBef>
              <a:buClr>
                <a:schemeClr val="accent3"/>
              </a:buClr>
            </a:pPr>
            <a:endPar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endParaRPr>
          </a:p>
          <a:p>
            <a:pPr lvl="0" algn="ctr" defTabSz="914400">
              <a:spcBef>
                <a:spcPts val="300"/>
              </a:spcBef>
              <a:buClr>
                <a:schemeClr val="accent3"/>
              </a:buClr>
            </a:pPr>
            <a:endParaRPr lang="en-US" sz="1400" dirty="0"/>
          </a:p>
        </p:txBody>
      </p:sp>
      <p:sp>
        <p:nvSpPr>
          <p:cNvPr id="14" name="Rectangle 13"/>
          <p:cNvSpPr/>
          <p:nvPr/>
        </p:nvSpPr>
        <p:spPr>
          <a:xfrm>
            <a:off x="1858311" y="4953000"/>
            <a:ext cx="1524000" cy="1831271"/>
          </a:xfrm>
          <a:prstGeom prst="rect">
            <a:avLst/>
          </a:prstGeom>
        </p:spPr>
        <p:txBody>
          <a:bodyPr wrap="square">
            <a:spAutoFit/>
          </a:bodyPr>
          <a:lstStyle/>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Union</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Trust</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Temptation</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Attachment</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Vulnerability</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Flow of Energy</a:t>
            </a:r>
          </a:p>
          <a:p>
            <a:pPr lvl="0" algn="ctr" defTabSz="914400">
              <a:spcBef>
                <a:spcPts val="300"/>
              </a:spcBef>
              <a:buClr>
                <a:schemeClr val="accent3"/>
              </a:buClr>
            </a:pPr>
            <a:endParaRPr lang="en-US" sz="1400" dirty="0"/>
          </a:p>
        </p:txBody>
      </p:sp>
      <p:sp>
        <p:nvSpPr>
          <p:cNvPr id="18" name="Rectangle 17"/>
          <p:cNvSpPr/>
          <p:nvPr/>
        </p:nvSpPr>
        <p:spPr>
          <a:xfrm>
            <a:off x="3699954" y="4953000"/>
            <a:ext cx="1490621" cy="1831271"/>
          </a:xfrm>
          <a:prstGeom prst="rect">
            <a:avLst/>
          </a:prstGeom>
        </p:spPr>
        <p:txBody>
          <a:bodyPr wrap="square">
            <a:spAutoFit/>
          </a:bodyPr>
          <a:lstStyle/>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Skill</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Control</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Action</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Balance</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Will</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Focus</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Physicality</a:t>
            </a:r>
          </a:p>
        </p:txBody>
      </p:sp>
      <p:sp>
        <p:nvSpPr>
          <p:cNvPr id="19" name="Rectangle 18"/>
          <p:cNvSpPr/>
          <p:nvPr/>
        </p:nvSpPr>
        <p:spPr>
          <a:xfrm>
            <a:off x="5497345" y="4953000"/>
            <a:ext cx="1658469" cy="1323439"/>
          </a:xfrm>
          <a:prstGeom prst="rect">
            <a:avLst/>
          </a:prstGeom>
        </p:spPr>
        <p:txBody>
          <a:bodyPr wrap="square">
            <a:spAutoFit/>
          </a:bodyPr>
          <a:lstStyle/>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Balance</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Courage</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Compassion</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Understanding</a:t>
            </a:r>
          </a:p>
          <a:p>
            <a:pPr lvl="0" algn="ctr" defTabSz="914400">
              <a:spcBef>
                <a:spcPts val="300"/>
              </a:spcBef>
              <a:buClr>
                <a:schemeClr val="accent3"/>
              </a:buClr>
              <a:defRPr/>
            </a:pPr>
            <a:endPar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endParaRPr>
          </a:p>
        </p:txBody>
      </p:sp>
      <p:sp>
        <p:nvSpPr>
          <p:cNvPr id="20" name="Rectangle 19"/>
          <p:cNvSpPr/>
          <p:nvPr/>
        </p:nvSpPr>
        <p:spPr>
          <a:xfrm>
            <a:off x="7532915" y="4953000"/>
            <a:ext cx="1611085" cy="1792799"/>
          </a:xfrm>
          <a:prstGeom prst="rect">
            <a:avLst/>
          </a:prstGeom>
        </p:spPr>
        <p:txBody>
          <a:bodyPr wrap="square">
            <a:spAutoFit/>
          </a:bodyPr>
          <a:lstStyle/>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Humility</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Solitude</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Retreat</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Observation</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Detachment</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Search of Essence</a:t>
            </a:r>
          </a:p>
        </p:txBody>
      </p:sp>
      <p:pic>
        <p:nvPicPr>
          <p:cNvPr id="13" name="Picture 12" descr="5-Hierophant.jpg"/>
          <p:cNvPicPr>
            <a:picLocks noChangeAspect="1"/>
          </p:cNvPicPr>
          <p:nvPr/>
        </p:nvPicPr>
        <p:blipFill>
          <a:blip r:embed="rId2"/>
          <a:stretch>
            <a:fillRect/>
          </a:stretch>
        </p:blipFill>
        <p:spPr>
          <a:xfrm>
            <a:off x="0" y="2133600"/>
            <a:ext cx="1625014" cy="2819400"/>
          </a:xfrm>
          <a:prstGeom prst="rect">
            <a:avLst/>
          </a:prstGeom>
        </p:spPr>
      </p:pic>
      <p:pic>
        <p:nvPicPr>
          <p:cNvPr id="21" name="Picture 20" descr="6-Lovers.jpg"/>
          <p:cNvPicPr>
            <a:picLocks noChangeAspect="1"/>
          </p:cNvPicPr>
          <p:nvPr/>
        </p:nvPicPr>
        <p:blipFill>
          <a:blip r:embed="rId3"/>
          <a:stretch>
            <a:fillRect/>
          </a:stretch>
        </p:blipFill>
        <p:spPr>
          <a:xfrm>
            <a:off x="1858311" y="2133602"/>
            <a:ext cx="1629711" cy="2819399"/>
          </a:xfrm>
          <a:prstGeom prst="rect">
            <a:avLst/>
          </a:prstGeom>
        </p:spPr>
      </p:pic>
      <p:pic>
        <p:nvPicPr>
          <p:cNvPr id="22" name="Picture 21" descr="7-Chariot.jpg"/>
          <p:cNvPicPr>
            <a:picLocks noChangeAspect="1"/>
          </p:cNvPicPr>
          <p:nvPr/>
        </p:nvPicPr>
        <p:blipFill>
          <a:blip r:embed="rId4"/>
          <a:stretch>
            <a:fillRect/>
          </a:stretch>
        </p:blipFill>
        <p:spPr>
          <a:xfrm>
            <a:off x="3733800" y="2133602"/>
            <a:ext cx="1653607" cy="2819399"/>
          </a:xfrm>
          <a:prstGeom prst="rect">
            <a:avLst/>
          </a:prstGeom>
        </p:spPr>
      </p:pic>
      <p:pic>
        <p:nvPicPr>
          <p:cNvPr id="23" name="Picture 22" descr="8-Strength.jpg"/>
          <p:cNvPicPr>
            <a:picLocks noChangeAspect="1"/>
          </p:cNvPicPr>
          <p:nvPr/>
        </p:nvPicPr>
        <p:blipFill>
          <a:blip r:embed="rId5"/>
          <a:stretch>
            <a:fillRect/>
          </a:stretch>
        </p:blipFill>
        <p:spPr>
          <a:xfrm>
            <a:off x="5638800" y="2133602"/>
            <a:ext cx="1658469" cy="2819398"/>
          </a:xfrm>
          <a:prstGeom prst="rect">
            <a:avLst/>
          </a:prstGeom>
        </p:spPr>
      </p:pic>
      <p:pic>
        <p:nvPicPr>
          <p:cNvPr id="24" name="Picture 23" descr="9-Hermit.jpg"/>
          <p:cNvPicPr>
            <a:picLocks noChangeAspect="1"/>
          </p:cNvPicPr>
          <p:nvPr/>
        </p:nvPicPr>
        <p:blipFill>
          <a:blip r:embed="rId6"/>
          <a:stretch>
            <a:fillRect/>
          </a:stretch>
        </p:blipFill>
        <p:spPr>
          <a:xfrm>
            <a:off x="7532915" y="2133600"/>
            <a:ext cx="1611085" cy="281939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7236"/>
            <a:ext cx="9144000" cy="13716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Archetypes in the Tarot</a:t>
            </a:r>
          </a:p>
        </p:txBody>
      </p:sp>
      <p:sp>
        <p:nvSpPr>
          <p:cNvPr id="11" name="Rectangle 10"/>
          <p:cNvSpPr/>
          <p:nvPr/>
        </p:nvSpPr>
        <p:spPr>
          <a:xfrm>
            <a:off x="0" y="4953000"/>
            <a:ext cx="1524000" cy="2085186"/>
          </a:xfrm>
          <a:prstGeom prst="rect">
            <a:avLst/>
          </a:prstGeom>
        </p:spPr>
        <p:txBody>
          <a:bodyPr wrap="square">
            <a:spAutoFit/>
          </a:bodyPr>
          <a:lstStyle/>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Change</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Chance</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Destiny</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Revolution</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Consequence</a:t>
            </a:r>
          </a:p>
          <a:p>
            <a:pPr lvl="0" algn="ctr" defTabSz="914400">
              <a:spcBef>
                <a:spcPts val="300"/>
              </a:spcBef>
              <a:buClr>
                <a:schemeClr val="accent3"/>
              </a:buClr>
            </a:pPr>
            <a:endPar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endParaRPr>
          </a:p>
          <a:p>
            <a:pPr lvl="0" algn="ctr" defTabSz="914400">
              <a:spcBef>
                <a:spcPts val="300"/>
              </a:spcBef>
              <a:buClr>
                <a:schemeClr val="accent3"/>
              </a:buClr>
            </a:pPr>
            <a:endPar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endParaRPr>
          </a:p>
          <a:p>
            <a:pPr lvl="0" algn="ctr" defTabSz="914400">
              <a:spcBef>
                <a:spcPts val="300"/>
              </a:spcBef>
              <a:buClr>
                <a:schemeClr val="accent3"/>
              </a:buClr>
            </a:pPr>
            <a:endParaRPr lang="en-US" sz="1400" dirty="0"/>
          </a:p>
        </p:txBody>
      </p:sp>
      <p:sp>
        <p:nvSpPr>
          <p:cNvPr id="19" name="Rectangle 18"/>
          <p:cNvSpPr/>
          <p:nvPr/>
        </p:nvSpPr>
        <p:spPr>
          <a:xfrm>
            <a:off x="5497345" y="5352050"/>
            <a:ext cx="1658469" cy="1323439"/>
          </a:xfrm>
          <a:prstGeom prst="rect">
            <a:avLst/>
          </a:prstGeom>
        </p:spPr>
        <p:txBody>
          <a:bodyPr wrap="square">
            <a:spAutoFit/>
          </a:bodyPr>
          <a:lstStyle/>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Change</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End of a stage</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Transition</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Termination</a:t>
            </a:r>
          </a:p>
          <a:p>
            <a:pPr lvl="0" algn="ctr" defTabSz="914400">
              <a:spcBef>
                <a:spcPts val="300"/>
              </a:spcBef>
              <a:buClr>
                <a:schemeClr val="accent3"/>
              </a:buClr>
              <a:defRPr/>
            </a:pPr>
            <a:endPar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endParaRPr>
          </a:p>
        </p:txBody>
      </p:sp>
      <p:pic>
        <p:nvPicPr>
          <p:cNvPr id="15" name="Picture 14" descr="10-Wheel.jpg"/>
          <p:cNvPicPr>
            <a:picLocks noChangeAspect="1"/>
          </p:cNvPicPr>
          <p:nvPr/>
        </p:nvPicPr>
        <p:blipFill>
          <a:blip r:embed="rId3"/>
          <a:stretch>
            <a:fillRect/>
          </a:stretch>
        </p:blipFill>
        <p:spPr>
          <a:xfrm>
            <a:off x="0" y="2133602"/>
            <a:ext cx="1634435" cy="2819400"/>
          </a:xfrm>
          <a:prstGeom prst="rect">
            <a:avLst/>
          </a:prstGeom>
        </p:spPr>
      </p:pic>
      <p:pic>
        <p:nvPicPr>
          <p:cNvPr id="16" name="Picture 15" descr="11-Justice.jpg"/>
          <p:cNvPicPr>
            <a:picLocks noChangeAspect="1"/>
          </p:cNvPicPr>
          <p:nvPr/>
        </p:nvPicPr>
        <p:blipFill>
          <a:blip r:embed="rId4"/>
          <a:stretch>
            <a:fillRect/>
          </a:stretch>
        </p:blipFill>
        <p:spPr>
          <a:xfrm>
            <a:off x="1728705" y="2133602"/>
            <a:ext cx="1653606" cy="2819397"/>
          </a:xfrm>
          <a:prstGeom prst="rect">
            <a:avLst/>
          </a:prstGeom>
        </p:spPr>
      </p:pic>
      <p:sp>
        <p:nvSpPr>
          <p:cNvPr id="17" name="Subtitle 2"/>
          <p:cNvSpPr txBox="1">
            <a:spLocks/>
          </p:cNvSpPr>
          <p:nvPr/>
        </p:nvSpPr>
        <p:spPr>
          <a:xfrm>
            <a:off x="1728705" y="4953002"/>
            <a:ext cx="1706880" cy="1904998"/>
          </a:xfrm>
          <a:prstGeom prst="rect">
            <a:avLst/>
          </a:prstGeom>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Truth</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Balance</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Equality</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Congruence</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Examination</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Accountability</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Assuming responsibility</a:t>
            </a:r>
            <a:endPar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endParaRPr>
          </a:p>
        </p:txBody>
      </p:sp>
      <p:pic>
        <p:nvPicPr>
          <p:cNvPr id="25" name="Picture 24" descr="12-Hanged.jpg"/>
          <p:cNvPicPr>
            <a:picLocks noChangeAspect="1"/>
          </p:cNvPicPr>
          <p:nvPr/>
        </p:nvPicPr>
        <p:blipFill>
          <a:blip r:embed="rId5"/>
          <a:stretch>
            <a:fillRect/>
          </a:stretch>
        </p:blipFill>
        <p:spPr>
          <a:xfrm>
            <a:off x="3581400" y="2178474"/>
            <a:ext cx="1608422" cy="2774528"/>
          </a:xfrm>
          <a:prstGeom prst="rect">
            <a:avLst/>
          </a:prstGeom>
        </p:spPr>
      </p:pic>
      <p:sp>
        <p:nvSpPr>
          <p:cNvPr id="26" name="Subtitle 2"/>
          <p:cNvSpPr txBox="1">
            <a:spLocks/>
          </p:cNvSpPr>
          <p:nvPr/>
        </p:nvSpPr>
        <p:spPr>
          <a:xfrm>
            <a:off x="3581400" y="4953002"/>
            <a:ext cx="1706880" cy="1722487"/>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Search of Truth</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Taking time</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Acceptance</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Submission</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Surrender</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Sacrifice</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Overturning</a:t>
            </a:r>
            <a:endPar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endParaRPr>
          </a:p>
        </p:txBody>
      </p:sp>
      <p:pic>
        <p:nvPicPr>
          <p:cNvPr id="27" name="Picture 26" descr="13-Death.jpg"/>
          <p:cNvPicPr>
            <a:picLocks noChangeAspect="1"/>
          </p:cNvPicPr>
          <p:nvPr/>
        </p:nvPicPr>
        <p:blipFill>
          <a:blip r:embed="rId6"/>
          <a:stretch>
            <a:fillRect/>
          </a:stretch>
        </p:blipFill>
        <p:spPr>
          <a:xfrm>
            <a:off x="5497345" y="2178478"/>
            <a:ext cx="1603771" cy="2774524"/>
          </a:xfrm>
          <a:prstGeom prst="rect">
            <a:avLst/>
          </a:prstGeom>
        </p:spPr>
      </p:pic>
      <p:pic>
        <p:nvPicPr>
          <p:cNvPr id="28" name="Picture 27" descr="14-Temperance.jpg"/>
          <p:cNvPicPr>
            <a:picLocks noChangeAspect="1"/>
          </p:cNvPicPr>
          <p:nvPr/>
        </p:nvPicPr>
        <p:blipFill>
          <a:blip r:embed="rId7"/>
          <a:stretch>
            <a:fillRect/>
          </a:stretch>
        </p:blipFill>
        <p:spPr>
          <a:xfrm>
            <a:off x="7521469" y="2178475"/>
            <a:ext cx="1622531" cy="2774528"/>
          </a:xfrm>
          <a:prstGeom prst="rect">
            <a:avLst/>
          </a:prstGeom>
        </p:spPr>
      </p:pic>
      <p:sp>
        <p:nvSpPr>
          <p:cNvPr id="29" name="Subtitle 2"/>
          <p:cNvSpPr txBox="1">
            <a:spLocks/>
          </p:cNvSpPr>
          <p:nvPr/>
        </p:nvSpPr>
        <p:spPr>
          <a:xfrm>
            <a:off x="7437120" y="4952999"/>
            <a:ext cx="1706880" cy="184785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Balance</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Healing</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Blending</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Connection</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Chemistry</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Fluidity</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Moderation</a:t>
            </a:r>
            <a:endPar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7236"/>
            <a:ext cx="9144000" cy="13716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Archetypes in the Tarot</a:t>
            </a:r>
          </a:p>
        </p:txBody>
      </p:sp>
      <p:sp>
        <p:nvSpPr>
          <p:cNvPr id="11" name="Rectangle 10"/>
          <p:cNvSpPr/>
          <p:nvPr/>
        </p:nvSpPr>
        <p:spPr>
          <a:xfrm>
            <a:off x="0" y="4953000"/>
            <a:ext cx="1524000" cy="1831271"/>
          </a:xfrm>
          <a:prstGeom prst="rect">
            <a:avLst/>
          </a:prstGeom>
        </p:spPr>
        <p:txBody>
          <a:bodyPr wrap="square">
            <a:spAutoFit/>
          </a:bodyPr>
          <a:lstStyle/>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Egotistic</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Addiction</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Enslavement</a:t>
            </a:r>
          </a:p>
          <a:p>
            <a:pPr lvl="0" algn="ctr" defTabSz="914400">
              <a:spcBef>
                <a:spcPts val="300"/>
              </a:spcBef>
              <a:buClr>
                <a:schemeClr val="accent3"/>
              </a:buCl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Loss</a:t>
            </a:r>
          </a:p>
          <a:p>
            <a:pPr lvl="0" algn="ctr" defTabSz="914400">
              <a:spcBef>
                <a:spcPts val="300"/>
              </a:spcBef>
              <a:buClr>
                <a:schemeClr val="accent3"/>
              </a:buClr>
            </a:pPr>
            <a:endPar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endParaRPr>
          </a:p>
          <a:p>
            <a:pPr lvl="0" algn="ctr" defTabSz="914400">
              <a:spcBef>
                <a:spcPts val="300"/>
              </a:spcBef>
              <a:buClr>
                <a:schemeClr val="accent3"/>
              </a:buClr>
            </a:pPr>
            <a:endPar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endParaRPr>
          </a:p>
          <a:p>
            <a:pPr lvl="0" algn="ctr" defTabSz="914400">
              <a:spcBef>
                <a:spcPts val="300"/>
              </a:spcBef>
              <a:buClr>
                <a:schemeClr val="accent3"/>
              </a:buClr>
            </a:pPr>
            <a:endParaRPr lang="en-US" sz="1400" dirty="0"/>
          </a:p>
        </p:txBody>
      </p:sp>
      <p:sp>
        <p:nvSpPr>
          <p:cNvPr id="19" name="Rectangle 18"/>
          <p:cNvSpPr/>
          <p:nvPr/>
        </p:nvSpPr>
        <p:spPr>
          <a:xfrm>
            <a:off x="5497344" y="4800600"/>
            <a:ext cx="1658469" cy="2300630"/>
          </a:xfrm>
          <a:prstGeom prst="rect">
            <a:avLst/>
          </a:prstGeom>
        </p:spPr>
        <p:txBody>
          <a:bodyPr wrap="square">
            <a:spAutoFit/>
          </a:bodyPr>
          <a:lstStyle/>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Cycle</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Emotion</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Intensity</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Ascending of the Unconscious</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Imagination</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Influence</a:t>
            </a:r>
          </a:p>
          <a:p>
            <a:pPr lvl="0" algn="ctr" defTabSz="914400">
              <a:spcBef>
                <a:spcPts val="300"/>
              </a:spcBef>
              <a:buClr>
                <a:schemeClr val="accent3"/>
              </a:buClr>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Confusion</a:t>
            </a:r>
          </a:p>
          <a:p>
            <a:pPr lvl="0" algn="ctr" defTabSz="914400">
              <a:spcBef>
                <a:spcPts val="300"/>
              </a:spcBef>
              <a:buClr>
                <a:schemeClr val="accent3"/>
              </a:buClr>
              <a:defRPr/>
            </a:pPr>
            <a:endPar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endParaRPr>
          </a:p>
        </p:txBody>
      </p:sp>
      <p:sp>
        <p:nvSpPr>
          <p:cNvPr id="17" name="Subtitle 2"/>
          <p:cNvSpPr txBox="1">
            <a:spLocks/>
          </p:cNvSpPr>
          <p:nvPr/>
        </p:nvSpPr>
        <p:spPr>
          <a:xfrm>
            <a:off x="1728705" y="4953002"/>
            <a:ext cx="1706880" cy="1722487"/>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Violent change</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Upheaval</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Exposure</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Sudden shift</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Blind sided</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Loss</a:t>
            </a:r>
            <a:r>
              <a:rPr kumimoji="0" lang="en-US" sz="1400" b="0" i="0" u="none" strike="noStrike" kern="1200" cap="none" spc="0" normalizeH="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 of control</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baseline="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Overdue situation</a:t>
            </a:r>
            <a:endPar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endParaRPr>
          </a:p>
        </p:txBody>
      </p:sp>
      <p:sp>
        <p:nvSpPr>
          <p:cNvPr id="26" name="Subtitle 2"/>
          <p:cNvSpPr txBox="1">
            <a:spLocks/>
          </p:cNvSpPr>
          <p:nvPr/>
        </p:nvSpPr>
        <p:spPr>
          <a:xfrm>
            <a:off x="3581400" y="4953002"/>
            <a:ext cx="1706880" cy="1722487"/>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Hope</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Healing</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Guidance</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Assurance</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Rejuvenation</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Serenity</a:t>
            </a:r>
            <a:endPar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endParaRPr>
          </a:p>
        </p:txBody>
      </p:sp>
      <p:sp>
        <p:nvSpPr>
          <p:cNvPr id="29" name="Subtitle 2"/>
          <p:cNvSpPr txBox="1">
            <a:spLocks/>
          </p:cNvSpPr>
          <p:nvPr/>
        </p:nvSpPr>
        <p:spPr>
          <a:xfrm>
            <a:off x="7400607" y="4936421"/>
            <a:ext cx="1706880" cy="184785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Energy</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Growth</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Understanding</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Illumination</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New beginnings</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lang="en-US" sz="14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Breaking through</a:t>
            </a: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Vitality</a:t>
            </a:r>
          </a:p>
        </p:txBody>
      </p:sp>
      <p:pic>
        <p:nvPicPr>
          <p:cNvPr id="13" name="Picture 12" descr="15-Devil.jpg"/>
          <p:cNvPicPr>
            <a:picLocks noChangeAspect="1"/>
          </p:cNvPicPr>
          <p:nvPr/>
        </p:nvPicPr>
        <p:blipFill>
          <a:blip r:embed="rId3"/>
          <a:stretch>
            <a:fillRect/>
          </a:stretch>
        </p:blipFill>
        <p:spPr>
          <a:xfrm>
            <a:off x="1" y="1905000"/>
            <a:ext cx="1585444" cy="2774528"/>
          </a:xfrm>
          <a:prstGeom prst="rect">
            <a:avLst/>
          </a:prstGeom>
        </p:spPr>
      </p:pic>
      <p:pic>
        <p:nvPicPr>
          <p:cNvPr id="18" name="Picture 17" descr="16-Tower.jpg"/>
          <p:cNvPicPr>
            <a:picLocks noChangeAspect="1"/>
          </p:cNvPicPr>
          <p:nvPr/>
        </p:nvPicPr>
        <p:blipFill>
          <a:blip r:embed="rId4"/>
          <a:stretch>
            <a:fillRect/>
          </a:stretch>
        </p:blipFill>
        <p:spPr>
          <a:xfrm>
            <a:off x="1835614" y="1905001"/>
            <a:ext cx="1617800" cy="2774528"/>
          </a:xfrm>
          <a:prstGeom prst="rect">
            <a:avLst/>
          </a:prstGeom>
        </p:spPr>
      </p:pic>
      <p:pic>
        <p:nvPicPr>
          <p:cNvPr id="20" name="Picture 19" descr="17-Star.jpg"/>
          <p:cNvPicPr>
            <a:picLocks noChangeAspect="1"/>
          </p:cNvPicPr>
          <p:nvPr/>
        </p:nvPicPr>
        <p:blipFill>
          <a:blip r:embed="rId5"/>
          <a:stretch>
            <a:fillRect/>
          </a:stretch>
        </p:blipFill>
        <p:spPr>
          <a:xfrm>
            <a:off x="3665749" y="1905001"/>
            <a:ext cx="1622531" cy="2774528"/>
          </a:xfrm>
          <a:prstGeom prst="rect">
            <a:avLst/>
          </a:prstGeom>
        </p:spPr>
      </p:pic>
      <p:pic>
        <p:nvPicPr>
          <p:cNvPr id="21" name="Picture 20" descr="18-Moon.jpg"/>
          <p:cNvPicPr>
            <a:picLocks noChangeAspect="1"/>
          </p:cNvPicPr>
          <p:nvPr/>
        </p:nvPicPr>
        <p:blipFill>
          <a:blip r:embed="rId6"/>
          <a:stretch>
            <a:fillRect/>
          </a:stretch>
        </p:blipFill>
        <p:spPr>
          <a:xfrm>
            <a:off x="5497344" y="1905001"/>
            <a:ext cx="1617801" cy="2774528"/>
          </a:xfrm>
          <a:prstGeom prst="rect">
            <a:avLst/>
          </a:prstGeom>
        </p:spPr>
      </p:pic>
      <p:pic>
        <p:nvPicPr>
          <p:cNvPr id="24" name="Picture 23" descr="19_SUN_raite.jpg"/>
          <p:cNvPicPr>
            <a:picLocks noChangeAspect="1"/>
          </p:cNvPicPr>
          <p:nvPr/>
        </p:nvPicPr>
        <p:blipFill>
          <a:blip r:embed="rId7"/>
          <a:stretch>
            <a:fillRect/>
          </a:stretch>
        </p:blipFill>
        <p:spPr>
          <a:xfrm>
            <a:off x="7489014" y="1905001"/>
            <a:ext cx="1618474" cy="277452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7236"/>
            <a:ext cx="9144000" cy="13716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rPr>
              <a:t>Archetypes in the Tarot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endParaRPr>
          </a:p>
        </p:txBody>
      </p:sp>
      <p:pic>
        <p:nvPicPr>
          <p:cNvPr id="15" name="Picture 14" descr="8-Strength.jpg"/>
          <p:cNvPicPr>
            <a:picLocks noChangeAspect="1"/>
          </p:cNvPicPr>
          <p:nvPr/>
        </p:nvPicPr>
        <p:blipFill>
          <a:blip r:embed="rId3"/>
          <a:stretch>
            <a:fillRect/>
          </a:stretch>
        </p:blipFill>
        <p:spPr>
          <a:xfrm>
            <a:off x="6324600" y="1706958"/>
            <a:ext cx="2300941" cy="3911600"/>
          </a:xfrm>
          <a:prstGeom prst="rect">
            <a:avLst/>
          </a:prstGeom>
          <a:ln w="101600">
            <a:solidFill>
              <a:schemeClr val="tx2"/>
            </a:solidFill>
          </a:ln>
        </p:spPr>
      </p:pic>
      <p:pic>
        <p:nvPicPr>
          <p:cNvPr id="17" name="Picture 16" descr="maj08.jpg"/>
          <p:cNvPicPr>
            <a:picLocks noChangeAspect="1"/>
          </p:cNvPicPr>
          <p:nvPr/>
        </p:nvPicPr>
        <p:blipFill>
          <a:blip r:embed="rId4"/>
          <a:stretch>
            <a:fillRect/>
          </a:stretch>
        </p:blipFill>
        <p:spPr>
          <a:xfrm>
            <a:off x="504504" y="1715410"/>
            <a:ext cx="2343792" cy="4017929"/>
          </a:xfrm>
          <a:prstGeom prst="rect">
            <a:avLst/>
          </a:prstGeom>
          <a:ln w="101600">
            <a:solidFill>
              <a:schemeClr val="tx2"/>
            </a:solidFill>
          </a:ln>
        </p:spPr>
      </p:pic>
      <p:pic>
        <p:nvPicPr>
          <p:cNvPr id="18" name="Picture 17" descr="8-StrengthWreath.jpg"/>
          <p:cNvPicPr>
            <a:picLocks noChangeAspect="1"/>
          </p:cNvPicPr>
          <p:nvPr/>
        </p:nvPicPr>
        <p:blipFill>
          <a:blip r:embed="rId5"/>
          <a:stretch>
            <a:fillRect/>
          </a:stretch>
        </p:blipFill>
        <p:spPr>
          <a:xfrm>
            <a:off x="4191000" y="3276600"/>
            <a:ext cx="723900" cy="332994"/>
          </a:xfrm>
          <a:prstGeom prst="rect">
            <a:avLst/>
          </a:prstGeom>
        </p:spPr>
      </p:pic>
      <p:pic>
        <p:nvPicPr>
          <p:cNvPr id="19" name="Picture 18" descr="8-StrengthMountain.jpg"/>
          <p:cNvPicPr>
            <a:picLocks noChangeAspect="1"/>
          </p:cNvPicPr>
          <p:nvPr/>
        </p:nvPicPr>
        <p:blipFill>
          <a:blip r:embed="rId6"/>
          <a:stretch>
            <a:fillRect/>
          </a:stretch>
        </p:blipFill>
        <p:spPr>
          <a:xfrm>
            <a:off x="4354512" y="1715410"/>
            <a:ext cx="446087" cy="553148"/>
          </a:xfrm>
          <a:prstGeom prst="rect">
            <a:avLst/>
          </a:prstGeom>
        </p:spPr>
      </p:pic>
      <p:pic>
        <p:nvPicPr>
          <p:cNvPr id="20" name="Picture 19" descr="8-StrengthLion.jpg"/>
          <p:cNvPicPr>
            <a:picLocks noChangeAspect="1"/>
          </p:cNvPicPr>
          <p:nvPr/>
        </p:nvPicPr>
        <p:blipFill>
          <a:blip r:embed="rId7"/>
          <a:stretch>
            <a:fillRect/>
          </a:stretch>
        </p:blipFill>
        <p:spPr>
          <a:xfrm>
            <a:off x="4354512" y="4465462"/>
            <a:ext cx="560388" cy="487538"/>
          </a:xfrm>
          <a:prstGeom prst="rect">
            <a:avLst/>
          </a:prstGeom>
        </p:spPr>
      </p:pic>
      <p:sp>
        <p:nvSpPr>
          <p:cNvPr id="21" name="Subtitle 2"/>
          <p:cNvSpPr>
            <a:spLocks noGrp="1"/>
          </p:cNvSpPr>
          <p:nvPr>
            <p:ph type="subTitle" idx="1"/>
          </p:nvPr>
        </p:nvSpPr>
        <p:spPr>
          <a:xfrm>
            <a:off x="0" y="6239436"/>
            <a:ext cx="9144000" cy="618564"/>
          </a:xfrm>
        </p:spPr>
        <p:txBody>
          <a:bodyPr/>
          <a:lstStyle/>
          <a:p>
            <a:r>
              <a:rPr lang="en-US" dirty="0">
                <a:latin typeface="Arial Bold"/>
                <a:cs typeface="Arial Bold"/>
              </a:rPr>
              <a:t>Card n8 in the major Arcana of the Tarot deck</a:t>
            </a:r>
          </a:p>
        </p:txBody>
      </p:sp>
      <p:sp>
        <p:nvSpPr>
          <p:cNvPr id="24" name="Subtitle 2"/>
          <p:cNvSpPr txBox="1">
            <a:spLocks/>
          </p:cNvSpPr>
          <p:nvPr/>
        </p:nvSpPr>
        <p:spPr>
          <a:xfrm>
            <a:off x="838200" y="982065"/>
            <a:ext cx="1828800" cy="456771"/>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The Maiden</a:t>
            </a:r>
          </a:p>
        </p:txBody>
      </p:sp>
      <p:sp>
        <p:nvSpPr>
          <p:cNvPr id="25" name="Rectangle 24"/>
          <p:cNvSpPr/>
          <p:nvPr/>
        </p:nvSpPr>
        <p:spPr>
          <a:xfrm>
            <a:off x="3733800" y="3810000"/>
            <a:ext cx="2209800" cy="461665"/>
          </a:xfrm>
          <a:prstGeom prst="rect">
            <a:avLst/>
          </a:prstGeom>
          <a:effectLst>
            <a:outerShdw blurRad="50800" dist="38100" dir="2700000" algn="tl" rotWithShape="0">
              <a:srgbClr val="000000">
                <a:alpha val="43000"/>
              </a:srgbClr>
            </a:outerShdw>
          </a:effectLst>
        </p:spPr>
        <p:txBody>
          <a:bodyPr wrap="square">
            <a:spAutoFit/>
          </a:bodyPr>
          <a:lstStyle/>
          <a:p>
            <a:r>
              <a:rPr lang="en-US" sz="1200" dirty="0">
                <a:solidFill>
                  <a:srgbClr val="CACDC8"/>
                </a:solidFill>
                <a:latin typeface="Arial Italic"/>
                <a:cs typeface="Arial Italic"/>
              </a:rPr>
              <a:t>A wreath</a:t>
            </a:r>
            <a:r>
              <a:rPr lang="en-US" sz="1200" dirty="0">
                <a:solidFill>
                  <a:srgbClr val="CACDC8"/>
                </a:solidFill>
                <a:latin typeface="Arno Pro Italic Subhead"/>
                <a:cs typeface="Arno Pro Italic Subhead"/>
              </a:rPr>
              <a:t> or crown around the maiden's head is a symbol of Victory.</a:t>
            </a:r>
          </a:p>
        </p:txBody>
      </p:sp>
      <p:sp>
        <p:nvSpPr>
          <p:cNvPr id="26" name="Rectangle 25"/>
          <p:cNvSpPr/>
          <p:nvPr/>
        </p:nvSpPr>
        <p:spPr>
          <a:xfrm>
            <a:off x="3581400" y="5141504"/>
            <a:ext cx="2182813" cy="954107"/>
          </a:xfrm>
          <a:prstGeom prst="rect">
            <a:avLst/>
          </a:prstGeom>
        </p:spPr>
        <p:txBody>
          <a:bodyPr wrap="square">
            <a:spAutoFit/>
          </a:bodyPr>
          <a:lstStyle/>
          <a:p>
            <a:r>
              <a:rPr lang="en-US" sz="1400" dirty="0">
                <a:solidFill>
                  <a:srgbClr val="CACDC8"/>
                </a:solidFill>
                <a:latin typeface="Arial"/>
                <a:cs typeface="Arial"/>
              </a:rPr>
              <a:t>The lion </a:t>
            </a:r>
            <a:r>
              <a:rPr lang="en-US" sz="1400" dirty="0">
                <a:solidFill>
                  <a:srgbClr val="CACDC8"/>
                </a:solidFill>
                <a:latin typeface="Arno Pro Italic Display"/>
                <a:cs typeface="Arno Pro Italic Display"/>
              </a:rPr>
              <a:t>is a symbol of  Fire which burns within us - representing our wants and desires with a intense blaze.</a:t>
            </a:r>
          </a:p>
        </p:txBody>
      </p:sp>
      <p:sp>
        <p:nvSpPr>
          <p:cNvPr id="28" name="Subtitle 2"/>
          <p:cNvSpPr txBox="1">
            <a:spLocks/>
          </p:cNvSpPr>
          <p:nvPr/>
        </p:nvSpPr>
        <p:spPr>
          <a:xfrm>
            <a:off x="3733800" y="982065"/>
            <a:ext cx="5181600" cy="456771"/>
          </a:xfrm>
          <a:prstGeom prst="rect">
            <a:avLst/>
          </a:prstGeom>
        </p:spPr>
        <p:txBody>
          <a:bodyPr vert="horz" lIns="91440" tIns="45720" rIns="91440" bIns="45720" rtlCol="0">
            <a:normAutofit fontScale="77500" lnSpcReduction="20000"/>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The key is to Know yourself and to</a:t>
            </a:r>
            <a:br>
              <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br>
            <a:r>
              <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rPr>
              <a:t>Temper your primal urges with </a:t>
            </a:r>
            <a:r>
              <a:rPr lang="en-US" sz="1600" dirty="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latin typeface="Arial Bold"/>
                <a:cs typeface="Arial Bold"/>
              </a:rPr>
              <a:t>your more divine, spiritual nature</a:t>
            </a:r>
            <a:endParaRPr kumimoji="0" lang="en-US" sz="16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Arial Bold"/>
              <a:ea typeface="+mn-ea"/>
              <a:cs typeface="Arial Bold"/>
            </a:endParaRPr>
          </a:p>
        </p:txBody>
      </p:sp>
      <p:sp>
        <p:nvSpPr>
          <p:cNvPr id="29" name="Rectangle 28"/>
          <p:cNvSpPr/>
          <p:nvPr/>
        </p:nvSpPr>
        <p:spPr>
          <a:xfrm>
            <a:off x="3733800" y="2438400"/>
            <a:ext cx="2095500" cy="646331"/>
          </a:xfrm>
          <a:prstGeom prst="rect">
            <a:avLst/>
          </a:prstGeom>
        </p:spPr>
        <p:txBody>
          <a:bodyPr wrap="square">
            <a:spAutoFit/>
          </a:bodyPr>
          <a:lstStyle/>
          <a:p>
            <a:r>
              <a:rPr lang="en-US" sz="1200" dirty="0">
                <a:solidFill>
                  <a:srgbClr val="CACDC8"/>
                </a:solidFill>
                <a:latin typeface="Arial"/>
                <a:cs typeface="Arial"/>
              </a:rPr>
              <a:t>Mountains </a:t>
            </a:r>
            <a:r>
              <a:rPr lang="en-US" sz="1200" dirty="0">
                <a:solidFill>
                  <a:srgbClr val="CACDC8"/>
                </a:solidFill>
                <a:latin typeface="Arno Pro Italic Display"/>
                <a:cs typeface="Arno Pro Italic Display"/>
              </a:rPr>
              <a:t>symbolize aspiration, achievement, courage and accomplishment.</a:t>
            </a:r>
          </a:p>
        </p:txBody>
      </p:sp>
    </p:spTree>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Folio">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Folio">
      <a:majorFont>
        <a:latin typeface="Calisto MT"/>
        <a:ea typeface=""/>
        <a:cs typeface=""/>
        <a:font script="Jpan" typeface="ＭＳ 明朝"/>
      </a:majorFont>
      <a:minorFont>
        <a:latin typeface="Calisto MT"/>
        <a:ea typeface=""/>
        <a:cs typeface=""/>
        <a:font script="Jpan" typeface="ＭＳ 明朝"/>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Folio.thmx</Template>
  <TotalTime>3653</TotalTime>
  <Words>6090</Words>
  <Application>Microsoft Macintosh PowerPoint</Application>
  <PresentationFormat>On-screen Show (4:3)</PresentationFormat>
  <Paragraphs>614</Paragraphs>
  <Slides>35</Slides>
  <Notes>29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Adobe Caslon Pro Bold</vt:lpstr>
      <vt:lpstr>Arial</vt:lpstr>
      <vt:lpstr>Arial Bold</vt:lpstr>
      <vt:lpstr>Arial Italic</vt:lpstr>
      <vt:lpstr>Arial Rounded MT Bold</vt:lpstr>
      <vt:lpstr>Arno Pro Italic Display</vt:lpstr>
      <vt:lpstr>Arno Pro Italic Subhead</vt:lpstr>
      <vt:lpstr>Bodoni Ornaments ITC TT</vt:lpstr>
      <vt:lpstr>Calibri</vt:lpstr>
      <vt:lpstr>Calisto MT</vt:lpstr>
      <vt:lpstr>Wingdings</vt:lpstr>
      <vt:lpstr>Folio</vt:lpstr>
      <vt:lpstr>Mythology  as content/structure of a narrative</vt:lpstr>
      <vt:lpstr>Mythology  as content of a narrative</vt:lpstr>
      <vt:lpstr>The Collective Unconscious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SBCC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Mythology as content/structure of a narrative</dc:title>
  <dc:creator>Alejandra Jarabo</dc:creator>
  <cp:lastModifiedBy>Microsoft Office User</cp:lastModifiedBy>
  <cp:revision>64</cp:revision>
  <dcterms:created xsi:type="dcterms:W3CDTF">2014-05-12T04:58:09Z</dcterms:created>
  <dcterms:modified xsi:type="dcterms:W3CDTF">2021-04-20T16:14:43Z</dcterms:modified>
</cp:coreProperties>
</file>