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6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52290B"/>
    <a:srgbClr val="FF7F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 varScale="1">
        <p:scale>
          <a:sx n="147" d="100"/>
          <a:sy n="147" d="100"/>
        </p:scale>
        <p:origin x="-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F9468C-2680-114A-92B7-2AA65A5D2D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A28D6-BA89-7C49-8E63-6D4BDB84101B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9A4B8-3FC9-934B-A417-DD15129B2745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E21C-A202-0E4F-A83D-B51672D943BC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F7A62-5F52-9440-ADE3-200CACA00081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6329B-F4F8-834E-AD2D-74681FE75AAA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59C8A-3500-E140-82C5-18C9B3C70259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D5896-BDA2-F14E-B077-7747C553B92C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C064C-DB6D-3F4A-A8D7-B99B970961B1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ACEC2-23DF-0646-813E-8E0C659540D8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B92786-2D8D-B54A-8229-2403B4F57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094026-4A4A-3E4F-8E43-074FC9991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61AB27-708A-AB45-9C97-AE01FB38D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427288-6D40-4B45-983E-70A6ABE46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21214A-88CD-D248-A7E7-DC5BB4A8A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834240-7E90-7645-AEE2-449A0958E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708392-0D16-7B4A-A274-563B68876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F1B729-32C6-0C4A-8510-218C8BF9F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F140D7-823D-C44A-8D16-2B214735F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E11B05-27FC-8546-A5E7-B9CC8771B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825C28-016C-7B49-BAC0-AFD08FD16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F2732912-2F5E-DC43-A14B-49B7DA63ECD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6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6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4" Type="http://schemas.openxmlformats.org/officeDocument/2006/relationships/image" Target="../media/image19.png"/><Relationship Id="rId10" Type="http://schemas.openxmlformats.org/officeDocument/2006/relationships/image" Target="../media/image25.jpeg"/><Relationship Id="rId5" Type="http://schemas.openxmlformats.org/officeDocument/2006/relationships/image" Target="../media/image20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24.jpeg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eg"/><Relationship Id="rId6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6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Smoke-3-702169"/>
          <p:cNvPicPr>
            <a:picLocks noChangeAspect="1" noChangeArrowheads="1"/>
          </p:cNvPicPr>
          <p:nvPr/>
        </p:nvPicPr>
        <p:blipFill>
          <a:blip r:embed="rId3">
            <a:alphaModFix amt="61000"/>
          </a:blip>
          <a:srcRect/>
          <a:stretch>
            <a:fillRect/>
          </a:stretch>
        </p:blipFill>
        <p:spPr bwMode="auto">
          <a:xfrm>
            <a:off x="381000" y="609600"/>
            <a:ext cx="8305800" cy="55324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0668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Adobe Garamond Pro" charset="0"/>
              </a:rPr>
              <a:t>McLuhan</a:t>
            </a:r>
            <a:r>
              <a:rPr lang="en-US" sz="3600">
                <a:latin typeface="Adobe Garamond Pro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Adobe Garamond Pro" charset="0"/>
              </a:rPr>
              <a:t>Theory</a:t>
            </a: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-1600200" y="5486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dobe Garamond Pro" charset="0"/>
              </a:rPr>
              <a:t>Victor</a:t>
            </a:r>
            <a:r>
              <a:rPr lang="en-US" sz="2400">
                <a:latin typeface="Adobe Garamond Pro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dobe Garamond Pro" charset="0"/>
              </a:rPr>
              <a:t>Bernedo</a:t>
            </a:r>
            <a:endParaRPr lang="en-US" sz="240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410200" y="2257425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      Hot Media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	     vs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	        Cold Media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86200"/>
          </a:xfrm>
        </p:spPr>
        <p:txBody>
          <a:bodyPr/>
          <a:lstStyle/>
          <a:p>
            <a:r>
              <a:rPr lang="en-US" sz="2400">
                <a:latin typeface="Adobe Garamond Pro" charset="0"/>
              </a:rPr>
              <a:t>All media exist to invest our lives with artificial perceptions and arbitrary values. </a:t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>		     McLuhan</a:t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/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>Art is anything you can get away with</a:t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>	                 McLuhan</a:t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/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>I wouldn’t have seen it if I didn’t believe it</a:t>
            </a:r>
            <a:br>
              <a:rPr lang="en-US" sz="2400">
                <a:latin typeface="Adobe Garamond Pro" charset="0"/>
              </a:rPr>
            </a:br>
            <a:r>
              <a:rPr lang="en-US" sz="2400">
                <a:latin typeface="Adobe Garamond Pro" charset="0"/>
              </a:rPr>
              <a:t>	                 McLuhan</a:t>
            </a: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dobe Garamond Pro" charset="0"/>
              </a:rPr>
              <a:t>…THE END…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8200" y="4268788"/>
            <a:ext cx="42672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		Wispy</a:t>
            </a:r>
          </a:p>
          <a:p>
            <a:pPr>
              <a:spcBef>
                <a:spcPct val="50000"/>
              </a:spcBef>
            </a:pPr>
            <a:r>
              <a:rPr lang="en-US" sz="1800"/>
              <a:t>Soft			shadowy</a:t>
            </a:r>
            <a:r>
              <a:rPr lang="en-US" sz="2400"/>
              <a:t>	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     </a:t>
            </a:r>
            <a:r>
              <a:rPr lang="en-US" sz="1800"/>
              <a:t>blurred		seductive</a:t>
            </a:r>
          </a:p>
          <a:p>
            <a:pPr>
              <a:spcBef>
                <a:spcPct val="50000"/>
              </a:spcBef>
            </a:pPr>
            <a:r>
              <a:rPr lang="en-US" sz="1800"/>
              <a:t>		changeable</a:t>
            </a: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	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" y="457200"/>
            <a:ext cx="4724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intoxicating</a:t>
            </a:r>
          </a:p>
          <a:p>
            <a:pPr>
              <a:spcBef>
                <a:spcPct val="50000"/>
              </a:spcBef>
            </a:pPr>
            <a:r>
              <a:rPr lang="en-US" sz="1600"/>
              <a:t>			          loud</a:t>
            </a:r>
          </a:p>
          <a:p>
            <a:pPr>
              <a:spcBef>
                <a:spcPct val="50000"/>
              </a:spcBef>
            </a:pPr>
            <a:r>
              <a:rPr lang="en-US" sz="1600"/>
              <a:t>	bright	</a:t>
            </a:r>
          </a:p>
          <a:p>
            <a:pPr>
              <a:spcBef>
                <a:spcPct val="50000"/>
              </a:spcBef>
            </a:pPr>
            <a:r>
              <a:rPr lang="en-US" sz="1600"/>
              <a:t>		clear		fixed</a:t>
            </a:r>
          </a:p>
          <a:p>
            <a:pPr>
              <a:spcBef>
                <a:spcPct val="50000"/>
              </a:spcBef>
            </a:pPr>
            <a:r>
              <a:rPr lang="en-US" sz="1600"/>
              <a:t>overpowers</a:t>
            </a:r>
            <a:endParaRPr lang="en-US" sz="2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3886200" cy="1143000"/>
          </a:xfrm>
        </p:spPr>
        <p:txBody>
          <a:bodyPr/>
          <a:lstStyle/>
          <a:p>
            <a:r>
              <a:rPr lang="en-US">
                <a:solidFill>
                  <a:srgbClr val="FF7F24"/>
                </a:solidFill>
                <a:latin typeface="Adobe Garamond Pro" charset="0"/>
              </a:rPr>
              <a:t>HOT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800600" y="50292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2053" name="Picture 5" descr="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4038600" cy="3027363"/>
          </a:xfrm>
          <a:prstGeom prst="rect">
            <a:avLst/>
          </a:prstGeom>
          <a:noFill/>
        </p:spPr>
      </p:pic>
      <p:pic>
        <p:nvPicPr>
          <p:cNvPr id="2054" name="Picture 6" descr="icicle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38200"/>
            <a:ext cx="3913188" cy="331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676400" y="6858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943600" y="47244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31750" name="Picture 6" descr="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2362200"/>
            <a:ext cx="2108200" cy="2286000"/>
          </a:xfrm>
          <a:prstGeom prst="rect">
            <a:avLst/>
          </a:prstGeom>
          <a:noFill/>
        </p:spPr>
      </p:pic>
      <p:pic>
        <p:nvPicPr>
          <p:cNvPr id="31751" name="Picture 7" descr="200808we_character1-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679450"/>
            <a:ext cx="2312988" cy="2895600"/>
          </a:xfrm>
          <a:prstGeom prst="rect">
            <a:avLst/>
          </a:prstGeom>
          <a:noFill/>
        </p:spPr>
      </p:pic>
      <p:pic>
        <p:nvPicPr>
          <p:cNvPr id="31755" name="Picture 11" descr="6a00d834515c6d69e200e54f8ad9a98833-640w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794250"/>
            <a:ext cx="2347913" cy="1758950"/>
          </a:xfrm>
          <a:prstGeom prst="rect">
            <a:avLst/>
          </a:prstGeom>
          <a:noFill/>
        </p:spPr>
      </p:pic>
      <p:pic>
        <p:nvPicPr>
          <p:cNvPr id="31756" name="Picture 12" descr="6a00d8341c049553ef00e54f1a80a78833-800w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88" y="3733800"/>
            <a:ext cx="2584450" cy="2584450"/>
          </a:xfrm>
          <a:prstGeom prst="rect">
            <a:avLst/>
          </a:prstGeom>
          <a:noFill/>
        </p:spPr>
      </p:pic>
      <p:pic>
        <p:nvPicPr>
          <p:cNvPr id="31754" name="Picture 10" descr="aa_lange_power_2_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0988" y="1677988"/>
            <a:ext cx="1979612" cy="2667000"/>
          </a:xfrm>
          <a:prstGeom prst="rect">
            <a:avLst/>
          </a:prstGeom>
          <a:noFill/>
        </p:spPr>
      </p:pic>
      <p:pic>
        <p:nvPicPr>
          <p:cNvPr id="31760" name="Picture 16" descr="GarfieldWallpaper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9713" y="381000"/>
            <a:ext cx="2590800" cy="1943100"/>
          </a:xfrm>
          <a:prstGeom prst="rect">
            <a:avLst/>
          </a:prstGeom>
          <a:noFill/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 rot="-5400000">
            <a:off x="2547144" y="1905793"/>
            <a:ext cx="5024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dobe Garamond Pro" charset="0"/>
              </a:rPr>
              <a:t>photography vs cartoons…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typography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2498725" cy="35337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609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29200" y="53340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32774" name="Picture 6" descr="hiero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57200"/>
            <a:ext cx="3362325" cy="3138488"/>
          </a:xfrm>
          <a:prstGeom prst="rect">
            <a:avLst/>
          </a:prstGeom>
          <a:noFill/>
        </p:spPr>
      </p:pic>
      <p:pic>
        <p:nvPicPr>
          <p:cNvPr id="32775" name="Picture 7" descr="egypt_hieroglyphi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10000"/>
            <a:ext cx="2130425" cy="1398588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35052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A		B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C	D		   E</a:t>
            </a:r>
          </a:p>
          <a:p>
            <a:pPr>
              <a:spcBef>
                <a:spcPct val="50000"/>
              </a:spcBef>
            </a:pPr>
            <a:endParaRPr lang="en-US" sz="2400">
              <a:latin typeface="Adobe Garamond Pro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		F	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H	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	     J          K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      L		M	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  O      P	       Q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	R            S      T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U		V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	W    X      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dobe Garamond Pro" charset="0"/>
              </a:rPr>
              <a:t>Y			Z</a:t>
            </a:r>
            <a:endParaRPr lang="en-US" sz="240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 rot="-5400000">
            <a:off x="1400969" y="2677318"/>
            <a:ext cx="66309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dobe Garamond Pro" charset="0"/>
              </a:rPr>
              <a:t>alphabets &amp; typography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Adobe Garamond Pro" charset="0"/>
              </a:rPr>
              <a:t>				vs hieroglyphics…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blog_rabbit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3200400"/>
            <a:ext cx="2689225" cy="3657600"/>
          </a:xfrm>
          <a:prstGeom prst="rect">
            <a:avLst/>
          </a:prstGeom>
          <a:noFill/>
        </p:spPr>
      </p:pic>
      <p:pic>
        <p:nvPicPr>
          <p:cNvPr id="33798" name="Picture 6" descr="old-TV-s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1981200" cy="1981200"/>
          </a:xfrm>
          <a:prstGeom prst="rect">
            <a:avLst/>
          </a:prstGeom>
          <a:noFill/>
        </p:spPr>
      </p:pic>
      <p:pic>
        <p:nvPicPr>
          <p:cNvPr id="33799" name="Picture 7" descr="old-movie-thea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44925"/>
            <a:ext cx="4495800" cy="2981325"/>
          </a:xfrm>
          <a:prstGeom prst="rect">
            <a:avLst/>
          </a:prstGeom>
          <a:noFill/>
        </p:spPr>
      </p:pic>
      <p:pic>
        <p:nvPicPr>
          <p:cNvPr id="33800" name="Picture 8" descr="movie_theatre-200710120305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182688"/>
            <a:ext cx="2895600" cy="2703512"/>
          </a:xfrm>
          <a:prstGeom prst="rect">
            <a:avLst/>
          </a:prstGeom>
          <a:noFill/>
        </p:spPr>
      </p:pic>
      <p:pic>
        <p:nvPicPr>
          <p:cNvPr id="33801" name="Picture 9" descr="71331-004-CDC770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0"/>
            <a:ext cx="4702175" cy="3429000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66800" y="762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867400" y="3276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572000" y="5562600"/>
            <a:ext cx="1905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COLD:</a:t>
            </a:r>
            <a:r>
              <a:rPr lang="en-US" sz="2400"/>
              <a:t> </a:t>
            </a:r>
          </a:p>
          <a:p>
            <a:pPr>
              <a:spcBef>
                <a:spcPct val="50000"/>
              </a:spcBef>
            </a:pPr>
            <a:r>
              <a:rPr lang="en-US" sz="1400"/>
              <a:t>More intimate, less flashy, always available</a:t>
            </a:r>
            <a:endParaRPr lang="en-US" sz="240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0" y="1801813"/>
            <a:ext cx="15240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HOT: </a:t>
            </a:r>
          </a:p>
          <a:p>
            <a:pPr>
              <a:spcBef>
                <a:spcPct val="50000"/>
              </a:spcBef>
            </a:pPr>
            <a:r>
              <a:rPr lang="en-US" sz="1400"/>
              <a:t>Entrance fees, prepared comfort, huge screens, dark, dramatic spaces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733800" y="5562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638800" y="58674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34822" name="Picture 6" descr="SurroundS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155950"/>
          </a:xfrm>
          <a:prstGeom prst="rect">
            <a:avLst/>
          </a:prstGeom>
          <a:noFill/>
        </p:spPr>
      </p:pic>
      <p:pic>
        <p:nvPicPr>
          <p:cNvPr id="34824" name="Picture 8" descr="old-ph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1295400"/>
            <a:ext cx="2224087" cy="1982788"/>
          </a:xfrm>
          <a:prstGeom prst="rect">
            <a:avLst/>
          </a:prstGeom>
          <a:noFill/>
        </p:spPr>
      </p:pic>
      <p:pic>
        <p:nvPicPr>
          <p:cNvPr id="34825" name="Picture 9" descr="2355530465_6064a99ae0_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4350" y="0"/>
            <a:ext cx="2279650" cy="3276600"/>
          </a:xfrm>
          <a:prstGeom prst="rect">
            <a:avLst/>
          </a:prstGeom>
          <a:noFill/>
        </p:spPr>
      </p:pic>
      <p:pic>
        <p:nvPicPr>
          <p:cNvPr id="34826" name="Picture 10" descr="teleph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00400"/>
            <a:ext cx="2292350" cy="2300288"/>
          </a:xfrm>
          <a:prstGeom prst="rect">
            <a:avLst/>
          </a:prstGeom>
          <a:noFill/>
        </p:spPr>
      </p:pic>
      <p:pic>
        <p:nvPicPr>
          <p:cNvPr id="34828" name="Picture 12" descr="ODYS038-1_pic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124200"/>
            <a:ext cx="1981200" cy="1981200"/>
          </a:xfrm>
          <a:prstGeom prst="rect">
            <a:avLst/>
          </a:prstGeom>
          <a:noFill/>
        </p:spPr>
      </p:pic>
      <p:pic>
        <p:nvPicPr>
          <p:cNvPr id="34829" name="Picture 13" descr="my cell ph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276600"/>
            <a:ext cx="2362200" cy="2362200"/>
          </a:xfrm>
          <a:prstGeom prst="rect">
            <a:avLst/>
          </a:prstGeom>
          <a:noFill/>
        </p:spPr>
      </p:pic>
      <p:pic>
        <p:nvPicPr>
          <p:cNvPr id="34830" name="Picture 14" descr="xm-xpressr-satellite-radio-recei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24200"/>
            <a:ext cx="2667000" cy="1584325"/>
          </a:xfrm>
          <a:prstGeom prst="rect">
            <a:avLst/>
          </a:prstGeom>
          <a:noFill/>
        </p:spPr>
      </p:pic>
      <p:pic>
        <p:nvPicPr>
          <p:cNvPr id="34823" name="Picture 7" descr="yellowradio_ma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4713288"/>
            <a:ext cx="3124200" cy="2162175"/>
          </a:xfrm>
          <a:prstGeom prst="rect">
            <a:avLst/>
          </a:prstGeom>
          <a:noFill/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0" y="5105400"/>
            <a:ext cx="1447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HOT: Surround sound, high quality sound, more than one person can enjoy at a time</a:t>
            </a:r>
            <a:endParaRPr lang="en-US" sz="2400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724400" y="63500"/>
            <a:ext cx="2133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COLD: Smaller, more compact, live &amp; personal interactions, lower quality of sound, only 1 person talks at a time</a:t>
            </a:r>
            <a:endParaRPr lang="en-US" sz="2400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8439150" y="5765800"/>
            <a:ext cx="379413" cy="774700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120" y="406"/>
              </a:cxn>
              <a:cxn ang="0">
                <a:pos x="150" y="481"/>
              </a:cxn>
              <a:cxn ang="0">
                <a:pos x="172" y="488"/>
              </a:cxn>
              <a:cxn ang="0">
                <a:pos x="239" y="451"/>
              </a:cxn>
              <a:cxn ang="0">
                <a:pos x="232" y="361"/>
              </a:cxn>
              <a:cxn ang="0">
                <a:pos x="194" y="301"/>
              </a:cxn>
              <a:cxn ang="0">
                <a:pos x="150" y="219"/>
              </a:cxn>
              <a:cxn ang="0">
                <a:pos x="135" y="174"/>
              </a:cxn>
              <a:cxn ang="0">
                <a:pos x="75" y="99"/>
              </a:cxn>
              <a:cxn ang="0">
                <a:pos x="37" y="39"/>
              </a:cxn>
              <a:cxn ang="0">
                <a:pos x="30" y="9"/>
              </a:cxn>
              <a:cxn ang="0">
                <a:pos x="22" y="62"/>
              </a:cxn>
              <a:cxn ang="0">
                <a:pos x="15" y="84"/>
              </a:cxn>
              <a:cxn ang="0">
                <a:pos x="8" y="129"/>
              </a:cxn>
              <a:cxn ang="0">
                <a:pos x="22" y="9"/>
              </a:cxn>
              <a:cxn ang="0">
                <a:pos x="142" y="24"/>
              </a:cxn>
              <a:cxn ang="0">
                <a:pos x="120" y="17"/>
              </a:cxn>
              <a:cxn ang="0">
                <a:pos x="75" y="9"/>
              </a:cxn>
              <a:cxn ang="0">
                <a:pos x="22" y="2"/>
              </a:cxn>
            </a:cxnLst>
            <a:rect l="0" t="0" r="r" b="b"/>
            <a:pathLst>
              <a:path w="239" h="488">
                <a:moveTo>
                  <a:pt x="0" y="428"/>
                </a:moveTo>
                <a:cubicBezTo>
                  <a:pt x="32" y="380"/>
                  <a:pt x="56" y="399"/>
                  <a:pt x="120" y="406"/>
                </a:cubicBezTo>
                <a:cubicBezTo>
                  <a:pt x="133" y="425"/>
                  <a:pt x="140" y="468"/>
                  <a:pt x="150" y="481"/>
                </a:cubicBezTo>
                <a:cubicBezTo>
                  <a:pt x="154" y="486"/>
                  <a:pt x="164" y="485"/>
                  <a:pt x="172" y="488"/>
                </a:cubicBezTo>
                <a:cubicBezTo>
                  <a:pt x="207" y="481"/>
                  <a:pt x="227" y="486"/>
                  <a:pt x="239" y="451"/>
                </a:cubicBezTo>
                <a:cubicBezTo>
                  <a:pt x="236" y="421"/>
                  <a:pt x="237" y="390"/>
                  <a:pt x="232" y="361"/>
                </a:cubicBezTo>
                <a:cubicBezTo>
                  <a:pt x="227" y="336"/>
                  <a:pt x="205" y="321"/>
                  <a:pt x="194" y="301"/>
                </a:cubicBezTo>
                <a:cubicBezTo>
                  <a:pt x="178" y="274"/>
                  <a:pt x="162" y="247"/>
                  <a:pt x="150" y="219"/>
                </a:cubicBezTo>
                <a:cubicBezTo>
                  <a:pt x="143" y="204"/>
                  <a:pt x="143" y="187"/>
                  <a:pt x="135" y="174"/>
                </a:cubicBezTo>
                <a:cubicBezTo>
                  <a:pt x="116" y="147"/>
                  <a:pt x="93" y="124"/>
                  <a:pt x="75" y="99"/>
                </a:cubicBezTo>
                <a:cubicBezTo>
                  <a:pt x="61" y="79"/>
                  <a:pt x="37" y="39"/>
                  <a:pt x="37" y="39"/>
                </a:cubicBezTo>
                <a:cubicBezTo>
                  <a:pt x="34" y="29"/>
                  <a:pt x="35" y="0"/>
                  <a:pt x="30" y="9"/>
                </a:cubicBezTo>
                <a:cubicBezTo>
                  <a:pt x="20" y="23"/>
                  <a:pt x="22" y="62"/>
                  <a:pt x="22" y="62"/>
                </a:cubicBezTo>
                <a:cubicBezTo>
                  <a:pt x="19" y="69"/>
                  <a:pt x="16" y="76"/>
                  <a:pt x="15" y="84"/>
                </a:cubicBezTo>
                <a:cubicBezTo>
                  <a:pt x="11" y="98"/>
                  <a:pt x="6" y="144"/>
                  <a:pt x="8" y="129"/>
                </a:cubicBezTo>
                <a:cubicBezTo>
                  <a:pt x="11" y="88"/>
                  <a:pt x="22" y="9"/>
                  <a:pt x="22" y="9"/>
                </a:cubicBezTo>
                <a:cubicBezTo>
                  <a:pt x="68" y="18"/>
                  <a:pt x="85" y="24"/>
                  <a:pt x="142" y="24"/>
                </a:cubicBezTo>
                <a:cubicBezTo>
                  <a:pt x="149" y="24"/>
                  <a:pt x="127" y="18"/>
                  <a:pt x="120" y="17"/>
                </a:cubicBezTo>
                <a:cubicBezTo>
                  <a:pt x="105" y="13"/>
                  <a:pt x="90" y="11"/>
                  <a:pt x="75" y="9"/>
                </a:cubicBezTo>
                <a:cubicBezTo>
                  <a:pt x="57" y="6"/>
                  <a:pt x="22" y="2"/>
                  <a:pt x="22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4752975" y="6227763"/>
            <a:ext cx="992188" cy="360362"/>
          </a:xfrm>
          <a:custGeom>
            <a:avLst/>
            <a:gdLst/>
            <a:ahLst/>
            <a:cxnLst>
              <a:cxn ang="0">
                <a:pos x="625" y="100"/>
              </a:cxn>
              <a:cxn ang="0">
                <a:pos x="595" y="115"/>
              </a:cxn>
              <a:cxn ang="0">
                <a:pos x="550" y="227"/>
              </a:cxn>
              <a:cxn ang="0">
                <a:pos x="363" y="219"/>
              </a:cxn>
              <a:cxn ang="0">
                <a:pos x="341" y="197"/>
              </a:cxn>
              <a:cxn ang="0">
                <a:pos x="214" y="130"/>
              </a:cxn>
              <a:cxn ang="0">
                <a:pos x="169" y="100"/>
              </a:cxn>
              <a:cxn ang="0">
                <a:pos x="101" y="47"/>
              </a:cxn>
              <a:cxn ang="0">
                <a:pos x="27" y="55"/>
              </a:cxn>
              <a:cxn ang="0">
                <a:pos x="49" y="77"/>
              </a:cxn>
              <a:cxn ang="0">
                <a:pos x="79" y="92"/>
              </a:cxn>
              <a:cxn ang="0">
                <a:pos x="86" y="115"/>
              </a:cxn>
              <a:cxn ang="0">
                <a:pos x="94" y="137"/>
              </a:cxn>
              <a:cxn ang="0">
                <a:pos x="79" y="115"/>
              </a:cxn>
              <a:cxn ang="0">
                <a:pos x="34" y="100"/>
              </a:cxn>
              <a:cxn ang="0">
                <a:pos x="19" y="55"/>
              </a:cxn>
              <a:cxn ang="0">
                <a:pos x="101" y="10"/>
              </a:cxn>
              <a:cxn ang="0">
                <a:pos x="34" y="25"/>
              </a:cxn>
              <a:cxn ang="0">
                <a:pos x="72" y="107"/>
              </a:cxn>
              <a:cxn ang="0">
                <a:pos x="79" y="130"/>
              </a:cxn>
              <a:cxn ang="0">
                <a:pos x="101" y="152"/>
              </a:cxn>
            </a:cxnLst>
            <a:rect l="0" t="0" r="r" b="b"/>
            <a:pathLst>
              <a:path w="625" h="227">
                <a:moveTo>
                  <a:pt x="625" y="100"/>
                </a:moveTo>
                <a:cubicBezTo>
                  <a:pt x="615" y="105"/>
                  <a:pt x="603" y="107"/>
                  <a:pt x="595" y="115"/>
                </a:cubicBezTo>
                <a:cubicBezTo>
                  <a:pt x="564" y="145"/>
                  <a:pt x="601" y="191"/>
                  <a:pt x="550" y="227"/>
                </a:cubicBezTo>
                <a:cubicBezTo>
                  <a:pt x="487" y="224"/>
                  <a:pt x="424" y="227"/>
                  <a:pt x="363" y="219"/>
                </a:cubicBezTo>
                <a:cubicBezTo>
                  <a:pt x="352" y="217"/>
                  <a:pt x="349" y="203"/>
                  <a:pt x="341" y="197"/>
                </a:cubicBezTo>
                <a:cubicBezTo>
                  <a:pt x="305" y="171"/>
                  <a:pt x="255" y="143"/>
                  <a:pt x="214" y="130"/>
                </a:cubicBezTo>
                <a:cubicBezTo>
                  <a:pt x="184" y="85"/>
                  <a:pt x="217" y="123"/>
                  <a:pt x="169" y="100"/>
                </a:cubicBezTo>
                <a:cubicBezTo>
                  <a:pt x="133" y="82"/>
                  <a:pt x="125" y="71"/>
                  <a:pt x="101" y="47"/>
                </a:cubicBezTo>
                <a:cubicBezTo>
                  <a:pt x="76" y="49"/>
                  <a:pt x="48" y="42"/>
                  <a:pt x="27" y="55"/>
                </a:cubicBezTo>
                <a:cubicBezTo>
                  <a:pt x="18" y="60"/>
                  <a:pt x="40" y="70"/>
                  <a:pt x="49" y="77"/>
                </a:cubicBezTo>
                <a:cubicBezTo>
                  <a:pt x="58" y="83"/>
                  <a:pt x="69" y="87"/>
                  <a:pt x="79" y="92"/>
                </a:cubicBezTo>
                <a:cubicBezTo>
                  <a:pt x="81" y="99"/>
                  <a:pt x="83" y="107"/>
                  <a:pt x="86" y="115"/>
                </a:cubicBezTo>
                <a:cubicBezTo>
                  <a:pt x="88" y="122"/>
                  <a:pt x="101" y="137"/>
                  <a:pt x="94" y="137"/>
                </a:cubicBezTo>
                <a:cubicBezTo>
                  <a:pt x="85" y="137"/>
                  <a:pt x="85" y="120"/>
                  <a:pt x="79" y="115"/>
                </a:cubicBezTo>
                <a:cubicBezTo>
                  <a:pt x="75" y="112"/>
                  <a:pt x="37" y="101"/>
                  <a:pt x="34" y="100"/>
                </a:cubicBezTo>
                <a:cubicBezTo>
                  <a:pt x="29" y="84"/>
                  <a:pt x="19" y="70"/>
                  <a:pt x="19" y="55"/>
                </a:cubicBezTo>
                <a:cubicBezTo>
                  <a:pt x="19" y="18"/>
                  <a:pt x="75" y="19"/>
                  <a:pt x="101" y="10"/>
                </a:cubicBezTo>
                <a:cubicBezTo>
                  <a:pt x="70" y="0"/>
                  <a:pt x="60" y="7"/>
                  <a:pt x="34" y="25"/>
                </a:cubicBezTo>
                <a:cubicBezTo>
                  <a:pt x="0" y="73"/>
                  <a:pt x="25" y="92"/>
                  <a:pt x="72" y="107"/>
                </a:cubicBezTo>
                <a:cubicBezTo>
                  <a:pt x="74" y="114"/>
                  <a:pt x="73" y="124"/>
                  <a:pt x="79" y="130"/>
                </a:cubicBezTo>
                <a:cubicBezTo>
                  <a:pt x="105" y="157"/>
                  <a:pt x="101" y="116"/>
                  <a:pt x="101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-1219200" y="2895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9000" y="-762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35848" name="Picture 8" descr="maribou_flower_feather_slide_p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733800"/>
            <a:ext cx="2667000" cy="2484438"/>
          </a:xfrm>
          <a:prstGeom prst="rect">
            <a:avLst/>
          </a:prstGeom>
          <a:noFill/>
        </p:spPr>
      </p:pic>
      <p:pic>
        <p:nvPicPr>
          <p:cNvPr id="35851" name="Picture 11" descr="307581819_202478db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276475" cy="2895600"/>
          </a:xfrm>
          <a:prstGeom prst="rect">
            <a:avLst/>
          </a:prstGeom>
          <a:noFill/>
        </p:spPr>
      </p:pic>
      <p:pic>
        <p:nvPicPr>
          <p:cNvPr id="35852" name="Picture 12" descr="firework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8225" y="3886200"/>
            <a:ext cx="2416175" cy="2971800"/>
          </a:xfrm>
          <a:prstGeom prst="rect">
            <a:avLst/>
          </a:prstGeom>
          <a:noFill/>
        </p:spPr>
      </p:pic>
      <p:pic>
        <p:nvPicPr>
          <p:cNvPr id="35853" name="Picture 13" descr="moonshin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191000" cy="2987675"/>
          </a:xfrm>
          <a:prstGeom prst="rect">
            <a:avLst/>
          </a:prstGeom>
          <a:noFill/>
        </p:spPr>
      </p:pic>
      <p:pic>
        <p:nvPicPr>
          <p:cNvPr id="35847" name="Picture 7" descr="20060121213544_blue_smo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3538" y="914400"/>
            <a:ext cx="2379662" cy="2703513"/>
          </a:xfrm>
          <a:prstGeom prst="rect">
            <a:avLst/>
          </a:prstGeom>
          <a:noFill/>
        </p:spPr>
      </p:pic>
      <p:pic>
        <p:nvPicPr>
          <p:cNvPr id="35850" name="Picture 10" descr="smoke-art-dave-barstom-seo-dota-pjlighthouse-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7925" y="0"/>
            <a:ext cx="2895600" cy="3810000"/>
          </a:xfrm>
          <a:prstGeom prst="rect">
            <a:avLst/>
          </a:prstGeom>
          <a:noFill/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447800" y="3216275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HOT: Bright, loud, vivid, fixed, overpowering, </a:t>
            </a:r>
            <a:endParaRPr lang="en-US" sz="2400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181600" y="6188075"/>
            <a:ext cx="381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COLD: Soft, whispy, shadowy, blurred, changeable, quiet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-685800" y="228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7F24"/>
                </a:solidFill>
                <a:latin typeface="Adobe Garamond Pro" charset="0"/>
                <a:ea typeface="Osaka" charset="-128"/>
                <a:cs typeface="Osaka" charset="-128"/>
              </a:rPr>
              <a:t>HOT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10000" y="3048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dobe Garamond Pro" charset="0"/>
                <a:ea typeface="Osaka" charset="-128"/>
                <a:cs typeface="Osaka" charset="-128"/>
              </a:rPr>
              <a:t>COLD</a:t>
            </a:r>
            <a:endParaRPr lang="en-US" sz="4400">
              <a:solidFill>
                <a:schemeClr val="tx2"/>
              </a:solidFill>
              <a:ea typeface="Osaka" charset="-128"/>
              <a:cs typeface="Osaka" charset="-128"/>
            </a:endParaRPr>
          </a:p>
        </p:txBody>
      </p:sp>
      <p:pic>
        <p:nvPicPr>
          <p:cNvPr id="50183" name="Picture 7" descr="mov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67200"/>
            <a:ext cx="3646488" cy="2427288"/>
          </a:xfrm>
          <a:prstGeom prst="rect">
            <a:avLst/>
          </a:prstGeom>
          <a:noFill/>
        </p:spPr>
      </p:pic>
      <p:pic>
        <p:nvPicPr>
          <p:cNvPr id="50184" name="Picture 8" descr="ap5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1013" y="152400"/>
            <a:ext cx="2008187" cy="1595438"/>
          </a:xfrm>
          <a:prstGeom prst="rect">
            <a:avLst/>
          </a:prstGeom>
          <a:noFill/>
        </p:spPr>
      </p:pic>
      <p:pic>
        <p:nvPicPr>
          <p:cNvPr id="50186" name="Picture 10" descr="conveyor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76200"/>
            <a:ext cx="1828800" cy="1462088"/>
          </a:xfrm>
          <a:prstGeom prst="rect">
            <a:avLst/>
          </a:prstGeom>
          <a:noFill/>
        </p:spPr>
      </p:pic>
      <p:pic>
        <p:nvPicPr>
          <p:cNvPr id="50187" name="Picture 11" descr="springworleg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77963"/>
            <a:ext cx="3810000" cy="2789237"/>
          </a:xfrm>
          <a:prstGeom prst="rect">
            <a:avLst/>
          </a:prstGeom>
          <a:noFill/>
        </p:spPr>
      </p:pic>
      <p:pic>
        <p:nvPicPr>
          <p:cNvPr id="50188" name="Picture 12" descr="Electric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752600"/>
            <a:ext cx="2667000" cy="2266950"/>
          </a:xfrm>
          <a:prstGeom prst="rect">
            <a:avLst/>
          </a:prstGeom>
          <a:noFill/>
        </p:spPr>
      </p:pic>
      <p:pic>
        <p:nvPicPr>
          <p:cNvPr id="50189" name="Picture 13" descr="1904s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038600"/>
            <a:ext cx="4038600" cy="2611438"/>
          </a:xfrm>
          <a:prstGeom prst="rect">
            <a:avLst/>
          </a:prstGeom>
          <a:noFill/>
        </p:spPr>
      </p:pic>
      <p:pic>
        <p:nvPicPr>
          <p:cNvPr id="50190" name="Picture 14" descr="Lightbul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2552700"/>
            <a:ext cx="1981200" cy="1485900"/>
          </a:xfrm>
          <a:prstGeom prst="rect">
            <a:avLst/>
          </a:prstGeo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638800" y="1219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dobe Garamond Pro" charset="0"/>
              </a:rPr>
              <a:t>Electrical Age</a:t>
            </a:r>
            <a:endParaRPr lang="en-US" sz="1400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066800" y="1143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dobe Garamond Pro" charset="0"/>
              </a:rPr>
              <a:t>Mechanical Age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7F24"/>
                </a:solidFill>
                <a:latin typeface="Adobe Garamond Pro" charset="0"/>
              </a:rPr>
              <a:t>HOT</a:t>
            </a:r>
            <a:r>
              <a:rPr lang="en-US">
                <a:latin typeface="Adobe Garamond Pro" charset="0"/>
              </a:rPr>
              <a:t>		</a:t>
            </a:r>
            <a:r>
              <a:rPr lang="en-US" u="sng">
                <a:latin typeface="Adobe Garamond Pro" charset="0"/>
              </a:rPr>
              <a:t>vs	</a:t>
            </a:r>
            <a:r>
              <a:rPr lang="en-US">
                <a:latin typeface="Adobe Garamond Pro" charset="0"/>
              </a:rPr>
              <a:t>	</a:t>
            </a:r>
            <a:r>
              <a:rPr lang="en-US" u="sng">
                <a:solidFill>
                  <a:schemeClr val="accent1"/>
                </a:solidFill>
                <a:latin typeface="Adobe Garamond Pro" charset="0"/>
              </a:rPr>
              <a:t>COLD</a:t>
            </a: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3886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Loud, bright, vivid, fixed, intoxicating</a:t>
            </a:r>
          </a:p>
          <a:p>
            <a:pPr>
              <a:spcBef>
                <a:spcPct val="50000"/>
              </a:spcBef>
            </a:pPr>
            <a:r>
              <a:rPr lang="en-US" sz="2000"/>
              <a:t>Film</a:t>
            </a:r>
          </a:p>
          <a:p>
            <a:pPr>
              <a:spcBef>
                <a:spcPct val="50000"/>
              </a:spcBef>
            </a:pPr>
            <a:r>
              <a:rPr lang="en-US" sz="2000"/>
              <a:t>Photography</a:t>
            </a:r>
          </a:p>
          <a:p>
            <a:pPr>
              <a:spcBef>
                <a:spcPct val="50000"/>
              </a:spcBef>
            </a:pPr>
            <a:r>
              <a:rPr lang="en-US" sz="2000"/>
              <a:t>Radio / Hi-fidelity</a:t>
            </a:r>
          </a:p>
          <a:p>
            <a:pPr>
              <a:spcBef>
                <a:spcPct val="50000"/>
              </a:spcBef>
            </a:pPr>
            <a:r>
              <a:rPr lang="en-US" sz="2000"/>
              <a:t>Printed work / Alphabet</a:t>
            </a:r>
          </a:p>
          <a:p>
            <a:pPr>
              <a:spcBef>
                <a:spcPct val="50000"/>
              </a:spcBef>
            </a:pPr>
            <a:r>
              <a:rPr lang="en-US" sz="2000"/>
              <a:t>Phonetic alphabet / Typography</a:t>
            </a:r>
          </a:p>
          <a:p>
            <a:pPr>
              <a:spcBef>
                <a:spcPct val="50000"/>
              </a:spcBef>
            </a:pPr>
            <a:r>
              <a:rPr lang="en-US" sz="2000"/>
              <a:t>Mechanical Age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181600" y="2209800"/>
            <a:ext cx="3657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Whispy sketches of sound</a:t>
            </a:r>
          </a:p>
          <a:p>
            <a:pPr>
              <a:spcBef>
                <a:spcPct val="50000"/>
              </a:spcBef>
            </a:pPr>
            <a:r>
              <a:rPr lang="en-US" sz="2000"/>
              <a:t>Soft, shadowy, blurred, changeable</a:t>
            </a:r>
          </a:p>
          <a:p>
            <a:pPr>
              <a:spcBef>
                <a:spcPct val="50000"/>
              </a:spcBef>
            </a:pPr>
            <a:r>
              <a:rPr lang="en-US" sz="2000"/>
              <a:t>Television</a:t>
            </a:r>
          </a:p>
          <a:p>
            <a:pPr>
              <a:spcBef>
                <a:spcPct val="50000"/>
              </a:spcBef>
            </a:pPr>
            <a:r>
              <a:rPr lang="en-US" sz="2000"/>
              <a:t>Cartoon</a:t>
            </a:r>
          </a:p>
          <a:p>
            <a:pPr>
              <a:spcBef>
                <a:spcPct val="50000"/>
              </a:spcBef>
            </a:pPr>
            <a:r>
              <a:rPr lang="en-US" sz="2000"/>
              <a:t>Phone / Cell Phone</a:t>
            </a:r>
          </a:p>
          <a:p>
            <a:pPr>
              <a:spcBef>
                <a:spcPct val="50000"/>
              </a:spcBef>
            </a:pPr>
            <a:r>
              <a:rPr lang="en-US" sz="2000"/>
              <a:t>Speech / Oral communication</a:t>
            </a:r>
          </a:p>
          <a:p>
            <a:pPr>
              <a:spcBef>
                <a:spcPct val="50000"/>
              </a:spcBef>
            </a:pPr>
            <a:r>
              <a:rPr lang="en-US" sz="2000"/>
              <a:t>Hieroglyphics</a:t>
            </a:r>
          </a:p>
          <a:p>
            <a:pPr>
              <a:spcBef>
                <a:spcPct val="50000"/>
              </a:spcBef>
            </a:pPr>
            <a:r>
              <a:rPr lang="en-US" sz="2000"/>
              <a:t>Electrical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10101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201</TotalTime>
  <Words>343</Words>
  <Application>Microsoft PowerPoint</Application>
  <PresentationFormat>On-screen Show (4:3)</PresentationFormat>
  <Paragraphs>82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ＭＳ Ｐゴシック</vt:lpstr>
      <vt:lpstr>Osaka</vt:lpstr>
      <vt:lpstr>Times</vt:lpstr>
      <vt:lpstr>Adobe Garamond Pro</vt:lpstr>
      <vt:lpstr>Arial</vt:lpstr>
      <vt:lpstr>Blank Presentation</vt:lpstr>
      <vt:lpstr>McLuhan Theory</vt:lpstr>
      <vt:lpstr>HOT</vt:lpstr>
      <vt:lpstr>Slide 3</vt:lpstr>
      <vt:lpstr>Slide 4</vt:lpstr>
      <vt:lpstr>Slide 5</vt:lpstr>
      <vt:lpstr>Slide 6</vt:lpstr>
      <vt:lpstr>Slide 7</vt:lpstr>
      <vt:lpstr>Slide 8</vt:lpstr>
      <vt:lpstr>HOT  vs  COLD</vt:lpstr>
      <vt:lpstr>All media exist to invest our lives with artificial perceptions and arbitrary values.         McLuhan  Art is anything you can get away with                   McLuhan  I wouldn’t have seen it if I didn’t believe it                   McLuhan</vt:lpstr>
    </vt:vector>
  </TitlesOfParts>
  <Manager/>
  <Company>Abigail Johnston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McLuhan Theory</dc:title>
  <dc:subject/>
  <dc:creator>Abigail Johnston</dc:creator>
  <cp:keywords/>
  <dc:description/>
  <cp:lastModifiedBy>Alejandra Jarabo</cp:lastModifiedBy>
  <cp:revision>13</cp:revision>
  <dcterms:created xsi:type="dcterms:W3CDTF">2008-10-24T23:53:16Z</dcterms:created>
  <dcterms:modified xsi:type="dcterms:W3CDTF">2008-10-24T23:55:49Z</dcterms:modified>
  <cp:category/>
</cp:coreProperties>
</file>