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1.xml" ContentType="application/vnd.openxmlformats-officedocument.presentationml.slideLayout+xml"/>
  <Override PartName="/docProps/app.xml" ContentType="application/vnd.openxmlformats-officedocument.extended-properties+xml"/>
  <Override PartName="/ppt/slideLayouts/slideLayout23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56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5.xml" ContentType="application/vnd.openxmlformats-officedocument.presentationml.slideLayout+xml"/>
  <Override PartName="/docProps/core.xml" ContentType="application/vnd.openxmlformats-package.core-properties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0.xml" ContentType="application/vnd.openxmlformats-officedocument.presentationml.slideLayout+xml"/>
  <Default Extension="xml" ContentType="application/xml"/>
  <Override PartName="/ppt/slideLayouts/slideLayout2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9.xml" ContentType="application/vnd.openxmlformats-officedocument.presentationml.slideLayout+xml"/>
  <Default Extension="jpeg" ContentType="image/jpeg"/>
  <Override PartName="/ppt/slideLayouts/slideLayout7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  <p:sldMasterId r:id="rId2"/>
    <p:sldMasterId r:id="rId3"/>
    <p:sldMasterId r:id="rId4"/>
    <p:sldMasterId r:id="rId5"/>
    <p:sldMasterId r:id="rId6"/>
  </p:sldMasterIdLst>
  <p:sldIdLst>
    <p:sldId id="256" r:id="rId7"/>
    <p:sldId id="269" r:id="rId8"/>
    <p:sldId id="270" r:id="rId9"/>
    <p:sldId id="272" r:id="rId10"/>
    <p:sldId id="264" r:id="rId11"/>
    <p:sldId id="271" r:id="rId12"/>
    <p:sldId id="268" r:id="rId13"/>
    <p:sldId id="259" r:id="rId14"/>
    <p:sldId id="260" r:id="rId15"/>
    <p:sldId id="26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clrMru>
    <a:srgbClr val="DBE3DD"/>
    <a:srgbClr val="1B2572"/>
    <a:srgbClr val="3F3F3F"/>
    <a:srgbClr val="100CAD"/>
    <a:srgbClr val="070E1E"/>
    <a:srgbClr val="FEEF6A"/>
    <a:srgbClr val="33278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32787"/>
    <p:restoredTop sz="90929"/>
  </p:normalViewPr>
  <p:slideViewPr>
    <p:cSldViewPr>
      <p:cViewPr varScale="1">
        <p:scale>
          <a:sx n="150" d="100"/>
          <a:sy n="150" d="100"/>
        </p:scale>
        <p:origin x="-9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8.xml"/><Relationship Id="rId2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1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6" Type="http://schemas.openxmlformats.org/officeDocument/2006/relationships/slide" Target="slides/slide10.xml"/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0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2" Type="http://schemas.openxmlformats.org/officeDocument/2006/relationships/slide" Target="slides/slide6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9025" y="1371600"/>
            <a:ext cx="6705600" cy="2057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629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6D315A-1720-FB42-9C43-31C93C93A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A82F1C-493F-3345-A8A0-8B66350C7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990600"/>
            <a:ext cx="173355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990600"/>
            <a:ext cx="504825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AAEE1E-008D-E248-92DA-353F6DDF44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DE10AE-B736-1C40-B9B6-0C6C03AA3D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6D84E2-BA6D-AA46-90B9-4ECC4E1740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7C9E513-F7CE-0745-A4FB-2D97F40A4B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3E268E-9230-4146-97FA-A78CAC7F0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23B0C25-AE1E-C243-81AD-09840A8E3C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D7BAD6-4DB7-7041-9B71-40ACFB99E3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CB0229-BEF9-154F-BEB7-368D31B54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C73FEF-BE65-9541-9F9F-93140E537C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485412-ABD8-754A-8A4E-74EBF38DEA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605E4E5-89C1-0744-BC14-1F9FD09AB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C41BE08-B603-E940-96A5-52C3FECCA7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8B2835-50E4-D54F-AD1E-82C6C3701B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0313094-2E0D-9D44-80B0-B901E2D6D4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8CEC29-CBCA-9D4A-BE38-4711C8FFF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130D0A-59F7-C64A-A0D1-137BD299C8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F6A1E68-3CDE-4544-9FA9-0BC1554F4B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EDBDCD8-962C-D944-B712-E07567AE1C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3848552-861A-5042-86B7-D7EEC19E70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FDF417-B7AD-3A45-9B1E-B7B2065544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6B74D0-97F9-4F4E-8F17-13AADD8A0A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C4D8898-2CEA-AA40-9E4C-2194994C57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315E94-8DEC-3940-8E2C-CE83A915ED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F3C217-7236-8040-9D13-F2CD38F7D4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257BDA-87C4-5B41-B101-E8587BB13D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56C7956-F2BA-7142-A949-16D6090C7E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E07E8283-323D-A145-8C6E-8758CFFA45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01C54E57-5CC1-D642-B724-45F085EC2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4478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2BED299-D5F7-0B41-9321-34903C4F85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117D72-E85A-5547-BA41-B60089274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C7DF65F-0AA5-D145-9051-7971E25046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209800"/>
            <a:ext cx="33909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2209800"/>
            <a:ext cx="33909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D656BA-DF50-0948-BA22-4C9CA716C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23176E-EFBE-2B45-8880-AF01AA434A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81582F4-E6E7-A548-9766-1DBA457D0A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3F2913-9386-CF4C-844F-00F3A75DA9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B45DFCA-6B17-0F45-9B8D-9B6E3CE34B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D7D4922-F94A-F746-A47D-AE279C557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DB098C7-D454-2446-931C-353B006638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7ABB86A-9C56-0E46-A095-593D21FCA4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E2CCA-7D13-D344-A62F-4F4182FBC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42F92106-719D-074C-9D0D-700FA2793C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A0CA1A16-3359-7342-A523-9CADFFB661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1DF456-4763-7644-A105-C562D7E80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5713" y="1371600"/>
            <a:ext cx="6629400" cy="2057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EC1A59-B44D-B04F-9881-7799B924E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3E05F5-5C21-B145-A20C-3FE6A2A42B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71D8EC0-8D36-1640-92D4-2175E5ED90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8F5A15D-5AF6-824A-9546-68B5BED19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65F12E-BE6D-484F-98F3-C9F9EE1C9A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086700E-40E8-1A40-931C-69653A4FD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218E5D0-742A-7045-9B6A-F12A3795A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7B9A91-416A-064F-9CF0-E2CC67149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6A0D3C3-10D2-A742-B830-38638324B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752B64F-9518-284C-8A43-889F8CA24C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E4BA978-4BAA-C148-9505-E9D4E1268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214F50-2A23-244E-A754-25F848742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99A69CE-824A-2C4B-92BC-1D7BB2CE0E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B2CD4E-FB16-1949-A505-424F9715F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C2C855-1EF9-6947-B48A-BB90D676AB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FEAFFE-B298-2F4C-B1E1-08F97DA09A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115278-9E51-2846-A261-7CA2F871B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52E1CD-D3A4-F54E-BB53-FFEF4B152E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65E2BA3-9FF5-944D-83BA-36F0B05ED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AB4A7C-B989-954B-8C9B-1DC05F1879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47BC13-7E7C-AF49-8EA5-4AF6E70D9A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6C51D1-8373-C345-8CEB-D4A6778F4F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FD2C2AE-5581-514F-B8B3-1F7F7E34AB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6F41DC-1F13-E547-AFEC-C9E78C3DE3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53472D2-8544-5A47-A3FE-F592B8C9D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AEE2EDCE-EDA3-D245-B7EE-C785438EFF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CF196A2-98E7-C84D-B7EA-C6D3C8A52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4C627BF-D196-2B4F-9A09-0FA17F26E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4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14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jpeg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.jpeg"/><Relationship Id="rId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5.jpeg"/><Relationship Id="rId4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2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9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209800"/>
            <a:ext cx="6934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8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8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8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A6D62D5-0AF5-A94A-B0D6-713D647EDF5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  <a:cs typeface="+mn-cs"/>
              </a:defRPr>
            </a:lvl1pPr>
          </a:lstStyle>
          <a:p>
            <a:fld id="{15ACD93C-1BBA-DB4E-951F-35CB739A02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  <a:cs typeface="+mn-cs"/>
              </a:defRPr>
            </a:lvl1pPr>
          </a:lstStyle>
          <a:p>
            <a:fld id="{644BA5FE-7721-1C49-BCC1-F5AF330668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5B98C45-58C3-5548-AB36-C95DDE993C9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charset="2"/>
        <a:buChar char="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charset="2"/>
        <a:buChar char="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699" dir="10200039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" dist="12699" dir="10200039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26CFD9A-D4E1-9147-8A91-10DE8294F9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-128"/>
          <a:cs typeface="ヒラギノ角ゴ Pro W3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-128"/>
          <a:cs typeface="ヒラギノ角ゴ Pro W3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-128"/>
          <a:cs typeface="ヒラギノ角ゴ Pro W3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-128"/>
          <a:cs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-128"/>
          <a:cs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-128"/>
          <a:cs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charset="2"/>
        <a:buChar char="s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charset="2"/>
        <a:buChar char="s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charset="2"/>
        <a:buChar char="s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charset="2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charset="2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s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12700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12700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12700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E14E75F-4904-7A48-8FE8-8EFCFFE5FA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Font typeface="Wingdings" charset="2"/>
        <a:buChar char="Ø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5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5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7772400" cy="1143000"/>
          </a:xfrm>
        </p:spPr>
        <p:txBody>
          <a:bodyPr/>
          <a:lstStyle/>
          <a:p>
            <a:r>
              <a:rPr lang="en-US" sz="4100" b="1">
                <a:latin typeface="American Typewriter Light" charset="0"/>
              </a:rPr>
              <a:t>The medium is the message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</p:spPr>
        <p:txBody>
          <a:bodyPr/>
          <a:lstStyle/>
          <a:p>
            <a:r>
              <a:rPr lang="en-US" b="1">
                <a:latin typeface="American Typewriter Light" charset="0"/>
              </a:rPr>
              <a:t>Marshall Mcluhan</a:t>
            </a:r>
            <a:endParaRPr lang="en-US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DBE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goodmcds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295400"/>
            <a:ext cx="6400800" cy="4773613"/>
          </a:xfrm>
        </p:spPr>
      </p:pic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merican Typewriter Light" charset="0"/>
              </a:rPr>
              <a:t>The medium is the message</a:t>
            </a:r>
            <a:endParaRPr lang="en-US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228600"/>
            <a:ext cx="7772400" cy="1143000"/>
          </a:xfrm>
          <a:effectLst>
            <a:outerShdw blurRad="50800" dist="25360" dir="1560014" algn="ctr" rotWithShape="0">
              <a:schemeClr val="accent1">
                <a:alpha val="75000"/>
              </a:schemeClr>
            </a:outerShdw>
          </a:effectLst>
        </p:spPr>
        <p:txBody>
          <a:bodyPr/>
          <a:lstStyle/>
          <a:p>
            <a:r>
              <a:rPr 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" charset="0"/>
              </a:rPr>
              <a:t>Medium</a:t>
            </a:r>
            <a:endParaRPr lang="en-US"/>
          </a:p>
        </p:txBody>
      </p:sp>
      <p:pic>
        <p:nvPicPr>
          <p:cNvPr id="24584" name="Picture 8" descr="t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143000"/>
            <a:ext cx="3225800" cy="2419350"/>
          </a:xfrm>
        </p:spPr>
      </p:pic>
      <p:pic>
        <p:nvPicPr>
          <p:cNvPr id="24595" name="Picture 19" descr="398673927_a159152ab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1143000"/>
            <a:ext cx="4343400" cy="3411538"/>
          </a:xfrm>
        </p:spPr>
      </p:pic>
      <p:pic>
        <p:nvPicPr>
          <p:cNvPr id="24597" name="Picture 21" descr="657589580_2208b0701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>
          <a:xfrm>
            <a:off x="1219200" y="3733800"/>
            <a:ext cx="2895600" cy="2887663"/>
          </a:xfrm>
        </p:spPr>
      </p:pic>
      <p:pic>
        <p:nvPicPr>
          <p:cNvPr id="24606" name="Picture 30" descr="278410342_7cc3077e8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648200" y="4724400"/>
            <a:ext cx="2976563" cy="1981200"/>
          </a:xfrm>
        </p:spPr>
      </p:pic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152400"/>
            <a:ext cx="7772400" cy="952500"/>
          </a:xfrm>
        </p:spPr>
        <p:txBody>
          <a:bodyPr/>
          <a:lstStyle/>
          <a:p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Stencil" charset="0"/>
              </a:rPr>
              <a:t>Message</a:t>
            </a:r>
            <a:endParaRPr lang="en-US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914400" y="1066800"/>
            <a:ext cx="72390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Stencil" charset="0"/>
              </a:rPr>
              <a:t>Content</a:t>
            </a:r>
            <a:endParaRPr lang="en-US">
              <a:latin typeface="Stencil" charset="0"/>
            </a:endParaRPr>
          </a:p>
          <a:p>
            <a:r>
              <a:rPr lang="en-US">
                <a:latin typeface="Stencil" charset="0"/>
              </a:rPr>
              <a:t>       Images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70669" name="Picture 13" descr="2214368220_195d94f4b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2514600"/>
            <a:ext cx="3884613" cy="3886200"/>
          </a:xfrm>
        </p:spPr>
      </p:pic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6781800" y="4114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Stencil" charset="0"/>
              </a:rPr>
              <a:t>TEXT</a:t>
            </a:r>
            <a:endParaRPr lang="en-US"/>
          </a:p>
        </p:txBody>
      </p:sp>
      <p:pic>
        <p:nvPicPr>
          <p:cNvPr id="70676" name="Picture 20" descr="photoma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905000"/>
            <a:ext cx="4191000" cy="4572000"/>
          </a:xfrm>
        </p:spPr>
      </p:pic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48600" cy="2743200"/>
          </a:xfrm>
        </p:spPr>
        <p:txBody>
          <a:bodyPr/>
          <a:lstStyle/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</a:rPr>
              <a:t>Different Medias Have Different </a:t>
            </a:r>
            <a:b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</a:rPr>
            </a:b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</a:rPr>
              <a:t>Levels</a:t>
            </a:r>
            <a:b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</a:rPr>
            </a:b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</a:rPr>
              <a:t>of </a:t>
            </a:r>
            <a:b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</a:rPr>
            </a:b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</a:rPr>
              <a:t>Belief</a:t>
            </a:r>
            <a:endParaRPr lang="en-US"/>
          </a:p>
        </p:txBody>
      </p:sp>
      <p:pic>
        <p:nvPicPr>
          <p:cNvPr id="72709" name="Picture 5" descr="bi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90800"/>
            <a:ext cx="5295900" cy="397192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228600"/>
            <a:ext cx="7772400" cy="1295400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latin typeface="Stencil" charset="0"/>
              </a:rPr>
              <a:t>Certain medias are easier to absorb than others</a:t>
            </a:r>
            <a:endParaRPr lang="en-US"/>
          </a:p>
        </p:txBody>
      </p:sp>
      <p:pic>
        <p:nvPicPr>
          <p:cNvPr id="10247" name="Picture 7" descr="boringlectu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4648200"/>
            <a:ext cx="2641600" cy="1981200"/>
          </a:xfrm>
        </p:spPr>
      </p:pic>
      <p:pic>
        <p:nvPicPr>
          <p:cNvPr id="10248" name="Picture 8" descr="sleep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828800"/>
            <a:ext cx="3810000" cy="2540000"/>
          </a:xfrm>
        </p:spPr>
      </p:pic>
      <p:pic>
        <p:nvPicPr>
          <p:cNvPr id="10250" name="Picture 10" descr="hannahmontann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524000" y="1524000"/>
            <a:ext cx="2819400" cy="2114550"/>
          </a:xfrm>
        </p:spPr>
      </p:pic>
      <p:pic>
        <p:nvPicPr>
          <p:cNvPr id="10252" name="Picture 12" descr="bab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52400" y="3886200"/>
            <a:ext cx="3429000" cy="2286000"/>
          </a:xfrm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merican Typewriter" charset="0"/>
              </a:rPr>
              <a:t>Content is irrelevant</a:t>
            </a: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133600" y="1981200"/>
            <a:ext cx="5257800" cy="4038600"/>
          </a:xfrm>
        </p:spPr>
        <p:txBody>
          <a:bodyPr/>
          <a:lstStyle/>
          <a:p>
            <a:pPr algn="ctr">
              <a:buFont typeface="Wingdings" charset="2"/>
              <a:buNone/>
            </a:pPr>
            <a:r>
              <a:rPr lang="en-US" sz="2800">
                <a:latin typeface="Stencil" charset="0"/>
              </a:rPr>
              <a:t>Less Physical, more visual</a:t>
            </a:r>
            <a:r>
              <a:rPr lang="en-US" sz="2800"/>
              <a:t>                                     </a:t>
            </a:r>
          </a:p>
        </p:txBody>
      </p:sp>
      <p:pic>
        <p:nvPicPr>
          <p:cNvPr id="71686" name="Picture 6" descr="death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2533650"/>
            <a:ext cx="5105400" cy="38290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2590800"/>
            <a:ext cx="7772400" cy="1828800"/>
          </a:xfrm>
        </p:spPr>
        <p:txBody>
          <a:bodyPr/>
          <a:lstStyle/>
          <a:p>
            <a:r>
              <a:rPr lang="en-US" sz="3200" b="1">
                <a:solidFill>
                  <a:srgbClr val="FEEF6A"/>
                </a:solidFill>
                <a:latin typeface="American Typewriter" charset="0"/>
              </a:rPr>
              <a:t>Media changes our perception.</a:t>
            </a:r>
            <a:endParaRPr lang="en-US" sz="3200"/>
          </a:p>
        </p:txBody>
      </p:sp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70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wa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609600"/>
            <a:ext cx="3886200" cy="3048000"/>
          </a:xfrm>
        </p:spPr>
      </p:pic>
      <p:pic>
        <p:nvPicPr>
          <p:cNvPr id="5131" name="Picture 11" descr="happ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3886200"/>
            <a:ext cx="3262313" cy="2468563"/>
          </a:xfrm>
        </p:spPr>
      </p:pic>
      <p:pic>
        <p:nvPicPr>
          <p:cNvPr id="5132" name="Picture 12" descr="cr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334000" y="228600"/>
            <a:ext cx="3090863" cy="4191000"/>
          </a:xfrm>
        </p:spPr>
      </p:pic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70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can Typewriter" charset="0"/>
              </a:rPr>
              <a:t>Media is the extension of people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156" name="Picture 12" descr="cit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981200"/>
            <a:ext cx="6096000" cy="45704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ighway">
  <a:themeElements>
    <a:clrScheme name="Highway 1">
      <a:dk1>
        <a:srgbClr val="003366"/>
      </a:dk1>
      <a:lt1>
        <a:srgbClr val="FFFFFF"/>
      </a:lt1>
      <a:dk2>
        <a:srgbClr val="28863C"/>
      </a:dk2>
      <a:lt2>
        <a:srgbClr val="FFFFFF"/>
      </a:lt2>
      <a:accent1>
        <a:srgbClr val="3366CC"/>
      </a:accent1>
      <a:accent2>
        <a:srgbClr val="00B000"/>
      </a:accent2>
      <a:accent3>
        <a:srgbClr val="ACC3AF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Highway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Highway 1">
        <a:dk1>
          <a:srgbClr val="003366"/>
        </a:dk1>
        <a:lt1>
          <a:srgbClr val="FFFFFF"/>
        </a:lt1>
        <a:dk2>
          <a:srgbClr val="28863C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CC3A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way 2">
        <a:dk1>
          <a:srgbClr val="777777"/>
        </a:dk1>
        <a:lt1>
          <a:srgbClr val="FFFFFF"/>
        </a:lt1>
        <a:dk2>
          <a:srgbClr val="28863C"/>
        </a:dk2>
        <a:lt2>
          <a:srgbClr val="FFFFFF"/>
        </a:lt2>
        <a:accent1>
          <a:srgbClr val="909082"/>
        </a:accent1>
        <a:accent2>
          <a:srgbClr val="809EA8"/>
        </a:accent2>
        <a:accent3>
          <a:srgbClr val="ACC3AF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leam">
  <a:themeElements>
    <a:clrScheme name="Gleam 3">
      <a:dk1>
        <a:srgbClr val="808080"/>
      </a:dk1>
      <a:lt1>
        <a:srgbClr val="FFFFFF"/>
      </a:lt1>
      <a:dk2>
        <a:srgbClr val="111F41"/>
      </a:dk2>
      <a:lt2>
        <a:srgbClr val="FFFFFF"/>
      </a:lt2>
      <a:accent1>
        <a:srgbClr val="77A3CD"/>
      </a:accent1>
      <a:accent2>
        <a:srgbClr val="CCCCFF"/>
      </a:accent2>
      <a:accent3>
        <a:srgbClr val="AAABB0"/>
      </a:accent3>
      <a:accent4>
        <a:srgbClr val="DADADA"/>
      </a:accent4>
      <a:accent5>
        <a:srgbClr val="BDCEE3"/>
      </a:accent5>
      <a:accent6>
        <a:srgbClr val="B9B9E7"/>
      </a:accent6>
      <a:hlink>
        <a:srgbClr val="3333CC"/>
      </a:hlink>
      <a:folHlink>
        <a:srgbClr val="AF67FF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orealis">
  <a:themeElements>
    <a:clrScheme name="Borealis 1">
      <a:dk1>
        <a:srgbClr val="000000"/>
      </a:dk1>
      <a:lt1>
        <a:srgbClr val="D480A4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E6C0C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orealis">
      <a:majorFont>
        <a:latin typeface="Trebuchet MS"/>
        <a:ea typeface="ヒラギノ角ゴ Pro W3"/>
        <a:cs typeface="ヒラギノ角ゴ Pro W3"/>
      </a:majorFont>
      <a:minorFont>
        <a:latin typeface="Trebuchet M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orealis 1">
        <a:dk1>
          <a:srgbClr val="000000"/>
        </a:dk1>
        <a:lt1>
          <a:srgbClr val="D480A4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6C0C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ealis 2">
        <a:dk1>
          <a:srgbClr val="000000"/>
        </a:dk1>
        <a:lt1>
          <a:srgbClr val="D480A4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E6C0C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mudge">
  <a:themeElements>
    <a:clrScheme name="Smudge 1">
      <a:dk1>
        <a:srgbClr val="000000"/>
      </a:dk1>
      <a:lt1>
        <a:srgbClr val="8EBED2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C6DBE5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Smudge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mudge 1">
        <a:dk1>
          <a:srgbClr val="000000"/>
        </a:dk1>
        <a:lt1>
          <a:srgbClr val="8EBED2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C6DBE5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udge 2">
        <a:dk1>
          <a:srgbClr val="000000"/>
        </a:dk1>
        <a:lt1>
          <a:srgbClr val="8EBED2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C6DBE5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SystemX:Applications:Microsoft Office 2004:Templates:Presentations:Designs:Blank Presentation</Template>
  <TotalTime>306</TotalTime>
  <Words>55</Words>
  <Application>Microsoft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31" baseType="lpstr">
      <vt:lpstr>Arial</vt:lpstr>
      <vt:lpstr>ＭＳ Ｐゴシック</vt:lpstr>
      <vt:lpstr>Verdana</vt:lpstr>
      <vt:lpstr>Times New Roman</vt:lpstr>
      <vt:lpstr>MS Pゴシック</vt:lpstr>
      <vt:lpstr>Wingdings</vt:lpstr>
      <vt:lpstr>Osaka</vt:lpstr>
      <vt:lpstr>Times</vt:lpstr>
      <vt:lpstr>Tahoma</vt:lpstr>
      <vt:lpstr>Trebuchet MS</vt:lpstr>
      <vt:lpstr>ヒラギノ角ゴ Pro W3</vt:lpstr>
      <vt:lpstr>American Typewriter Light</vt:lpstr>
      <vt:lpstr>Rockwell</vt:lpstr>
      <vt:lpstr>Stencil</vt:lpstr>
      <vt:lpstr>American Typewriter</vt:lpstr>
      <vt:lpstr>Highway</vt:lpstr>
      <vt:lpstr>Blue Horizon</vt:lpstr>
      <vt:lpstr>Blank Presentation</vt:lpstr>
      <vt:lpstr>Gleam</vt:lpstr>
      <vt:lpstr>Borealis</vt:lpstr>
      <vt:lpstr>Smudge</vt:lpstr>
      <vt:lpstr>The medium is the message</vt:lpstr>
      <vt:lpstr>Medium</vt:lpstr>
      <vt:lpstr>Message</vt:lpstr>
      <vt:lpstr>Different Medias Have Different  Levels of  Belief</vt:lpstr>
      <vt:lpstr>Certain medias are easier to absorb than others</vt:lpstr>
      <vt:lpstr>Content is irrelevant</vt:lpstr>
      <vt:lpstr>Media changes our perception.</vt:lpstr>
      <vt:lpstr>Slide 8</vt:lpstr>
      <vt:lpstr>Media is the extension of people</vt:lpstr>
      <vt:lpstr>The medium is the message</vt:lpstr>
    </vt:vector>
  </TitlesOfParts>
  <Company>Santa Barbara City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The medium is the message</dc:title>
  <dc:creator>School of Media Arts</dc:creator>
  <cp:keywords/>
  <cp:lastModifiedBy>Alejandra Jarabo</cp:lastModifiedBy>
  <cp:revision>5</cp:revision>
  <dcterms:created xsi:type="dcterms:W3CDTF">2008-09-30T02:20:36Z</dcterms:created>
  <dcterms:modified xsi:type="dcterms:W3CDTF">2008-09-30T02:21:27Z</dcterms:modified>
</cp:coreProperties>
</file>