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s/slide3.xml" ContentType="application/vnd.openxmlformats-officedocument.presentationml.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58" r:id="rId3"/>
    <p:sldId id="25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clr="presentationAccen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4" Type="http://schemas.openxmlformats.org/officeDocument/2006/relationships/slide" Target="slides/slide3.xml"/><Relationship Id="rId10" Type="http://schemas.openxmlformats.org/officeDocument/2006/relationships/tableStyles" Target="tableStyles.xml"/><Relationship Id="rId5" Type="http://schemas.openxmlformats.org/officeDocument/2006/relationships/notesMaster" Target="notesMasters/notesMaster1.xml"/><Relationship Id="rId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heme" Target="theme/theme1.xml"/><Relationship Id="rId3" Type="http://schemas.openxmlformats.org/officeDocument/2006/relationships/slide" Target="slides/slide2.xml"/><Relationship Id="rId6"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E7656-F43C-E749-8ED7-41ED6B58FE8B}" type="datetimeFigureOut">
              <a:rPr lang="en-US" smtClean="0"/>
              <a:pPr/>
              <a:t>11/13/10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91B9C-9797-E242-907C-CF38B40009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491B9C-9797-E242-907C-CF38B40009B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E9389-BD77-264A-954C-93FA8F7D50D2}" type="datetimeFigureOut">
              <a:rPr lang="en-US" smtClean="0"/>
              <a:pPr/>
              <a:t>11/13/10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E9389-BD77-264A-954C-93FA8F7D50D2}" type="datetimeFigureOut">
              <a:rPr lang="en-US" smtClean="0"/>
              <a:pPr/>
              <a:t>11/13/10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E9389-BD77-264A-954C-93FA8F7D50D2}" type="datetimeFigureOut">
              <a:rPr lang="en-US" smtClean="0"/>
              <a:pPr/>
              <a:t>11/13/10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E9389-BD77-264A-954C-93FA8F7D50D2}" type="datetimeFigureOut">
              <a:rPr lang="en-US" smtClean="0"/>
              <a:pPr/>
              <a:t>11/13/10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E9389-BD77-264A-954C-93FA8F7D50D2}" type="datetimeFigureOut">
              <a:rPr lang="en-US" smtClean="0"/>
              <a:pPr/>
              <a:t>11/13/10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E9389-BD77-264A-954C-93FA8F7D50D2}" type="datetimeFigureOut">
              <a:rPr lang="en-US" smtClean="0"/>
              <a:pPr/>
              <a:t>11/13/10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E9389-BD77-264A-954C-93FA8F7D50D2}" type="datetimeFigureOut">
              <a:rPr lang="en-US" smtClean="0"/>
              <a:pPr/>
              <a:t>11/13/10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E9389-BD77-264A-954C-93FA8F7D50D2}" type="datetimeFigureOut">
              <a:rPr lang="en-US" smtClean="0"/>
              <a:pPr/>
              <a:t>11/13/10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E9389-BD77-264A-954C-93FA8F7D50D2}" type="datetimeFigureOut">
              <a:rPr lang="en-US" smtClean="0"/>
              <a:pPr/>
              <a:t>11/13/10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E9389-BD77-264A-954C-93FA8F7D50D2}" type="datetimeFigureOut">
              <a:rPr lang="en-US" smtClean="0"/>
              <a:pPr/>
              <a:t>11/13/10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E9389-BD77-264A-954C-93FA8F7D50D2}" type="datetimeFigureOut">
              <a:rPr lang="en-US" smtClean="0"/>
              <a:pPr/>
              <a:t>11/13/10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B0BD2-55B6-A246-8874-671031ED6F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E9389-BD77-264A-954C-93FA8F7D50D2}" type="datetimeFigureOut">
              <a:rPr lang="en-US" smtClean="0"/>
              <a:pPr/>
              <a:t>11/13/10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B0BD2-55B6-A246-8874-671031ED6F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8.png"/><Relationship Id="rId5" Type="http://schemas.openxmlformats.org/officeDocument/2006/relationships/image" Target="../media/image3.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9" Type="http://schemas.openxmlformats.org/officeDocument/2006/relationships/image" Target="../media/image7.png"/><Relationship Id="rId3"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image" Target="../media/image3.jpeg"/><Relationship Id="rId7" Type="http://schemas.openxmlformats.org/officeDocument/2006/relationships/image" Target="../media/image13.png"/><Relationship Id="rId11"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8" Type="http://schemas.openxmlformats.org/officeDocument/2006/relationships/image" Target="../media/image14.png"/><Relationship Id="rId13" Type="http://schemas.openxmlformats.org/officeDocument/2006/relationships/image" Target="../media/image19.png"/><Relationship Id="rId10" Type="http://schemas.openxmlformats.org/officeDocument/2006/relationships/image" Target="../media/image16.png"/><Relationship Id="rId5"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9.png"/><Relationship Id="rId9" Type="http://schemas.openxmlformats.org/officeDocument/2006/relationships/image" Target="../media/image15.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grayscl/>
          </a:blip>
          <a:stretch>
            <a:fillRect/>
          </a:stretch>
        </p:blipFill>
        <p:spPr>
          <a:xfrm>
            <a:off x="6165786" y="2491011"/>
            <a:ext cx="2721798" cy="1200904"/>
          </a:xfrm>
          <a:prstGeom prst="rect">
            <a:avLst/>
          </a:prstGeom>
        </p:spPr>
      </p:pic>
      <p:pic>
        <p:nvPicPr>
          <p:cNvPr id="14" name="Picture 13"/>
          <p:cNvPicPr>
            <a:picLocks noChangeAspect="1"/>
          </p:cNvPicPr>
          <p:nvPr/>
        </p:nvPicPr>
        <p:blipFill>
          <a:blip r:embed="rId4"/>
          <a:stretch>
            <a:fillRect/>
          </a:stretch>
        </p:blipFill>
        <p:spPr>
          <a:xfrm>
            <a:off x="6165786" y="52282"/>
            <a:ext cx="2767357" cy="2292485"/>
          </a:xfrm>
          <a:prstGeom prst="rect">
            <a:avLst/>
          </a:prstGeom>
        </p:spPr>
      </p:pic>
      <p:pic>
        <p:nvPicPr>
          <p:cNvPr id="11" name="Picture 10" descr="harg.jpg"/>
          <p:cNvPicPr>
            <a:picLocks noChangeAspect="1"/>
          </p:cNvPicPr>
          <p:nvPr/>
        </p:nvPicPr>
        <p:blipFill>
          <a:blip r:embed="rId5">
            <a:grayscl/>
            <a:lum bright="61000"/>
          </a:blip>
          <a:stretch>
            <a:fillRect/>
          </a:stretch>
        </p:blipFill>
        <p:spPr>
          <a:xfrm>
            <a:off x="3386581" y="2491011"/>
            <a:ext cx="2650369" cy="1987777"/>
          </a:xfrm>
          <a:prstGeom prst="rect">
            <a:avLst/>
          </a:prstGeom>
        </p:spPr>
      </p:pic>
      <p:pic>
        <p:nvPicPr>
          <p:cNvPr id="7" name="Picture 6"/>
          <p:cNvPicPr>
            <a:picLocks noChangeAspect="1"/>
          </p:cNvPicPr>
          <p:nvPr/>
        </p:nvPicPr>
        <p:blipFill>
          <a:blip r:embed="rId6"/>
          <a:stretch>
            <a:fillRect/>
          </a:stretch>
        </p:blipFill>
        <p:spPr>
          <a:xfrm>
            <a:off x="3538175" y="77293"/>
            <a:ext cx="2376447" cy="2267474"/>
          </a:xfrm>
          <a:prstGeom prst="rect">
            <a:avLst/>
          </a:prstGeom>
        </p:spPr>
      </p:pic>
      <p:pic>
        <p:nvPicPr>
          <p:cNvPr id="4" name="Picture 3"/>
          <p:cNvPicPr>
            <a:picLocks noChangeAspect="1"/>
          </p:cNvPicPr>
          <p:nvPr/>
        </p:nvPicPr>
        <p:blipFill>
          <a:blip r:embed="rId7"/>
          <a:stretch>
            <a:fillRect/>
          </a:stretch>
        </p:blipFill>
        <p:spPr>
          <a:xfrm>
            <a:off x="101115" y="1415177"/>
            <a:ext cx="3175000" cy="2628900"/>
          </a:xfrm>
          <a:prstGeom prst="rect">
            <a:avLst/>
          </a:prstGeom>
        </p:spPr>
      </p:pic>
      <p:sp>
        <p:nvSpPr>
          <p:cNvPr id="2" name="Title 1"/>
          <p:cNvSpPr>
            <a:spLocks noGrp="1"/>
          </p:cNvSpPr>
          <p:nvPr>
            <p:ph type="ctrTitle"/>
          </p:nvPr>
        </p:nvSpPr>
        <p:spPr>
          <a:xfrm>
            <a:off x="-1882628" y="-217504"/>
            <a:ext cx="7368262" cy="1557582"/>
          </a:xfrm>
        </p:spPr>
        <p:txBody>
          <a:bodyPr>
            <a:normAutofit/>
          </a:bodyPr>
          <a:lstStyle/>
          <a:p>
            <a:r>
              <a:rPr lang="en-US" sz="5400" b="1" dirty="0" smtClean="0">
                <a:solidFill>
                  <a:schemeClr val="accent6"/>
                </a:solidFill>
              </a:rPr>
              <a:t>Photography</a:t>
            </a:r>
            <a:endParaRPr lang="en-US" sz="5400" b="1" dirty="0">
              <a:solidFill>
                <a:schemeClr val="accent6"/>
              </a:solidFill>
            </a:endParaRPr>
          </a:p>
        </p:txBody>
      </p:sp>
      <p:sp>
        <p:nvSpPr>
          <p:cNvPr id="3" name="Subtitle 2"/>
          <p:cNvSpPr>
            <a:spLocks noGrp="1"/>
          </p:cNvSpPr>
          <p:nvPr>
            <p:ph type="subTitle" idx="1"/>
          </p:nvPr>
        </p:nvSpPr>
        <p:spPr>
          <a:xfrm>
            <a:off x="1702613" y="4860524"/>
            <a:ext cx="6400800" cy="1752600"/>
          </a:xfrm>
        </p:spPr>
        <p:txBody>
          <a:bodyPr/>
          <a:lstStyle/>
          <a:p>
            <a:endParaRPr lang="en-US" dirty="0"/>
          </a:p>
        </p:txBody>
      </p:sp>
      <p:pic>
        <p:nvPicPr>
          <p:cNvPr id="5" name="Picture 4"/>
          <p:cNvPicPr>
            <a:picLocks noChangeAspect="1"/>
          </p:cNvPicPr>
          <p:nvPr/>
        </p:nvPicPr>
        <p:blipFill>
          <a:blip r:embed="rId8"/>
          <a:stretch>
            <a:fillRect/>
          </a:stretch>
        </p:blipFill>
        <p:spPr>
          <a:xfrm>
            <a:off x="101115" y="4172910"/>
            <a:ext cx="3175000" cy="2440214"/>
          </a:xfrm>
          <a:prstGeom prst="rect">
            <a:avLst/>
          </a:prstGeom>
        </p:spPr>
      </p:pic>
      <p:pic>
        <p:nvPicPr>
          <p:cNvPr id="8" name="Picture 7"/>
          <p:cNvPicPr>
            <a:picLocks noChangeAspect="1"/>
          </p:cNvPicPr>
          <p:nvPr/>
        </p:nvPicPr>
        <p:blipFill>
          <a:blip r:embed="rId9"/>
          <a:stretch>
            <a:fillRect/>
          </a:stretch>
        </p:blipFill>
        <p:spPr>
          <a:xfrm>
            <a:off x="3386581" y="4641250"/>
            <a:ext cx="2650369" cy="1971874"/>
          </a:xfrm>
          <a:prstGeom prst="rect">
            <a:avLst/>
          </a:prstGeom>
        </p:spPr>
      </p:pic>
      <p:pic>
        <p:nvPicPr>
          <p:cNvPr id="9" name="Picture 8"/>
          <p:cNvPicPr>
            <a:picLocks noChangeAspect="1"/>
          </p:cNvPicPr>
          <p:nvPr/>
        </p:nvPicPr>
        <p:blipFill>
          <a:blip r:embed="rId10"/>
          <a:stretch>
            <a:fillRect/>
          </a:stretch>
        </p:blipFill>
        <p:spPr>
          <a:xfrm>
            <a:off x="6165786" y="3891327"/>
            <a:ext cx="2721798" cy="2721798"/>
          </a:xfrm>
          <a:prstGeom prst="rect">
            <a:avLst/>
          </a:prstGeom>
        </p:spPr>
      </p:pic>
      <p:sp>
        <p:nvSpPr>
          <p:cNvPr id="12" name="TextBox 11"/>
          <p:cNvSpPr txBox="1"/>
          <p:nvPr/>
        </p:nvSpPr>
        <p:spPr>
          <a:xfrm rot="1039441">
            <a:off x="1451875" y="1155411"/>
            <a:ext cx="2376447" cy="369332"/>
          </a:xfrm>
          <a:prstGeom prst="rect">
            <a:avLst/>
          </a:prstGeom>
          <a:noFill/>
        </p:spPr>
        <p:txBody>
          <a:bodyPr wrap="none" rtlCol="0">
            <a:spAutoFit/>
          </a:bodyPr>
          <a:lstStyle/>
          <a:p>
            <a:r>
              <a:rPr lang="en-US" dirty="0" smtClean="0">
                <a:solidFill>
                  <a:schemeClr val="tx2">
                    <a:lumMod val="20000"/>
                    <a:lumOff val="80000"/>
                  </a:schemeClr>
                </a:solidFill>
              </a:rPr>
              <a:t>As a social construction</a:t>
            </a:r>
            <a:endParaRPr lang="en-US" dirty="0">
              <a:solidFill>
                <a:schemeClr val="tx2">
                  <a:lumMod val="20000"/>
                  <a:lumOff val="80000"/>
                </a:schemeClr>
              </a:solidFill>
            </a:endParaRPr>
          </a:p>
        </p:txBody>
      </p:sp>
      <p:sp>
        <p:nvSpPr>
          <p:cNvPr id="16" name="Rectangle 15"/>
          <p:cNvSpPr/>
          <p:nvPr/>
        </p:nvSpPr>
        <p:spPr>
          <a:xfrm>
            <a:off x="3292841" y="3628578"/>
            <a:ext cx="4385586" cy="830997"/>
          </a:xfrm>
          <a:prstGeom prst="rect">
            <a:avLst/>
          </a:prstGeom>
        </p:spPr>
        <p:txBody>
          <a:bodyPr wrap="square">
            <a:spAutoFit/>
          </a:bodyPr>
          <a:lstStyle/>
          <a:p>
            <a:r>
              <a:rPr lang="en-US" sz="2400" b="1" i="1" u="sng" dirty="0" smtClean="0">
                <a:solidFill>
                  <a:schemeClr val="bg2"/>
                </a:solidFill>
              </a:rPr>
              <a:t>Cult Value</a:t>
            </a:r>
          </a:p>
          <a:p>
            <a:r>
              <a:rPr lang="en-US" sz="2400" dirty="0" smtClean="0">
                <a:solidFill>
                  <a:schemeClr val="bg2"/>
                </a:solidFill>
              </a:rPr>
              <a:t>Exhibition Value</a:t>
            </a:r>
            <a:endParaRPr lang="en-US" sz="2400" dirty="0">
              <a:solidFill>
                <a:schemeClr val="bg2"/>
              </a:solidFill>
            </a:endParaRPr>
          </a:p>
        </p:txBody>
      </p:sp>
      <p:sp>
        <p:nvSpPr>
          <p:cNvPr id="18" name="TextBox 17"/>
          <p:cNvSpPr txBox="1"/>
          <p:nvPr/>
        </p:nvSpPr>
        <p:spPr>
          <a:xfrm>
            <a:off x="756464" y="77293"/>
            <a:ext cx="1892297" cy="307777"/>
          </a:xfrm>
          <a:prstGeom prst="rect">
            <a:avLst/>
          </a:prstGeom>
          <a:noFill/>
        </p:spPr>
        <p:txBody>
          <a:bodyPr wrap="square" rtlCol="0">
            <a:spAutoFit/>
          </a:bodyPr>
          <a:lstStyle/>
          <a:p>
            <a:r>
              <a:rPr lang="en-US" sz="1400" dirty="0" smtClean="0">
                <a:solidFill>
                  <a:schemeClr val="accent2"/>
                </a:solidFill>
              </a:rPr>
              <a:t>Go to Walter Benjamin</a:t>
            </a:r>
            <a:endParaRPr lang="en-US" sz="1400"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99180" y="0"/>
            <a:ext cx="8229600" cy="1143000"/>
          </a:xfrm>
        </p:spPr>
        <p:txBody>
          <a:bodyPr>
            <a:normAutofit/>
          </a:bodyPr>
          <a:lstStyle/>
          <a:p>
            <a:r>
              <a:rPr lang="en-US" sz="5400" b="1" dirty="0" smtClean="0">
                <a:solidFill>
                  <a:schemeClr val="accent6"/>
                </a:solidFill>
              </a:rPr>
              <a:t> Photography</a:t>
            </a:r>
            <a:endParaRPr lang="en-US" sz="4800" dirty="0"/>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rot="967863">
            <a:off x="1444658" y="1142999"/>
            <a:ext cx="2376447" cy="369332"/>
          </a:xfrm>
          <a:prstGeom prst="rect">
            <a:avLst/>
          </a:prstGeom>
        </p:spPr>
        <p:txBody>
          <a:bodyPr wrap="none">
            <a:spAutoFit/>
          </a:bodyPr>
          <a:lstStyle/>
          <a:p>
            <a:r>
              <a:rPr lang="en-US" dirty="0" smtClean="0">
                <a:solidFill>
                  <a:schemeClr val="tx2">
                    <a:lumMod val="20000"/>
                    <a:lumOff val="80000"/>
                  </a:schemeClr>
                </a:solidFill>
              </a:rPr>
              <a:t>As a social construction</a:t>
            </a:r>
            <a:endParaRPr lang="en-US" dirty="0">
              <a:solidFill>
                <a:schemeClr val="tx2">
                  <a:lumMod val="20000"/>
                  <a:lumOff val="80000"/>
                </a:schemeClr>
              </a:solidFill>
            </a:endParaRPr>
          </a:p>
        </p:txBody>
      </p:sp>
      <p:pic>
        <p:nvPicPr>
          <p:cNvPr id="5" name="Picture 4"/>
          <p:cNvPicPr>
            <a:picLocks noChangeAspect="1"/>
          </p:cNvPicPr>
          <p:nvPr/>
        </p:nvPicPr>
        <p:blipFill>
          <a:blip r:embed="rId2"/>
          <a:stretch>
            <a:fillRect/>
          </a:stretch>
        </p:blipFill>
        <p:spPr>
          <a:xfrm>
            <a:off x="0" y="4885602"/>
            <a:ext cx="2536846" cy="1972398"/>
          </a:xfrm>
          <a:prstGeom prst="rect">
            <a:avLst/>
          </a:prstGeom>
        </p:spPr>
      </p:pic>
      <p:pic>
        <p:nvPicPr>
          <p:cNvPr id="6" name="Picture 5"/>
          <p:cNvPicPr>
            <a:picLocks noChangeAspect="1"/>
          </p:cNvPicPr>
          <p:nvPr/>
        </p:nvPicPr>
        <p:blipFill>
          <a:blip r:embed="rId3"/>
          <a:stretch>
            <a:fillRect/>
          </a:stretch>
        </p:blipFill>
        <p:spPr>
          <a:xfrm>
            <a:off x="0" y="3368834"/>
            <a:ext cx="1827200" cy="1480032"/>
          </a:xfrm>
          <a:prstGeom prst="rect">
            <a:avLst/>
          </a:prstGeom>
        </p:spPr>
      </p:pic>
      <p:pic>
        <p:nvPicPr>
          <p:cNvPr id="7" name="Picture 6" descr="harg.jpg"/>
          <p:cNvPicPr>
            <a:picLocks noChangeAspect="1"/>
          </p:cNvPicPr>
          <p:nvPr/>
        </p:nvPicPr>
        <p:blipFill>
          <a:blip r:embed="rId4">
            <a:grayscl/>
            <a:lum bright="61000"/>
          </a:blip>
          <a:stretch>
            <a:fillRect/>
          </a:stretch>
        </p:blipFill>
        <p:spPr>
          <a:xfrm>
            <a:off x="3386581" y="2491011"/>
            <a:ext cx="2650369" cy="1987777"/>
          </a:xfrm>
          <a:prstGeom prst="rect">
            <a:avLst/>
          </a:prstGeom>
        </p:spPr>
      </p:pic>
      <p:pic>
        <p:nvPicPr>
          <p:cNvPr id="8" name="Picture 7"/>
          <p:cNvPicPr>
            <a:picLocks noChangeAspect="1"/>
          </p:cNvPicPr>
          <p:nvPr/>
        </p:nvPicPr>
        <p:blipFill>
          <a:blip r:embed="rId5"/>
          <a:stretch>
            <a:fillRect/>
          </a:stretch>
        </p:blipFill>
        <p:spPr>
          <a:xfrm>
            <a:off x="6183885" y="42082"/>
            <a:ext cx="2960115" cy="4436706"/>
          </a:xfrm>
          <a:prstGeom prst="rect">
            <a:avLst/>
          </a:prstGeom>
        </p:spPr>
      </p:pic>
      <p:pic>
        <p:nvPicPr>
          <p:cNvPr id="9" name="Picture 8"/>
          <p:cNvPicPr>
            <a:picLocks noChangeAspect="1"/>
          </p:cNvPicPr>
          <p:nvPr/>
        </p:nvPicPr>
        <p:blipFill>
          <a:blip r:embed="rId6"/>
          <a:stretch>
            <a:fillRect/>
          </a:stretch>
        </p:blipFill>
        <p:spPr>
          <a:xfrm>
            <a:off x="3685128" y="42082"/>
            <a:ext cx="2351822" cy="2340063"/>
          </a:xfrm>
          <a:prstGeom prst="rect">
            <a:avLst/>
          </a:prstGeom>
        </p:spPr>
      </p:pic>
      <p:pic>
        <p:nvPicPr>
          <p:cNvPr id="10" name="Picture 9"/>
          <p:cNvPicPr>
            <a:picLocks noChangeAspect="1"/>
          </p:cNvPicPr>
          <p:nvPr/>
        </p:nvPicPr>
        <p:blipFill>
          <a:blip r:embed="rId7"/>
          <a:stretch>
            <a:fillRect/>
          </a:stretch>
        </p:blipFill>
        <p:spPr>
          <a:xfrm>
            <a:off x="2652643" y="4582812"/>
            <a:ext cx="2894805" cy="2171104"/>
          </a:xfrm>
          <a:prstGeom prst="rect">
            <a:avLst/>
          </a:prstGeom>
        </p:spPr>
      </p:pic>
      <p:pic>
        <p:nvPicPr>
          <p:cNvPr id="11" name="Picture 10"/>
          <p:cNvPicPr>
            <a:picLocks noChangeAspect="1"/>
          </p:cNvPicPr>
          <p:nvPr/>
        </p:nvPicPr>
        <p:blipFill>
          <a:blip r:embed="rId8"/>
          <a:stretch>
            <a:fillRect/>
          </a:stretch>
        </p:blipFill>
        <p:spPr>
          <a:xfrm>
            <a:off x="1855295" y="3368834"/>
            <a:ext cx="1363101" cy="1109954"/>
          </a:xfrm>
          <a:prstGeom prst="rect">
            <a:avLst/>
          </a:prstGeom>
        </p:spPr>
      </p:pic>
      <p:pic>
        <p:nvPicPr>
          <p:cNvPr id="12" name="Picture 11"/>
          <p:cNvPicPr>
            <a:picLocks noChangeAspect="1"/>
          </p:cNvPicPr>
          <p:nvPr/>
        </p:nvPicPr>
        <p:blipFill>
          <a:blip r:embed="rId9"/>
          <a:srcRect b="11111"/>
          <a:stretch>
            <a:fillRect/>
          </a:stretch>
        </p:blipFill>
        <p:spPr>
          <a:xfrm>
            <a:off x="0" y="2105695"/>
            <a:ext cx="2009925" cy="1157716"/>
          </a:xfrm>
          <a:prstGeom prst="rect">
            <a:avLst/>
          </a:prstGeom>
        </p:spPr>
      </p:pic>
      <p:pic>
        <p:nvPicPr>
          <p:cNvPr id="13" name="Picture 12"/>
          <p:cNvPicPr>
            <a:picLocks noChangeAspect="1"/>
          </p:cNvPicPr>
          <p:nvPr/>
        </p:nvPicPr>
        <p:blipFill>
          <a:blip r:embed="rId10"/>
          <a:stretch>
            <a:fillRect/>
          </a:stretch>
        </p:blipFill>
        <p:spPr>
          <a:xfrm>
            <a:off x="1995327" y="1697658"/>
            <a:ext cx="1391254" cy="1671176"/>
          </a:xfrm>
          <a:prstGeom prst="rect">
            <a:avLst/>
          </a:prstGeom>
        </p:spPr>
      </p:pic>
      <p:pic>
        <p:nvPicPr>
          <p:cNvPr id="14" name="Picture 13"/>
          <p:cNvPicPr>
            <a:picLocks noChangeAspect="1"/>
          </p:cNvPicPr>
          <p:nvPr/>
        </p:nvPicPr>
        <p:blipFill>
          <a:blip r:embed="rId11"/>
          <a:stretch>
            <a:fillRect/>
          </a:stretch>
        </p:blipFill>
        <p:spPr>
          <a:xfrm>
            <a:off x="5698626" y="4632324"/>
            <a:ext cx="2009134" cy="2009134"/>
          </a:xfrm>
          <a:prstGeom prst="rect">
            <a:avLst/>
          </a:prstGeom>
        </p:spPr>
      </p:pic>
      <p:sp>
        <p:nvSpPr>
          <p:cNvPr id="15" name="TextBox 14"/>
          <p:cNvSpPr txBox="1"/>
          <p:nvPr/>
        </p:nvSpPr>
        <p:spPr>
          <a:xfrm>
            <a:off x="3218396" y="3647791"/>
            <a:ext cx="2818553" cy="830997"/>
          </a:xfrm>
          <a:prstGeom prst="rect">
            <a:avLst/>
          </a:prstGeom>
          <a:noFill/>
        </p:spPr>
        <p:txBody>
          <a:bodyPr wrap="square" rtlCol="0">
            <a:spAutoFit/>
          </a:bodyPr>
          <a:lstStyle/>
          <a:p>
            <a:r>
              <a:rPr lang="en-US" sz="2400" dirty="0" smtClean="0">
                <a:solidFill>
                  <a:schemeClr val="bg2"/>
                </a:solidFill>
              </a:rPr>
              <a:t> Cult Value</a:t>
            </a:r>
          </a:p>
          <a:p>
            <a:r>
              <a:rPr lang="en-US" sz="2400" b="1" i="1" dirty="0" smtClean="0">
                <a:solidFill>
                  <a:schemeClr val="bg2"/>
                </a:solidFill>
              </a:rPr>
              <a:t>  </a:t>
            </a:r>
            <a:r>
              <a:rPr lang="en-US" sz="2400" b="1" i="1" u="sng" dirty="0" smtClean="0">
                <a:solidFill>
                  <a:schemeClr val="bg2"/>
                </a:solidFill>
              </a:rPr>
              <a:t>Exhibition Value </a:t>
            </a:r>
            <a:endParaRPr lang="en-US" sz="2400" b="1" i="1" u="sng" dirty="0">
              <a:solidFill>
                <a:schemeClr val="bg2"/>
              </a:solidFill>
            </a:endParaRPr>
          </a:p>
        </p:txBody>
      </p:sp>
      <p:pic>
        <p:nvPicPr>
          <p:cNvPr id="16" name="Picture 15"/>
          <p:cNvPicPr>
            <a:picLocks noChangeAspect="1"/>
          </p:cNvPicPr>
          <p:nvPr/>
        </p:nvPicPr>
        <p:blipFill>
          <a:blip r:embed="rId12"/>
          <a:stretch>
            <a:fillRect/>
          </a:stretch>
        </p:blipFill>
        <p:spPr>
          <a:xfrm>
            <a:off x="0" y="1107636"/>
            <a:ext cx="1440133" cy="927124"/>
          </a:xfrm>
          <a:prstGeom prst="rect">
            <a:avLst/>
          </a:prstGeom>
        </p:spPr>
      </p:pic>
      <p:pic>
        <p:nvPicPr>
          <p:cNvPr id="17" name="Picture 16"/>
          <p:cNvPicPr>
            <a:picLocks noChangeAspect="1"/>
          </p:cNvPicPr>
          <p:nvPr/>
        </p:nvPicPr>
        <p:blipFill>
          <a:blip r:embed="rId13"/>
          <a:srcRect l="12857"/>
          <a:stretch>
            <a:fillRect/>
          </a:stretch>
        </p:blipFill>
        <p:spPr>
          <a:xfrm>
            <a:off x="7816651" y="4582812"/>
            <a:ext cx="1327350" cy="2121592"/>
          </a:xfrm>
          <a:prstGeom prst="rect">
            <a:avLst/>
          </a:prstGeom>
        </p:spPr>
      </p:pic>
      <p:sp>
        <p:nvSpPr>
          <p:cNvPr id="18" name="Rectangle 17"/>
          <p:cNvSpPr/>
          <p:nvPr/>
        </p:nvSpPr>
        <p:spPr>
          <a:xfrm>
            <a:off x="665914" y="42082"/>
            <a:ext cx="2322571" cy="369332"/>
          </a:xfrm>
          <a:prstGeom prst="rect">
            <a:avLst/>
          </a:prstGeom>
        </p:spPr>
        <p:txBody>
          <a:bodyPr wrap="none">
            <a:spAutoFit/>
          </a:bodyPr>
          <a:lstStyle/>
          <a:p>
            <a:r>
              <a:rPr lang="en-US" dirty="0" smtClean="0">
                <a:solidFill>
                  <a:schemeClr val="accent2"/>
                </a:solidFill>
              </a:rPr>
              <a:t>Go to Walter Benjamin</a:t>
            </a:r>
            <a:endParaRPr lang="en-US"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Walter Benjamin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109345" y="1206171"/>
            <a:ext cx="4034655" cy="5651829"/>
          </a:xfrm>
          <a:prstGeom prst="rect">
            <a:avLst/>
          </a:prstGeom>
        </p:spPr>
      </p:pic>
      <p:pic>
        <p:nvPicPr>
          <p:cNvPr id="5" name="Picture 4"/>
          <p:cNvPicPr>
            <a:picLocks noChangeAspect="1"/>
          </p:cNvPicPr>
          <p:nvPr/>
        </p:nvPicPr>
        <p:blipFill>
          <a:blip r:embed="rId3"/>
          <a:stretch>
            <a:fillRect/>
          </a:stretch>
        </p:blipFill>
        <p:spPr>
          <a:xfrm>
            <a:off x="401453" y="3688246"/>
            <a:ext cx="4707892" cy="3169754"/>
          </a:xfrm>
          <a:prstGeom prst="rect">
            <a:avLst/>
          </a:prstGeom>
        </p:spPr>
      </p:pic>
      <p:sp>
        <p:nvSpPr>
          <p:cNvPr id="6" name="Rectangle 5"/>
          <p:cNvSpPr/>
          <p:nvPr/>
        </p:nvSpPr>
        <p:spPr>
          <a:xfrm>
            <a:off x="5342075" y="1600200"/>
            <a:ext cx="3344725" cy="1200329"/>
          </a:xfrm>
          <a:prstGeom prst="rect">
            <a:avLst/>
          </a:prstGeom>
        </p:spPr>
        <p:txBody>
          <a:bodyPr wrap="square">
            <a:spAutoFit/>
          </a:bodyPr>
          <a:lstStyle/>
          <a:p>
            <a:r>
              <a:rPr lang="en-US" dirty="0" smtClean="0"/>
              <a:t>The camera introduces us to unconscious optics as does psychoanalysis to unconscious impulses.</a:t>
            </a:r>
            <a:endParaRPr lang="en-US" dirty="0"/>
          </a:p>
        </p:txBody>
      </p:sp>
      <p:pic>
        <p:nvPicPr>
          <p:cNvPr id="7" name="Picture 6"/>
          <p:cNvPicPr>
            <a:picLocks noChangeAspect="1"/>
          </p:cNvPicPr>
          <p:nvPr/>
        </p:nvPicPr>
        <p:blipFill>
          <a:blip r:embed="rId4"/>
          <a:stretch>
            <a:fillRect/>
          </a:stretch>
        </p:blipFill>
        <p:spPr>
          <a:xfrm>
            <a:off x="2537301" y="1514868"/>
            <a:ext cx="2572045" cy="2173379"/>
          </a:xfrm>
          <a:prstGeom prst="rect">
            <a:avLst/>
          </a:prstGeom>
        </p:spPr>
      </p:pic>
      <p:pic>
        <p:nvPicPr>
          <p:cNvPr id="8" name="Picture 7"/>
          <p:cNvPicPr>
            <a:picLocks noChangeAspect="1"/>
          </p:cNvPicPr>
          <p:nvPr/>
        </p:nvPicPr>
        <p:blipFill>
          <a:blip r:embed="rId5"/>
          <a:stretch>
            <a:fillRect/>
          </a:stretch>
        </p:blipFill>
        <p:spPr>
          <a:xfrm>
            <a:off x="401454" y="775289"/>
            <a:ext cx="2171979" cy="2942485"/>
          </a:xfrm>
          <a:prstGeom prst="rect">
            <a:avLst/>
          </a:prstGeom>
        </p:spPr>
      </p:pic>
      <p:sp>
        <p:nvSpPr>
          <p:cNvPr id="9" name="Rectangle 8"/>
          <p:cNvSpPr/>
          <p:nvPr/>
        </p:nvSpPr>
        <p:spPr>
          <a:xfrm>
            <a:off x="513132" y="3717774"/>
            <a:ext cx="4828943" cy="646331"/>
          </a:xfrm>
          <a:prstGeom prst="rect">
            <a:avLst/>
          </a:prstGeom>
        </p:spPr>
        <p:txBody>
          <a:bodyPr wrap="square">
            <a:spAutoFit/>
          </a:bodyPr>
          <a:lstStyle/>
          <a:p>
            <a:r>
              <a:rPr lang="en-US" dirty="0" smtClean="0"/>
              <a:t>In photography, exhibition value begins to displace cult value all along the line.</a:t>
            </a:r>
            <a:endParaRPr lang="en-US" dirty="0"/>
          </a:p>
        </p:txBody>
      </p:sp>
      <p:sp>
        <p:nvSpPr>
          <p:cNvPr id="10" name="Rectangle 9"/>
          <p:cNvSpPr/>
          <p:nvPr/>
        </p:nvSpPr>
        <p:spPr>
          <a:xfrm>
            <a:off x="5109345" y="4826675"/>
            <a:ext cx="4034655" cy="2031325"/>
          </a:xfrm>
          <a:prstGeom prst="rect">
            <a:avLst/>
          </a:prstGeom>
        </p:spPr>
        <p:txBody>
          <a:bodyPr wrap="square">
            <a:spAutoFit/>
          </a:bodyPr>
          <a:lstStyle/>
          <a:p>
            <a:r>
              <a:rPr lang="en-US" sz="1400" dirty="0" smtClean="0"/>
              <a:t>The cult of remembrance of loved ones, absent or dead, offers a last refuge for the cult value of the picture. For the last time the aura emanates from the early photographs in the fleeting expression of a human face. This is what constitutes their melancholy, incomparable beauty. But as man withdraws from the photographic image, the exhibition value for the first time shows its superiority to the ritual value.</a:t>
            </a:r>
            <a:endParaRPr lang="en-US" sz="1400" dirty="0"/>
          </a:p>
        </p:txBody>
      </p:sp>
      <p:sp>
        <p:nvSpPr>
          <p:cNvPr id="11" name="TextBox 10"/>
          <p:cNvSpPr txBox="1"/>
          <p:nvPr/>
        </p:nvSpPr>
        <p:spPr>
          <a:xfrm>
            <a:off x="2537300" y="274638"/>
            <a:ext cx="5874767" cy="369332"/>
          </a:xfrm>
          <a:prstGeom prst="rect">
            <a:avLst/>
          </a:prstGeom>
          <a:noFill/>
        </p:spPr>
        <p:txBody>
          <a:bodyPr wrap="square" rtlCol="0">
            <a:spAutoFit/>
          </a:bodyPr>
          <a:lstStyle/>
          <a:p>
            <a:r>
              <a:rPr lang="en-US" dirty="0" smtClean="0"/>
              <a:t>Welcome to the world of photography according to</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TotalTime>
  <Words>147</Words>
  <Application>Microsoft Macintosh PowerPoint</Application>
  <PresentationFormat>On-screen Show (4:3)</PresentationFormat>
  <Paragraphs>16</Paragraphs>
  <Slides>3</Slides>
  <Notes>1</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Photography</vt:lpstr>
      <vt:lpstr> Photography</vt:lpstr>
      <vt:lpstr>Walter Benjamin</vt:lpstr>
    </vt:vector>
  </TitlesOfParts>
  <Company>Santa Barbara City College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Photography</dc:title>
  <dc:creator>SoMA</dc:creator>
  <cp:keywords/>
  <cp:lastModifiedBy>Alejandra Jarabo</cp:lastModifiedBy>
  <cp:revision>4</cp:revision>
  <dcterms:created xsi:type="dcterms:W3CDTF">2010-11-14T02:31:22Z</dcterms:created>
  <dcterms:modified xsi:type="dcterms:W3CDTF">2010-11-14T02:32:59Z</dcterms:modified>
</cp:coreProperties>
</file>