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2"/>
  </p:notesMasterIdLst>
  <p:sldIdLst>
    <p:sldId id="256" r:id="rId2"/>
    <p:sldId id="264" r:id="rId3"/>
    <p:sldId id="265" r:id="rId4"/>
    <p:sldId id="263" r:id="rId5"/>
    <p:sldId id="259" r:id="rId6"/>
    <p:sldId id="260" r:id="rId7"/>
    <p:sldId id="261" r:id="rId8"/>
    <p:sldId id="262" r:id="rId9"/>
    <p:sldId id="267" r:id="rId10"/>
    <p:sldId id="25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463" autoAdjust="0"/>
    <p:restoredTop sz="94667" autoAdjust="0"/>
  </p:normalViewPr>
  <p:slideViewPr>
    <p:cSldViewPr>
      <p:cViewPr>
        <p:scale>
          <a:sx n="100" d="100"/>
          <a:sy n="100" d="100"/>
        </p:scale>
        <p:origin x="-2704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6EC5764-8D9C-6E45-B98C-AF7BBB7FEC39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B087A29-7D39-F247-9616-2C6B59601E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3181C-81BA-AA4A-BBF0-1A8F6081176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237774-493A-0941-90F7-15CDA5EC0D0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CFB04D-1FDF-D449-BB6C-D2568A83FE8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8127B8-4E72-D14F-AC13-C6FA8AFA22D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155923-D701-524E-8F45-B02720FDE6E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3E15DF-87EA-7940-B608-889C33A9D39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2F0352-9464-D94B-AFC3-C392566042E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B533E6-35E4-AA49-B09C-D9266411DCF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27C42-D5C3-D94B-9395-B56950884A3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D3465-7B4C-C946-BDB7-32E290DF08D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06CA1-9BB1-5A4C-B34A-E47BFF6AA28C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257A7D6-C2D7-0A4C-8D6B-14E56BACF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EB62CE-BC0E-184A-B7B8-50D309A3B401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02AF2-E6BA-DC41-B0E3-BF38BDB35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25C31-D3C1-6E45-83B4-AF9390181470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62E7D-27EE-604D-9ECC-5A6B2889C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31A27-8B31-BD47-AF7F-84B5F94C49AE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943A426-46C1-964F-B122-90D9E1F7E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ED072-0172-0C4F-A81D-AD9520D15478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12910-D63D-9541-81F3-4F7975846C7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21426-2394-D245-9889-CFDD2CD2DFBE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C6BA0-44B5-1945-A766-6E3F80F2E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4C4C26-172B-4B40-AD7B-7641F9A6F8A0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8808BBE-959F-0A4D-8FC7-93FF61D0F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A2BBB-DB0C-E544-9078-858DBD6F4AF6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BAB58-8D9E-5D4D-B6BE-5C78FEDC1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8E491-0893-ED44-9B69-109528B3C1BA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E116B-5FB7-1947-A9FA-60EA4AFA9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C9B0F-02AD-824E-85B9-7A7201835168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56560-1D2A-434A-9886-68B39B22C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BDD64-250D-CF44-A522-262121780DD4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473D0-0936-2A4F-A028-62009DF45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latin typeface="Franklin Gothic Book" charset="0"/>
              </a:defRPr>
            </a:lvl1pPr>
          </a:lstStyle>
          <a:p>
            <a:fld id="{70BB780A-426A-0043-9272-904A043C4359}" type="datetimeFigureOut">
              <a:rPr lang="en-US"/>
              <a:pPr/>
              <a:t>10/24/08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charset="0"/>
              </a:defRPr>
            </a:lvl1pPr>
          </a:lstStyle>
          <a:p>
            <a:fld id="{70BCC539-8180-7347-8B02-6FE37821E0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2"/>
        <a:buChar char="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7" Type="http://schemas.openxmlformats.org/officeDocument/2006/relationships/image" Target="../media/image9.png"/><Relationship Id="rId11" Type="http://schemas.openxmlformats.org/officeDocument/2006/relationships/image" Target="../media/image13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0" Type="http://schemas.openxmlformats.org/officeDocument/2006/relationships/image" Target="../media/image12.png"/><Relationship Id="rId5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4.png"/><Relationship Id="rId7" Type="http://schemas.openxmlformats.org/officeDocument/2006/relationships/image" Target="../media/image22.png"/><Relationship Id="rId43" Type="http://schemas.openxmlformats.org/officeDocument/2006/relationships/image" Target="../media/image58.png"/><Relationship Id="rId25" Type="http://schemas.openxmlformats.org/officeDocument/2006/relationships/image" Target="../media/image40.png"/><Relationship Id="rId10" Type="http://schemas.openxmlformats.org/officeDocument/2006/relationships/image" Target="../media/image25.png"/><Relationship Id="rId50" Type="http://schemas.openxmlformats.org/officeDocument/2006/relationships/image" Target="../media/image65.png"/><Relationship Id="rId17" Type="http://schemas.openxmlformats.org/officeDocument/2006/relationships/image" Target="../media/image32.png"/><Relationship Id="rId9" Type="http://schemas.openxmlformats.org/officeDocument/2006/relationships/image" Target="../media/image24.png"/><Relationship Id="rId18" Type="http://schemas.openxmlformats.org/officeDocument/2006/relationships/image" Target="../media/image33.png"/><Relationship Id="rId27" Type="http://schemas.openxmlformats.org/officeDocument/2006/relationships/image" Target="../media/image42.png"/><Relationship Id="rId14" Type="http://schemas.openxmlformats.org/officeDocument/2006/relationships/image" Target="../media/image29.png"/><Relationship Id="rId4" Type="http://schemas.openxmlformats.org/officeDocument/2006/relationships/image" Target="../media/image19.png"/><Relationship Id="rId28" Type="http://schemas.openxmlformats.org/officeDocument/2006/relationships/image" Target="../media/image43.png"/><Relationship Id="rId45" Type="http://schemas.openxmlformats.org/officeDocument/2006/relationships/image" Target="../media/image60.png"/><Relationship Id="rId42" Type="http://schemas.openxmlformats.org/officeDocument/2006/relationships/image" Target="../media/image57.png"/><Relationship Id="rId6" Type="http://schemas.openxmlformats.org/officeDocument/2006/relationships/image" Target="../media/image21.png"/><Relationship Id="rId49" Type="http://schemas.openxmlformats.org/officeDocument/2006/relationships/image" Target="../media/image64.png"/><Relationship Id="rId44" Type="http://schemas.openxmlformats.org/officeDocument/2006/relationships/image" Target="../media/image59.png"/><Relationship Id="rId19" Type="http://schemas.openxmlformats.org/officeDocument/2006/relationships/image" Target="../media/image34.png"/><Relationship Id="rId38" Type="http://schemas.openxmlformats.org/officeDocument/2006/relationships/image" Target="../media/image53.png"/><Relationship Id="rId20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46" Type="http://schemas.openxmlformats.org/officeDocument/2006/relationships/image" Target="../media/image61.png"/><Relationship Id="rId35" Type="http://schemas.openxmlformats.org/officeDocument/2006/relationships/image" Target="../media/image50.png"/><Relationship Id="rId51" Type="http://schemas.openxmlformats.org/officeDocument/2006/relationships/image" Target="../media/image66.png"/><Relationship Id="rId31" Type="http://schemas.openxmlformats.org/officeDocument/2006/relationships/image" Target="../media/image46.png"/><Relationship Id="rId34" Type="http://schemas.openxmlformats.org/officeDocument/2006/relationships/image" Target="../media/image49.png"/><Relationship Id="rId40" Type="http://schemas.openxmlformats.org/officeDocument/2006/relationships/image" Target="../media/image55.png"/><Relationship Id="rId3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9.png"/><Relationship Id="rId47" Type="http://schemas.openxmlformats.org/officeDocument/2006/relationships/image" Target="../media/image62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2" Type="http://schemas.openxmlformats.org/officeDocument/2006/relationships/image" Target="../media/image67.gif"/><Relationship Id="rId12" Type="http://schemas.openxmlformats.org/officeDocument/2006/relationships/image" Target="../media/image27.png"/><Relationship Id="rId3" Type="http://schemas.openxmlformats.org/officeDocument/2006/relationships/image" Target="../media/image18.jpeg"/><Relationship Id="rId23" Type="http://schemas.openxmlformats.org/officeDocument/2006/relationships/image" Target="../media/image38.png"/><Relationship Id="rId26" Type="http://schemas.openxmlformats.org/officeDocument/2006/relationships/image" Target="../media/image41.png"/><Relationship Id="rId30" Type="http://schemas.openxmlformats.org/officeDocument/2006/relationships/image" Target="../media/image45.png"/><Relationship Id="rId11" Type="http://schemas.openxmlformats.org/officeDocument/2006/relationships/image" Target="../media/image26.png"/><Relationship Id="rId29" Type="http://schemas.openxmlformats.org/officeDocument/2006/relationships/image" Target="../media/image44.png"/><Relationship Id="rId16" Type="http://schemas.openxmlformats.org/officeDocument/2006/relationships/image" Target="../media/image31.png"/><Relationship Id="rId33" Type="http://schemas.openxmlformats.org/officeDocument/2006/relationships/image" Target="../media/image48.png"/><Relationship Id="rId41" Type="http://schemas.openxmlformats.org/officeDocument/2006/relationships/image" Target="../media/image5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2" Type="http://schemas.openxmlformats.org/officeDocument/2006/relationships/image" Target="../media/image37.png"/><Relationship Id="rId21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37159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Soft Edge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7772400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43329"/>
                </a:solidFill>
              </a:rPr>
              <a:t>Michael Bartz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Phonetic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Alphabet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5867400"/>
            <a:ext cx="152400" cy="76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charset="2"/>
              <a:buNone/>
            </a:pPr>
            <a:endParaRPr lang="en-US" sz="800"/>
          </a:p>
        </p:txBody>
      </p:sp>
      <p:pic>
        <p:nvPicPr>
          <p:cNvPr id="5" name="Picture 4" descr="293px-FAA_Phonetic_and_Morse_Chart2_svg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1000" y="-533400"/>
            <a:ext cx="3810000" cy="4757737"/>
          </a:xfrm>
          <a:prstGeom prst="cloudCallou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514600" y="5410200"/>
            <a:ext cx="32369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Franklin Gothic Book" charset="0"/>
              </a:rPr>
              <a:t>The spoken word continues to change the alphabet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Information Revolution</a:t>
            </a:r>
            <a:endParaRPr lang="en-US" dirty="0"/>
          </a:p>
        </p:txBody>
      </p:sp>
      <p:pic>
        <p:nvPicPr>
          <p:cNvPr id="11267" name="Content Placeholder 12" descr="index04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2514600"/>
            <a:ext cx="4267200" cy="1219200"/>
          </a:xfrm>
        </p:spPr>
      </p:pic>
      <p:pic>
        <p:nvPicPr>
          <p:cNvPr id="11268" name="Picture 4" descr="http://www.greatscott.com/hiero/images/index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733800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Content Placeholder 5" descr="index0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600200"/>
            <a:ext cx="5486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Beginning of the Alphabet</a:t>
            </a:r>
            <a:endParaRPr lang="en-US" dirty="0"/>
          </a:p>
        </p:txBody>
      </p:sp>
      <p:pic>
        <p:nvPicPr>
          <p:cNvPr id="12291" name="Content Placeholder 3" descr="ptahotep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81400" y="1447800"/>
            <a:ext cx="2971800" cy="1676400"/>
          </a:xfrm>
        </p:spPr>
      </p:pic>
      <p:pic>
        <p:nvPicPr>
          <p:cNvPr id="12292" name="Picture 3" descr="http://www.upennmuseum.com/images/eglyph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6002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www.upennmuseum.com/images/eglyphI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209800"/>
            <a:ext cx="1371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http://www.upennmuseum.com/images/eglyphC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819400"/>
            <a:ext cx="1371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http://www.upennmuseum.com/images/eglyphH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3352800"/>
            <a:ext cx="1371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 descr="http://www.upennmuseum.com/images/eglyph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3962400"/>
            <a:ext cx="137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http://www.upennmuseum.com/images/eglyph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419600"/>
            <a:ext cx="1371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 descr="http://www.upennmuseum.com/images/eglyphL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5181600"/>
            <a:ext cx="1371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0" descr="http://www.upennmuseum.com/images/eglyphBOTTOM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57150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" descr="http://www.upennmuseum.com/images/eglyphTOP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121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Giza Pyramid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86200" y="3810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2743200" y="3352800"/>
            <a:ext cx="2362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Franklin Gothic Book" charset="0"/>
              </a:rPr>
              <a:t>Preserving the spoken word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Phoenician Alphabet</a:t>
            </a:r>
            <a:endParaRPr lang="en-US" dirty="0"/>
          </a:p>
        </p:txBody>
      </p:sp>
      <p:pic>
        <p:nvPicPr>
          <p:cNvPr id="4" name="Content Placeholder 3" descr="phonecian.gif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4600" y="1447800"/>
            <a:ext cx="5362575" cy="2419350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52400" y="3733800"/>
            <a:ext cx="243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Franklin Gothic Book" charset="0"/>
              </a:rPr>
              <a:t>The alphabet that revolutionized ancient communication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Greek Alphabet</a:t>
            </a:r>
            <a:endParaRPr lang="en-US" dirty="0"/>
          </a:p>
        </p:txBody>
      </p:sp>
      <p:pic>
        <p:nvPicPr>
          <p:cNvPr id="14339" name="Picture 3" descr="http://www.physlink.com/symbols/alph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3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www.physlink.com/symbols/beta_ca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ttp://www.physlink.com/symbols/bet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43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physlink.com/symbols/gamma_cap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http://www.physlink.com/symbols/gamma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52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www.physlink.com/symbols/delta_cap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47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http://www.physlink.com/symbols/delta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52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http://www.physlink.com/symbols/epsilon_cap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http://www.physlink.com/symbols/epsilon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http://www.physlink.com/symbols/zeta_cap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http://www.physlink.com/symbols/zeta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47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http://www.physlink.com/symbols/eta_cap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http://www.physlink.com/symbols/eta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85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http://www.physlink.com/symbols/theta_cap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23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http://www.physlink.com/symbols/theta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52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 descr="http://www.physlink.com/symbols/iota_cap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57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 descr="http://www.physlink.com/symbols/iota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381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 descr="http://www.physlink.com/symbols/kappa_cap.g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http://www.physlink.com/symbols/kapa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1047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 descr="http://www.physlink.com/symbols/lambda_cap.gi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http://www.physlink.com/symbols/lambda.gi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http://www.physlink.com/symbols/mu_cap.gi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1619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http://www.physlink.com/symbols/mu.gi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1047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http://www.physlink.com/symbols/nu_cap.gi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0" y="0"/>
            <a:ext cx="133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http://www.physlink.com/symbols/nu.gif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0" y="0"/>
            <a:ext cx="952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http://www.physlink.com/symbols/xi_cap.gif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http://www.physlink.com/symbols/xi.gif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0" y="0"/>
            <a:ext cx="857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http://www.physlink.com/symbols/omicron_cap.gif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http://www.physlink.com/symbols/omicron.gif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0" y="0"/>
            <a:ext cx="952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http://www.physlink.com/symbols/pi_cap.gif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0" y="0"/>
            <a:ext cx="1428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http://www.physlink.com/symbols/pi.gif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0" y="0"/>
            <a:ext cx="1047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http://www.physlink.com/symbols/rho_cap.gif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0" y="0"/>
            <a:ext cx="952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http://www.physlink.com/symbols/rho.gif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0" y="0"/>
            <a:ext cx="1047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36" descr="http://www.physlink.com/symbols/sigma_cap.gif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0" y="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37" descr="http://www.physlink.com/symbols/sigma.gif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0" y="0"/>
            <a:ext cx="1238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4" name="Picture 38" descr="http://www.physlink.com/symbols/tau_cap.gif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0" y="0"/>
            <a:ext cx="952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5" name="Picture 39" descr="http://www.physlink.com/symbols/tau.gif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Picture 40" descr="http://www.physlink.com/symbols/upsilon_cap.gif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0" y="0"/>
            <a:ext cx="114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7" name="Picture 41" descr="http://www.physlink.com/symbols/upsilon.gif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8" name="Picture 42" descr="http://www.physlink.com/symbols/phi_cap.gif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9" name="Picture 43" descr="http://www.physlink.com/symbols/phi.gif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0" y="0"/>
            <a:ext cx="95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0" name="Picture 44" descr="http://www.physlink.com/symbols/chi_cap.gif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Picture 45" descr="http://www.physlink.com/symbols/chi.gif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0" y="0"/>
            <a:ext cx="114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http://www.physlink.com/symbols/psi_cap.gif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0" y="0"/>
            <a:ext cx="133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Picture 47" descr="http://www.physlink.com/symbols/psi.gif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0" y="0"/>
            <a:ext cx="114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Picture 48" descr="http://www.physlink.com/symbols/omega_cap.gif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http://www.physlink.com/symbols/omega.gif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0" y="0"/>
            <a:ext cx="1238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2" descr="http://www.physlink.com/symbols/alpha_cap.gif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92075" y="130175"/>
            <a:ext cx="133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Content Placeholder 54" descr="greek.gif"/>
          <p:cNvPicPr>
            <a:picLocks noGrp="1" noChangeAspect="1"/>
          </p:cNvPicPr>
          <p:nvPr>
            <p:ph idx="1"/>
          </p:nvPr>
        </p:nvPicPr>
        <p:blipFill>
          <a:blip r:embed="rId5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7345"/>
          <a:stretch>
            <a:fillRect/>
          </a:stretch>
        </p:blipFill>
        <p:spPr>
          <a:xfrm>
            <a:off x="1828800" y="2514600"/>
            <a:ext cx="5324475" cy="2883693"/>
          </a:xfrm>
        </p:spPr>
      </p:pic>
      <p:sp>
        <p:nvSpPr>
          <p:cNvPr id="14388" name="TextBox 55"/>
          <p:cNvSpPr txBox="1">
            <a:spLocks noChangeArrowheads="1"/>
          </p:cNvSpPr>
          <p:nvPr/>
        </p:nvSpPr>
        <p:spPr bwMode="auto">
          <a:xfrm>
            <a:off x="5562600" y="5715000"/>
            <a:ext cx="3581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Franklin Gothic Book" charset="0"/>
              </a:rPr>
              <a:t>Greece adopted  the alphabet for its own purposes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Ancient Roman Alphabet</a:t>
            </a:r>
            <a:endParaRPr lang="en-US" dirty="0"/>
          </a:p>
        </p:txBody>
      </p:sp>
      <p:pic>
        <p:nvPicPr>
          <p:cNvPr id="8" name="Content Placeholder 7" descr="ancientlatin.gif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9400" y="3886200"/>
            <a:ext cx="5695950" cy="1809750"/>
          </a:xfrm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52400" y="2286000"/>
            <a:ext cx="43735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Franklin Gothic Book" charset="0"/>
              </a:rPr>
              <a:t>Rome continued using the alphabet insuring a monopoly of knowledge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Anglo-Saxon Futhorc</a:t>
            </a:r>
            <a:endParaRPr lang="en-US" dirty="0"/>
          </a:p>
        </p:txBody>
      </p:sp>
      <p:pic>
        <p:nvPicPr>
          <p:cNvPr id="4" name="Content Placeholder 3" descr="asrunes.gif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1000" y="2971800"/>
            <a:ext cx="4791075" cy="3077369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143000" y="5105400"/>
            <a:ext cx="2235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Franklin Gothic Book" charset="0"/>
              </a:rPr>
              <a:t>The written word started to evolve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Old English alphabet</a:t>
            </a:r>
            <a:endParaRPr lang="en-US" dirty="0"/>
          </a:p>
        </p:txBody>
      </p:sp>
      <p:pic>
        <p:nvPicPr>
          <p:cNvPr id="4" name="Content Placeholder 3" descr="oldenglish_abc.gif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38600" y="4191000"/>
            <a:ext cx="4953000" cy="1828800"/>
          </a:xfrm>
          <a:solidFill>
            <a:srgbClr val="00B050"/>
          </a:solidFill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09600" y="5638800"/>
            <a:ext cx="2344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Franklin Gothic Book" charset="0"/>
              </a:rPr>
              <a:t>The alphabet continues its evolution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Modern Latin Alphabet</a:t>
            </a:r>
            <a:endParaRPr lang="en-US" dirty="0"/>
          </a:p>
        </p:txBody>
      </p:sp>
      <p:sp>
        <p:nvSpPr>
          <p:cNvPr id="18435" name="Content Placeholder 1"/>
          <p:cNvSpPr>
            <a:spLocks noGrp="1"/>
          </p:cNvSpPr>
          <p:nvPr>
            <p:ph idx="1"/>
          </p:nvPr>
        </p:nvSpPr>
        <p:spPr>
          <a:xfrm>
            <a:off x="152400" y="1554163"/>
            <a:ext cx="8839200" cy="4525962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pt-BR" b="1"/>
              <a:t>Uppercase</a:t>
            </a:r>
          </a:p>
          <a:p>
            <a:pPr>
              <a:buFont typeface="Wingdings 2" charset="2"/>
              <a:buNone/>
            </a:pPr>
            <a:r>
              <a:rPr lang="pt-BR"/>
              <a:t>A B C D E F G H I J K L M N O P Q R S T U V W X Y Z </a:t>
            </a:r>
          </a:p>
          <a:p>
            <a:pPr>
              <a:buFont typeface="Wingdings 2" charset="2"/>
              <a:buNone/>
            </a:pPr>
            <a:r>
              <a:rPr lang="pt-BR" b="1"/>
              <a:t>Lowercase</a:t>
            </a:r>
          </a:p>
          <a:p>
            <a:pPr>
              <a:buFont typeface="Wingdings 2" charset="2"/>
              <a:buNone/>
            </a:pPr>
            <a:r>
              <a:rPr lang="pt-BR"/>
              <a:t>a b c d e f g h i j k l m n o p q r s t u v w x y z </a:t>
            </a:r>
          </a:p>
          <a:p>
            <a:endParaRPr lang="en-US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248400" y="1447800"/>
            <a:ext cx="2362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Franklin Gothic Book" charset="0"/>
              </a:rPr>
              <a:t>The alphabet as we currently know it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150</Words>
  <Application>Microsoft Office PowerPoint</Application>
  <PresentationFormat>On-screen Show (4:3)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Franklin Gothic Book</vt:lpstr>
      <vt:lpstr>Arial</vt:lpstr>
      <vt:lpstr>Franklin Gothic Medium</vt:lpstr>
      <vt:lpstr>Wingdings 2</vt:lpstr>
      <vt:lpstr>Calibri</vt:lpstr>
      <vt:lpstr>Trek</vt:lpstr>
      <vt:lpstr>The Soft Edge</vt:lpstr>
      <vt:lpstr>The Information Revolution</vt:lpstr>
      <vt:lpstr>The Beginning of the Alphabet</vt:lpstr>
      <vt:lpstr>Phoenician Alphabet</vt:lpstr>
      <vt:lpstr>Greek Alphabet</vt:lpstr>
      <vt:lpstr>Ancient Roman Alphabet</vt:lpstr>
      <vt:lpstr>Anglo-Saxon Futhorc</vt:lpstr>
      <vt:lpstr>Old English alphabet</vt:lpstr>
      <vt:lpstr>Modern Latin Alphabet</vt:lpstr>
      <vt:lpstr>Phonetic Alphabet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Mike</dc:creator>
  <cp:keywords/>
  <cp:lastModifiedBy>Alejandra Jarabo</cp:lastModifiedBy>
  <cp:revision>42</cp:revision>
  <dcterms:created xsi:type="dcterms:W3CDTF">2008-10-25T00:02:19Z</dcterms:created>
  <dcterms:modified xsi:type="dcterms:W3CDTF">2008-10-25T00:02:53Z</dcterms:modified>
</cp:coreProperties>
</file>