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Layouts/slideLayout9.xml" ContentType="application/vnd.openxmlformats-officedocument.presentationml.slideLayout+xml"/>
  <Override PartName="/ppt/slides/slide4.xml" ContentType="application/vnd.openxmlformats-officedocument.presentationml.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457200" rtl="0" eaLnBrk="1" latinLnBrk="0" hangingPunct="1">
      <a:defRPr kern="1200">
        <a:solidFill>
          <a:schemeClr val="tx1"/>
        </a:solidFill>
        <a:latin typeface="Arial" charset="0"/>
        <a:ea typeface="Arial" charset="0"/>
        <a:cs typeface="Arial" charset="0"/>
      </a:defRPr>
    </a:lvl6pPr>
    <a:lvl7pPr marL="2743200" algn="l" defTabSz="457200" rtl="0" eaLnBrk="1" latinLnBrk="0" hangingPunct="1">
      <a:defRPr kern="1200">
        <a:solidFill>
          <a:schemeClr val="tx1"/>
        </a:solidFill>
        <a:latin typeface="Arial" charset="0"/>
        <a:ea typeface="Arial" charset="0"/>
        <a:cs typeface="Arial" charset="0"/>
      </a:defRPr>
    </a:lvl7pPr>
    <a:lvl8pPr marL="3200400" algn="l" defTabSz="457200" rtl="0" eaLnBrk="1" latinLnBrk="0" hangingPunct="1">
      <a:defRPr kern="1200">
        <a:solidFill>
          <a:schemeClr val="tx1"/>
        </a:solidFill>
        <a:latin typeface="Arial" charset="0"/>
        <a:ea typeface="Arial" charset="0"/>
        <a:cs typeface="Arial" charset="0"/>
      </a:defRPr>
    </a:lvl8pPr>
    <a:lvl9pPr marL="3657600" algn="l" defTabSz="457200" rtl="0" eaLnBrk="1" latinLnBrk="0" hangingPunct="1">
      <a:defRPr kern="1200">
        <a:solidFill>
          <a:schemeClr val="tx1"/>
        </a:solidFill>
        <a:latin typeface="Arial" charset="0"/>
        <a:ea typeface="Arial"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webPr allowPng="1" organizeInFolders="0" useLongFilenames="0" imgSz="1024x768" encoding="macintosh"/>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p:cViewPr varScale="1">
        <p:scale>
          <a:sx n="154" d="100"/>
          <a:sy n="154" d="100"/>
        </p:scale>
        <p:origin x="-114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notesMaster" Target="notesMasters/notesMaster1.xml"/><Relationship Id="rId13" Type="http://schemas.openxmlformats.org/officeDocument/2006/relationships/tableStyles" Target="tableStyles.xml"/><Relationship Id="rId10" Type="http://schemas.openxmlformats.org/officeDocument/2006/relationships/presProps" Target="presProps.xml"/><Relationship Id="rId5"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printerSettings" Target="printerSettings/printerSettings1.bin"/><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F32E55F-AC24-F841-BBCA-F89C4AA70729}" type="datetimeFigureOut">
              <a:rPr lang="en-US"/>
              <a:pPr/>
              <a:t>11/2/08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D7627E3C-6BBF-884A-98DD-120F6A4C69A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ＭＳ Ｐゴシック" charset="-128"/>
        <a:cs typeface="+mn-cs"/>
      </a:defRPr>
    </a:lvl2pPr>
    <a:lvl3pPr marL="914400" algn="l" rtl="0" fontAlgn="base">
      <a:spcBef>
        <a:spcPct val="30000"/>
      </a:spcBef>
      <a:spcAft>
        <a:spcPct val="0"/>
      </a:spcAft>
      <a:defRPr sz="1200" kern="1200">
        <a:solidFill>
          <a:schemeClr val="tx1"/>
        </a:solidFill>
        <a:latin typeface="+mn-lt"/>
        <a:ea typeface="ＭＳ Ｐゴシック" charset="-128"/>
        <a:cs typeface="+mn-cs"/>
      </a:defRPr>
    </a:lvl3pPr>
    <a:lvl4pPr marL="1371600" algn="l" rtl="0" fontAlgn="base">
      <a:spcBef>
        <a:spcPct val="30000"/>
      </a:spcBef>
      <a:spcAft>
        <a:spcPct val="0"/>
      </a:spcAft>
      <a:defRPr sz="1200" kern="1200">
        <a:solidFill>
          <a:schemeClr val="tx1"/>
        </a:solidFill>
        <a:latin typeface="+mn-lt"/>
        <a:ea typeface="ＭＳ Ｐゴシック" charset="-128"/>
        <a:cs typeface="+mn-cs"/>
      </a:defRPr>
    </a:lvl4pPr>
    <a:lvl5pPr marL="1828800" algn="l"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D25D07F5-6A91-224C-9F77-0B7A00425C63}" type="datetimeFigureOut">
              <a:rPr lang="en-US"/>
              <a:pPr/>
              <a:t>11/2/08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77D3345-22FF-6B45-840B-9E31386F69B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49B2D5F-31CE-4B43-9709-7050E4EAF3AA}" type="datetimeFigureOut">
              <a:rPr lang="en-US"/>
              <a:pPr/>
              <a:t>11/2/08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82564A9-8A93-6546-9B42-26C16BE00C1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DC15CF1-0D75-E349-90AB-5780A5C1D0DE}" type="datetimeFigureOut">
              <a:rPr lang="en-US"/>
              <a:pPr/>
              <a:t>11/2/08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1137375-79B3-634E-9C7D-7E88CAE8481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2A7A3DD-E6F7-474F-B049-6F2FC0F0B175}" type="datetimeFigureOut">
              <a:rPr lang="en-US"/>
              <a:pPr/>
              <a:t>11/2/08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37A6EC-ABEB-A04D-A12A-CF210FA8793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B0FE755-3C56-AB48-931F-A1D4BE3D5228}" type="datetimeFigureOut">
              <a:rPr lang="en-US"/>
              <a:pPr/>
              <a:t>11/2/08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FA39383-E969-094B-99D2-CC899B38C72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C67FF7F3-D87C-C341-9397-D732AFAB755D}" type="datetimeFigureOut">
              <a:rPr lang="en-US"/>
              <a:pPr/>
              <a:t>11/2/08</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81CC05FA-31B1-B943-B906-C53E5415653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24C3930F-1332-5747-947C-2D59FFB10A59}" type="datetimeFigureOut">
              <a:rPr lang="en-US"/>
              <a:pPr/>
              <a:t>11/2/08</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9E8DCD97-0EB8-B64E-993B-488A7F042E5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2C2CD3A7-5D57-F946-B81F-21DAA92DB970}" type="datetimeFigureOut">
              <a:rPr lang="en-US"/>
              <a:pPr/>
              <a:t>11/2/08</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55938C3C-C384-104E-A39E-9C0FE990EE4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2E439E7-86F5-BD4B-BD6D-6BA632E1FCB4}" type="datetimeFigureOut">
              <a:rPr lang="en-US"/>
              <a:pPr/>
              <a:t>11/2/08</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2966826C-4695-0A43-8843-A0732B81A79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11BB459-3123-EB44-AC7D-3BB78B37FBEE}" type="datetimeFigureOut">
              <a:rPr lang="en-US"/>
              <a:pPr/>
              <a:t>11/2/08</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18D15718-21F2-694F-9102-5C4B53706D4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293C133-9FDE-B54D-A706-CA785FAC1B3C}" type="datetimeFigureOut">
              <a:rPr lang="en-US"/>
              <a:pPr/>
              <a:t>11/2/08</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4032890-4A12-A94D-A72A-D084DC916F5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0B210749-0578-A549-93AB-83BAE7156F26}" type="datetimeFigureOut">
              <a:rPr lang="en-US"/>
              <a:pPr/>
              <a:t>11/2/08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B1DDA8A7-8FB2-BF4D-82B0-790445477000}" type="slidenum">
              <a:rPr lang="en-US"/>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charset="0"/>
        </a:defRPr>
      </a:lvl2pPr>
      <a:lvl3pPr algn="ctr" rtl="0" fontAlgn="base">
        <a:spcBef>
          <a:spcPct val="0"/>
        </a:spcBef>
        <a:spcAft>
          <a:spcPct val="0"/>
        </a:spcAft>
        <a:defRPr sz="4400">
          <a:solidFill>
            <a:schemeClr val="tx1"/>
          </a:solidFill>
          <a:latin typeface="Calibri" charset="0"/>
        </a:defRPr>
      </a:lvl3pPr>
      <a:lvl4pPr algn="ctr" rtl="0" fontAlgn="base">
        <a:spcBef>
          <a:spcPct val="0"/>
        </a:spcBef>
        <a:spcAft>
          <a:spcPct val="0"/>
        </a:spcAft>
        <a:defRPr sz="4400">
          <a:solidFill>
            <a:schemeClr val="tx1"/>
          </a:solidFill>
          <a:latin typeface="Calibri" charset="0"/>
        </a:defRPr>
      </a:lvl4pPr>
      <a:lvl5pPr algn="ctr" rtl="0" fontAlgn="base">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3"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3"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descr="http://www.myphd.eu/wp-content/uploads/Image/2007/06/karl_marx.jpg"/>
          <p:cNvPicPr>
            <a:picLocks noChangeAspect="1" noChangeArrowheads="1"/>
          </p:cNvPicPr>
          <p:nvPr/>
        </p:nvPicPr>
        <p:blipFill>
          <a:blip r:embed="rId2"/>
          <a:srcRect/>
          <a:stretch>
            <a:fillRect/>
          </a:stretch>
        </p:blipFill>
        <p:spPr bwMode="auto">
          <a:xfrm>
            <a:off x="4648200" y="990600"/>
            <a:ext cx="3590925" cy="4210050"/>
          </a:xfrm>
          <a:prstGeom prst="rect">
            <a:avLst/>
          </a:prstGeom>
          <a:noFill/>
          <a:ln w="9525">
            <a:noFill/>
            <a:miter lim="800000"/>
            <a:headEnd/>
            <a:tailEnd/>
          </a:ln>
        </p:spPr>
      </p:pic>
      <p:sp>
        <p:nvSpPr>
          <p:cNvPr id="5" name="TextBox 4"/>
          <p:cNvSpPr txBox="1"/>
          <p:nvPr/>
        </p:nvSpPr>
        <p:spPr>
          <a:xfrm>
            <a:off x="990600" y="5029200"/>
            <a:ext cx="3962400" cy="762000"/>
          </a:xfrm>
          <a:prstGeom prst="rect">
            <a:avLst/>
          </a:prstGeom>
          <a:solidFill>
            <a:schemeClr val="tx1"/>
          </a:solidFill>
        </p:spPr>
        <p:txBody>
          <a:bodyPr>
            <a:prstTxWarp prst="textNoShape">
              <a:avLst/>
            </a:prstTxWarp>
            <a:spAutoFit/>
          </a:bodyPr>
          <a:lstStyle/>
          <a:p>
            <a:r>
              <a:rPr lang="en-US" sz="4400" b="1">
                <a:solidFill>
                  <a:srgbClr val="E46C0A"/>
                </a:solidFill>
                <a:effectLst>
                  <a:outerShdw blurRad="38100" dist="38100" dir="2700000" algn="tl">
                    <a:srgbClr val="FFFFFF"/>
                  </a:outerShdw>
                </a:effectLst>
                <a:latin typeface="JI-Eluded" charset="0"/>
              </a:rPr>
              <a:t>THE  ARTS</a:t>
            </a:r>
          </a:p>
        </p:txBody>
      </p:sp>
      <p:sp>
        <p:nvSpPr>
          <p:cNvPr id="6" name="TextBox 5"/>
          <p:cNvSpPr txBox="1"/>
          <p:nvPr/>
        </p:nvSpPr>
        <p:spPr>
          <a:xfrm>
            <a:off x="2819400" y="5562600"/>
            <a:ext cx="6324600" cy="1006475"/>
          </a:xfrm>
          <a:prstGeom prst="rect">
            <a:avLst/>
          </a:prstGeom>
          <a:noFill/>
        </p:spPr>
        <p:txBody>
          <a:bodyPr>
            <a:prstTxWarp prst="textNoShape">
              <a:avLst/>
            </a:prstTxWarp>
            <a:spAutoFit/>
          </a:bodyPr>
          <a:lstStyle/>
          <a:p>
            <a:r>
              <a:rPr lang="en-US" sz="6000" b="1">
                <a:solidFill>
                  <a:srgbClr val="FAC090"/>
                </a:solidFill>
                <a:latin typeface="JI-Eluded" charset="0"/>
              </a:rPr>
              <a:t>IN MARXISM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2000"/>
                                        <p:tgtEl>
                                          <p:spTgt spid="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2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229600" cy="1143000"/>
          </a:xfrm>
        </p:spPr>
        <p:txBody>
          <a:bodyPr>
            <a:normAutofit/>
          </a:bodyPr>
          <a:lstStyle/>
          <a:p>
            <a:r>
              <a:rPr lang="en-US" sz="3600" b="1" i="1">
                <a:solidFill>
                  <a:srgbClr val="F79646"/>
                </a:solidFill>
                <a:latin typeface="JI-Eluded" charset="0"/>
              </a:rPr>
              <a:t>SOCIALIST  REALISM</a:t>
            </a:r>
          </a:p>
        </p:txBody>
      </p:sp>
      <p:sp>
        <p:nvSpPr>
          <p:cNvPr id="4" name="TextBox 3"/>
          <p:cNvSpPr txBox="1">
            <a:spLocks noChangeArrowheads="1"/>
          </p:cNvSpPr>
          <p:nvPr/>
        </p:nvSpPr>
        <p:spPr bwMode="auto">
          <a:xfrm>
            <a:off x="838200" y="762000"/>
            <a:ext cx="7467600" cy="701675"/>
          </a:xfrm>
          <a:prstGeom prst="rect">
            <a:avLst/>
          </a:prstGeom>
          <a:noFill/>
          <a:ln w="9525">
            <a:noFill/>
            <a:miter lim="800000"/>
            <a:headEnd/>
            <a:tailEnd/>
          </a:ln>
        </p:spPr>
        <p:txBody>
          <a:bodyPr>
            <a:prstTxWarp prst="textNoShape">
              <a:avLst/>
            </a:prstTxWarp>
            <a:spAutoFit/>
          </a:bodyPr>
          <a:lstStyle/>
          <a:p>
            <a:r>
              <a:rPr lang="en-US" sz="2000" i="1">
                <a:solidFill>
                  <a:schemeClr val="bg2"/>
                </a:solidFill>
                <a:latin typeface="Calibri" charset="0"/>
              </a:rPr>
              <a:t>What started as censorship soon became a breakthrough for educational artistic styles.</a:t>
            </a:r>
          </a:p>
        </p:txBody>
      </p:sp>
      <p:sp>
        <p:nvSpPr>
          <p:cNvPr id="5" name="TextBox 4"/>
          <p:cNvSpPr txBox="1">
            <a:spLocks noChangeArrowheads="1"/>
          </p:cNvSpPr>
          <p:nvPr/>
        </p:nvSpPr>
        <p:spPr bwMode="auto">
          <a:xfrm>
            <a:off x="1600200" y="1498600"/>
            <a:ext cx="7696200" cy="1320800"/>
          </a:xfrm>
          <a:prstGeom prst="rect">
            <a:avLst/>
          </a:prstGeom>
          <a:noFill/>
          <a:ln w="9525">
            <a:solidFill>
              <a:schemeClr val="accent1">
                <a:alpha val="81175"/>
              </a:schemeClr>
            </a:solidFill>
            <a:miter lim="800000"/>
            <a:headEnd/>
            <a:tailEnd/>
          </a:ln>
        </p:spPr>
        <p:txBody>
          <a:bodyPr>
            <a:prstTxWarp prst="textNoShape">
              <a:avLst/>
            </a:prstTxWarp>
            <a:spAutoFit/>
          </a:bodyPr>
          <a:lstStyle/>
          <a:p>
            <a:r>
              <a:rPr lang="en-US" sz="2000" i="1">
                <a:solidFill>
                  <a:schemeClr val="bg2"/>
                </a:solidFill>
                <a:latin typeface="Calibri" charset="0"/>
              </a:rPr>
              <a:t>In the first, depicted socialist society always as the positive connotation, leaders such as Stalin took advantage of such art forms to keep the populace in the dark of any negative aspects in Socialism.</a:t>
            </a:r>
          </a:p>
        </p:txBody>
      </p:sp>
      <p:sp>
        <p:nvSpPr>
          <p:cNvPr id="6" name="TextBox 5"/>
          <p:cNvSpPr txBox="1"/>
          <p:nvPr/>
        </p:nvSpPr>
        <p:spPr>
          <a:xfrm>
            <a:off x="304800" y="4267200"/>
            <a:ext cx="8001000" cy="2559050"/>
          </a:xfrm>
          <a:prstGeom prst="rect">
            <a:avLst/>
          </a:prstGeom>
          <a:noFill/>
        </p:spPr>
        <p:txBody>
          <a:bodyPr>
            <a:prstTxWarp prst="textNoShape">
              <a:avLst/>
            </a:prstTxWarp>
            <a:spAutoFit/>
          </a:bodyPr>
          <a:lstStyle/>
          <a:p>
            <a:r>
              <a:rPr lang="en-US" sz="2700" i="1">
                <a:solidFill>
                  <a:srgbClr val="FDEADA"/>
                </a:solidFill>
                <a:latin typeface="Calibri" charset="0"/>
              </a:rPr>
              <a:t>1980’s brought on the more Marxian goal for Socialist Realism, the importance of portraying how social activity shapes human development.  The goal as reaffirmed by Maxim Gorky, a primary figure in the Socialist Realism style, was to keep optimistic about life.</a:t>
            </a:r>
          </a:p>
        </p:txBody>
      </p:sp>
      <p:cxnSp>
        <p:nvCxnSpPr>
          <p:cNvPr id="8" name="Straight Connector 7"/>
          <p:cNvCxnSpPr/>
          <p:nvPr/>
        </p:nvCxnSpPr>
        <p:spPr>
          <a:xfrm rot="5400000">
            <a:off x="-2362199" y="3962400"/>
            <a:ext cx="5334000" cy="3175"/>
          </a:xfrm>
          <a:prstGeom prst="line">
            <a:avLst/>
          </a:prstGeom>
        </p:spPr>
        <p:style>
          <a:lnRef idx="1">
            <a:schemeClr val="accent1"/>
          </a:lnRef>
          <a:fillRef idx="0">
            <a:schemeClr val="accent1"/>
          </a:fillRef>
          <a:effectRef idx="0">
            <a:schemeClr val="accent1"/>
          </a:effectRef>
          <a:fontRef idx="minor">
            <a:schemeClr val="tx1"/>
          </a:fontRef>
        </p:style>
      </p:cxnSp>
      <p:pic>
        <p:nvPicPr>
          <p:cNvPr id="3079" name="Picture 2" descr="http://farm2.static.flickr.com/1304/1439738058_bfa8a23d47_m.jpg"/>
          <p:cNvPicPr>
            <a:picLocks noChangeAspect="1" noChangeArrowheads="1"/>
          </p:cNvPicPr>
          <p:nvPr/>
        </p:nvPicPr>
        <p:blipFill>
          <a:blip r:embed="rId2"/>
          <a:srcRect/>
          <a:stretch>
            <a:fillRect/>
          </a:stretch>
        </p:blipFill>
        <p:spPr bwMode="auto">
          <a:xfrm>
            <a:off x="6553200" y="2514600"/>
            <a:ext cx="2590800" cy="161925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20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animBg="1"/>
      <p:bldP spid="6"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146" name="Picture 2" descr="http://movies.toptenreviews.com/reviews/images/m293944.jpg"/>
          <p:cNvPicPr>
            <a:picLocks noChangeAspect="1" noChangeArrowheads="1"/>
          </p:cNvPicPr>
          <p:nvPr/>
        </p:nvPicPr>
        <p:blipFill>
          <a:blip r:embed="rId2"/>
          <a:srcRect/>
          <a:stretch>
            <a:fillRect/>
          </a:stretch>
        </p:blipFill>
        <p:spPr bwMode="auto">
          <a:xfrm>
            <a:off x="6049963" y="4800600"/>
            <a:ext cx="727075" cy="990600"/>
          </a:xfrm>
          <a:prstGeom prst="rect">
            <a:avLst/>
          </a:prstGeom>
          <a:noFill/>
          <a:ln w="9525">
            <a:noFill/>
            <a:miter lim="800000"/>
            <a:headEnd/>
            <a:tailEnd/>
          </a:ln>
        </p:spPr>
      </p:pic>
      <p:pic>
        <p:nvPicPr>
          <p:cNvPr id="6148" name="Picture 4" descr="http://store.corinthfilms.com/photos/SMoctober1.jpg"/>
          <p:cNvPicPr>
            <a:picLocks noChangeAspect="1" noChangeArrowheads="1"/>
          </p:cNvPicPr>
          <p:nvPr/>
        </p:nvPicPr>
        <p:blipFill>
          <a:blip r:embed="rId3"/>
          <a:srcRect/>
          <a:stretch>
            <a:fillRect/>
          </a:stretch>
        </p:blipFill>
        <p:spPr bwMode="auto">
          <a:xfrm>
            <a:off x="5287963" y="4800600"/>
            <a:ext cx="731837" cy="990600"/>
          </a:xfrm>
          <a:prstGeom prst="rect">
            <a:avLst/>
          </a:prstGeom>
          <a:noFill/>
          <a:ln w="9525">
            <a:noFill/>
            <a:miter lim="800000"/>
            <a:headEnd/>
            <a:tailEnd/>
          </a:ln>
        </p:spPr>
      </p:pic>
      <p:pic>
        <p:nvPicPr>
          <p:cNvPr id="3" name="Picture 4" descr="http://store.corinthfilms.com/photos/SMoctober1.jpg"/>
          <p:cNvPicPr>
            <a:picLocks noChangeAspect="1" noChangeArrowheads="1"/>
          </p:cNvPicPr>
          <p:nvPr/>
        </p:nvPicPr>
        <p:blipFill>
          <a:blip r:embed="rId3"/>
          <a:srcRect/>
          <a:stretch>
            <a:fillRect/>
          </a:stretch>
        </p:blipFill>
        <p:spPr bwMode="auto">
          <a:xfrm>
            <a:off x="6811963" y="4800600"/>
            <a:ext cx="731837" cy="990600"/>
          </a:xfrm>
          <a:prstGeom prst="rect">
            <a:avLst/>
          </a:prstGeom>
          <a:noFill/>
          <a:ln w="9525">
            <a:noFill/>
            <a:miter lim="800000"/>
            <a:headEnd/>
            <a:tailEnd/>
          </a:ln>
        </p:spPr>
      </p:pic>
      <p:pic>
        <p:nvPicPr>
          <p:cNvPr id="4" name="Picture 2" descr="http://movies.toptenreviews.com/reviews/images/m293944.jpg"/>
          <p:cNvPicPr>
            <a:picLocks noChangeAspect="1" noChangeArrowheads="1"/>
          </p:cNvPicPr>
          <p:nvPr/>
        </p:nvPicPr>
        <p:blipFill>
          <a:blip r:embed="rId2"/>
          <a:srcRect/>
          <a:stretch>
            <a:fillRect/>
          </a:stretch>
        </p:blipFill>
        <p:spPr bwMode="auto">
          <a:xfrm>
            <a:off x="7650163" y="4800600"/>
            <a:ext cx="727075" cy="990600"/>
          </a:xfrm>
          <a:prstGeom prst="rect">
            <a:avLst/>
          </a:prstGeom>
          <a:noFill/>
          <a:ln w="9525">
            <a:noFill/>
            <a:miter lim="800000"/>
            <a:headEnd/>
            <a:tailEnd/>
          </a:ln>
        </p:spPr>
      </p:pic>
      <p:pic>
        <p:nvPicPr>
          <p:cNvPr id="8" name="Picture 4" descr="http://store.corinthfilms.com/photos/SMoctober1.jpg"/>
          <p:cNvPicPr>
            <a:picLocks noChangeAspect="1" noChangeArrowheads="1"/>
          </p:cNvPicPr>
          <p:nvPr/>
        </p:nvPicPr>
        <p:blipFill>
          <a:blip r:embed="rId3"/>
          <a:srcRect/>
          <a:stretch>
            <a:fillRect/>
          </a:stretch>
        </p:blipFill>
        <p:spPr bwMode="auto">
          <a:xfrm>
            <a:off x="8412163" y="4800600"/>
            <a:ext cx="731837" cy="990600"/>
          </a:xfrm>
          <a:prstGeom prst="rect">
            <a:avLst/>
          </a:prstGeom>
          <a:noFill/>
          <a:ln w="9525">
            <a:noFill/>
            <a:miter lim="800000"/>
            <a:headEnd/>
            <a:tailEnd/>
          </a:ln>
        </p:spPr>
      </p:pic>
      <p:pic>
        <p:nvPicPr>
          <p:cNvPr id="9" name="Picture 2" descr="http://movies.toptenreviews.com/reviews/images/m293944.jpg"/>
          <p:cNvPicPr>
            <a:picLocks noChangeAspect="1" noChangeArrowheads="1"/>
          </p:cNvPicPr>
          <p:nvPr/>
        </p:nvPicPr>
        <p:blipFill>
          <a:blip r:embed="rId2"/>
          <a:srcRect/>
          <a:stretch>
            <a:fillRect/>
          </a:stretch>
        </p:blipFill>
        <p:spPr bwMode="auto">
          <a:xfrm>
            <a:off x="2286000" y="4800600"/>
            <a:ext cx="727075" cy="990600"/>
          </a:xfrm>
          <a:prstGeom prst="rect">
            <a:avLst/>
          </a:prstGeom>
          <a:noFill/>
          <a:ln w="9525">
            <a:noFill/>
            <a:miter lim="800000"/>
            <a:headEnd/>
            <a:tailEnd/>
          </a:ln>
        </p:spPr>
      </p:pic>
      <p:pic>
        <p:nvPicPr>
          <p:cNvPr id="10" name="Picture 4" descr="http://store.corinthfilms.com/photos/SMoctober1.jpg"/>
          <p:cNvPicPr>
            <a:picLocks noChangeAspect="1" noChangeArrowheads="1"/>
          </p:cNvPicPr>
          <p:nvPr/>
        </p:nvPicPr>
        <p:blipFill>
          <a:blip r:embed="rId3"/>
          <a:srcRect/>
          <a:stretch>
            <a:fillRect/>
          </a:stretch>
        </p:blipFill>
        <p:spPr bwMode="auto">
          <a:xfrm>
            <a:off x="3048000" y="4800600"/>
            <a:ext cx="731838" cy="990600"/>
          </a:xfrm>
          <a:prstGeom prst="rect">
            <a:avLst/>
          </a:prstGeom>
          <a:noFill/>
          <a:ln w="9525">
            <a:noFill/>
            <a:miter lim="800000"/>
            <a:headEnd/>
            <a:tailEnd/>
          </a:ln>
        </p:spPr>
      </p:pic>
      <p:pic>
        <p:nvPicPr>
          <p:cNvPr id="11" name="Picture 2" descr="http://movies.toptenreviews.com/reviews/images/m293944.jpg"/>
          <p:cNvPicPr>
            <a:picLocks noChangeAspect="1" noChangeArrowheads="1"/>
          </p:cNvPicPr>
          <p:nvPr/>
        </p:nvPicPr>
        <p:blipFill>
          <a:blip r:embed="rId2"/>
          <a:srcRect/>
          <a:stretch>
            <a:fillRect/>
          </a:stretch>
        </p:blipFill>
        <p:spPr bwMode="auto">
          <a:xfrm>
            <a:off x="3810000" y="4800600"/>
            <a:ext cx="727075" cy="990600"/>
          </a:xfrm>
          <a:prstGeom prst="rect">
            <a:avLst/>
          </a:prstGeom>
          <a:noFill/>
          <a:ln w="9525">
            <a:noFill/>
            <a:miter lim="800000"/>
            <a:headEnd/>
            <a:tailEnd/>
          </a:ln>
        </p:spPr>
      </p:pic>
      <p:pic>
        <p:nvPicPr>
          <p:cNvPr id="12" name="Picture 4" descr="http://store.corinthfilms.com/photos/SMoctober1.jpg"/>
          <p:cNvPicPr>
            <a:picLocks noChangeAspect="1" noChangeArrowheads="1"/>
          </p:cNvPicPr>
          <p:nvPr/>
        </p:nvPicPr>
        <p:blipFill>
          <a:blip r:embed="rId3"/>
          <a:srcRect/>
          <a:stretch>
            <a:fillRect/>
          </a:stretch>
        </p:blipFill>
        <p:spPr bwMode="auto">
          <a:xfrm>
            <a:off x="4572000" y="4800600"/>
            <a:ext cx="731838" cy="990600"/>
          </a:xfrm>
          <a:prstGeom prst="rect">
            <a:avLst/>
          </a:prstGeom>
          <a:noFill/>
          <a:ln w="9525">
            <a:noFill/>
            <a:miter lim="800000"/>
            <a:headEnd/>
            <a:tailEnd/>
          </a:ln>
        </p:spPr>
      </p:pic>
      <p:sp>
        <p:nvSpPr>
          <p:cNvPr id="2" name="Title 1"/>
          <p:cNvSpPr>
            <a:spLocks noGrp="1"/>
          </p:cNvSpPr>
          <p:nvPr>
            <p:ph type="title"/>
          </p:nvPr>
        </p:nvSpPr>
        <p:spPr>
          <a:xfrm>
            <a:off x="2133600" y="0"/>
            <a:ext cx="8229600" cy="1143000"/>
          </a:xfrm>
        </p:spPr>
        <p:txBody>
          <a:bodyPr>
            <a:normAutofit/>
          </a:bodyPr>
          <a:lstStyle/>
          <a:p>
            <a:r>
              <a:rPr lang="en-US" b="1" i="1">
                <a:solidFill>
                  <a:schemeClr val="bg1">
                    <a:lumMod val="50000"/>
                  </a:schemeClr>
                </a:solidFill>
                <a:latin typeface="JI-Eluded" charset="0"/>
              </a:rPr>
              <a:t>MARXIST  FILM</a:t>
            </a:r>
          </a:p>
        </p:txBody>
      </p:sp>
      <p:sp>
        <p:nvSpPr>
          <p:cNvPr id="5" name="TextBox 4"/>
          <p:cNvSpPr txBox="1">
            <a:spLocks noChangeArrowheads="1"/>
          </p:cNvSpPr>
          <p:nvPr/>
        </p:nvSpPr>
        <p:spPr bwMode="auto">
          <a:xfrm>
            <a:off x="457200" y="1133475"/>
            <a:ext cx="8610600" cy="923330"/>
          </a:xfrm>
          <a:prstGeom prst="rect">
            <a:avLst/>
          </a:prstGeom>
          <a:noFill/>
          <a:ln w="9525">
            <a:solidFill>
              <a:schemeClr val="accent1">
                <a:alpha val="69019"/>
              </a:schemeClr>
            </a:solidFill>
            <a:miter lim="800000"/>
            <a:headEnd/>
            <a:tailEnd/>
          </a:ln>
        </p:spPr>
        <p:txBody>
          <a:bodyPr>
            <a:prstTxWarp prst="textNoShape">
              <a:avLst/>
            </a:prstTxWarp>
            <a:spAutoFit/>
          </a:bodyPr>
          <a:lstStyle/>
          <a:p>
            <a:pPr algn="r"/>
            <a:r>
              <a:rPr lang="en-US" dirty="0">
                <a:solidFill>
                  <a:schemeClr val="bg1">
                    <a:lumMod val="50000"/>
                  </a:schemeClr>
                </a:solidFill>
                <a:latin typeface="Calibri" charset="0"/>
              </a:rPr>
              <a:t>The use of film became the best form of displaying Marxist ideas, film director Sergei Einstein became the pioneer for abandoning Hollywood type narrative film making and gearing each emotional frame toward clashing conflict in imagery and emotion. </a:t>
            </a:r>
          </a:p>
        </p:txBody>
      </p:sp>
      <p:sp>
        <p:nvSpPr>
          <p:cNvPr id="7" name="TextBox 6"/>
          <p:cNvSpPr txBox="1">
            <a:spLocks noChangeArrowheads="1"/>
          </p:cNvSpPr>
          <p:nvPr/>
        </p:nvSpPr>
        <p:spPr bwMode="auto">
          <a:xfrm>
            <a:off x="2362200" y="5715000"/>
            <a:ext cx="6629400" cy="923330"/>
          </a:xfrm>
          <a:prstGeom prst="rect">
            <a:avLst/>
          </a:prstGeom>
          <a:noFill/>
          <a:ln w="9525">
            <a:solidFill>
              <a:schemeClr val="accent1">
                <a:alpha val="81175"/>
              </a:schemeClr>
            </a:solidFill>
            <a:miter lim="800000"/>
            <a:headEnd/>
            <a:tailEnd/>
          </a:ln>
        </p:spPr>
        <p:txBody>
          <a:bodyPr>
            <a:prstTxWarp prst="textNoShape">
              <a:avLst/>
            </a:prstTxWarp>
            <a:spAutoFit/>
          </a:bodyPr>
          <a:lstStyle/>
          <a:p>
            <a:pPr algn="r"/>
            <a:r>
              <a:rPr lang="en-US" dirty="0" err="1">
                <a:solidFill>
                  <a:schemeClr val="bg1">
                    <a:lumMod val="50000"/>
                  </a:schemeClr>
                </a:solidFill>
                <a:latin typeface="Calibri" charset="0"/>
              </a:rPr>
              <a:t>Situationist</a:t>
            </a:r>
            <a:r>
              <a:rPr lang="en-US" dirty="0">
                <a:solidFill>
                  <a:schemeClr val="bg1">
                    <a:lumMod val="50000"/>
                  </a:schemeClr>
                </a:solidFill>
                <a:latin typeface="Calibri" charset="0"/>
              </a:rPr>
              <a:t> film making was conjured up through the efforts of Marx’ directing followers, transitioning stereotypical movies such as a classic kung-fu into messages on capitalism &amp; proletarians.</a:t>
            </a:r>
          </a:p>
        </p:txBody>
      </p:sp>
      <p:pic>
        <p:nvPicPr>
          <p:cNvPr id="13" name="Picture 2" descr="http://movies.toptenreviews.com/reviews/images/m293944.jpg"/>
          <p:cNvPicPr>
            <a:picLocks noChangeAspect="1" noChangeArrowheads="1"/>
          </p:cNvPicPr>
          <p:nvPr/>
        </p:nvPicPr>
        <p:blipFill>
          <a:blip r:embed="rId2"/>
          <a:srcRect/>
          <a:stretch>
            <a:fillRect/>
          </a:stretch>
        </p:blipFill>
        <p:spPr bwMode="auto">
          <a:xfrm>
            <a:off x="457200" y="0"/>
            <a:ext cx="727075" cy="990600"/>
          </a:xfrm>
          <a:prstGeom prst="rect">
            <a:avLst/>
          </a:prstGeom>
          <a:noFill/>
          <a:ln w="9525">
            <a:noFill/>
            <a:miter lim="800000"/>
            <a:headEnd/>
            <a:tailEnd/>
          </a:ln>
        </p:spPr>
      </p:pic>
      <p:sp>
        <p:nvSpPr>
          <p:cNvPr id="6" name="TextBox 5"/>
          <p:cNvSpPr txBox="1">
            <a:spLocks noChangeArrowheads="1"/>
          </p:cNvSpPr>
          <p:nvPr/>
        </p:nvSpPr>
        <p:spPr bwMode="auto">
          <a:xfrm>
            <a:off x="457200" y="2133600"/>
            <a:ext cx="7543800" cy="2677656"/>
          </a:xfrm>
          <a:prstGeom prst="rect">
            <a:avLst/>
          </a:prstGeom>
          <a:noFill/>
          <a:ln w="9525">
            <a:noFill/>
            <a:miter lim="800000"/>
            <a:headEnd/>
            <a:tailEnd/>
          </a:ln>
        </p:spPr>
        <p:txBody>
          <a:bodyPr>
            <a:prstTxWarp prst="textNoShape">
              <a:avLst/>
            </a:prstTxWarp>
            <a:spAutoFit/>
          </a:bodyPr>
          <a:lstStyle/>
          <a:p>
            <a:r>
              <a:rPr lang="en-US" sz="2400" i="1" dirty="0">
                <a:solidFill>
                  <a:schemeClr val="bg1">
                    <a:lumMod val="65000"/>
                  </a:schemeClr>
                </a:solidFill>
                <a:latin typeface="Calibri" charset="0"/>
              </a:rPr>
              <a:t>Film makers influenced by the Marxist cause began to revolutionarily challenge how film could both teach and express.  Movies such as</a:t>
            </a:r>
            <a:r>
              <a:rPr lang="en-US" sz="2400" i="1" dirty="0" smtClean="0">
                <a:solidFill>
                  <a:schemeClr val="bg1">
                    <a:lumMod val="65000"/>
                  </a:schemeClr>
                </a:solidFill>
                <a:latin typeface="Calibri" charset="0"/>
              </a:rPr>
              <a:t> “In </a:t>
            </a:r>
            <a:r>
              <a:rPr lang="en-US" sz="2400" i="1" dirty="0" err="1">
                <a:solidFill>
                  <a:schemeClr val="bg1">
                    <a:lumMod val="65000"/>
                  </a:schemeClr>
                </a:solidFill>
                <a:latin typeface="Calibri" charset="0"/>
              </a:rPr>
              <a:t>girum</a:t>
            </a:r>
            <a:r>
              <a:rPr lang="en-US" sz="2400" i="1" dirty="0">
                <a:solidFill>
                  <a:schemeClr val="bg1">
                    <a:lumMod val="65000"/>
                  </a:schemeClr>
                </a:solidFill>
                <a:latin typeface="Calibri" charset="0"/>
              </a:rPr>
              <a:t> </a:t>
            </a:r>
            <a:r>
              <a:rPr lang="en-US" sz="2400" i="1" dirty="0" err="1">
                <a:solidFill>
                  <a:schemeClr val="bg1">
                    <a:lumMod val="65000"/>
                  </a:schemeClr>
                </a:solidFill>
                <a:latin typeface="Calibri" charset="0"/>
              </a:rPr>
              <a:t>imus</a:t>
            </a:r>
            <a:r>
              <a:rPr lang="en-US" sz="2400" i="1" dirty="0">
                <a:solidFill>
                  <a:schemeClr val="bg1">
                    <a:lumMod val="65000"/>
                  </a:schemeClr>
                </a:solidFill>
                <a:latin typeface="Calibri" charset="0"/>
              </a:rPr>
              <a:t> </a:t>
            </a:r>
            <a:r>
              <a:rPr lang="en-US" sz="2400" i="1" dirty="0" err="1">
                <a:solidFill>
                  <a:schemeClr val="bg1">
                    <a:lumMod val="65000"/>
                  </a:schemeClr>
                </a:solidFill>
                <a:latin typeface="Calibri" charset="0"/>
              </a:rPr>
              <a:t>nocte</a:t>
            </a:r>
            <a:r>
              <a:rPr lang="en-US" sz="2400" i="1" dirty="0">
                <a:solidFill>
                  <a:schemeClr val="bg1">
                    <a:lumMod val="65000"/>
                  </a:schemeClr>
                </a:solidFill>
                <a:latin typeface="Calibri" charset="0"/>
              </a:rPr>
              <a:t> et </a:t>
            </a:r>
            <a:r>
              <a:rPr lang="en-US" sz="2400" i="1" dirty="0" err="1">
                <a:solidFill>
                  <a:schemeClr val="bg1">
                    <a:lumMod val="65000"/>
                  </a:schemeClr>
                </a:solidFill>
                <a:latin typeface="Calibri" charset="0"/>
              </a:rPr>
              <a:t>consumimur</a:t>
            </a:r>
            <a:r>
              <a:rPr lang="en-US" sz="2400" i="1" dirty="0">
                <a:solidFill>
                  <a:schemeClr val="bg1">
                    <a:lumMod val="65000"/>
                  </a:schemeClr>
                </a:solidFill>
                <a:latin typeface="Calibri" charset="0"/>
              </a:rPr>
              <a:t> </a:t>
            </a:r>
            <a:r>
              <a:rPr lang="en-US" sz="2400" i="1" dirty="0" err="1" smtClean="0">
                <a:solidFill>
                  <a:schemeClr val="bg1">
                    <a:lumMod val="65000"/>
                  </a:schemeClr>
                </a:solidFill>
                <a:latin typeface="Calibri" charset="0"/>
              </a:rPr>
              <a:t>igni</a:t>
            </a:r>
            <a:r>
              <a:rPr lang="en-US" sz="2400" i="1" dirty="0" smtClean="0">
                <a:solidFill>
                  <a:schemeClr val="bg1">
                    <a:lumMod val="65000"/>
                  </a:schemeClr>
                </a:solidFill>
                <a:latin typeface="Calibri" charset="0"/>
              </a:rPr>
              <a:t>” </a:t>
            </a:r>
            <a:r>
              <a:rPr lang="en-US" sz="2400" i="1" dirty="0">
                <a:solidFill>
                  <a:schemeClr val="bg1">
                    <a:lumMod val="65000"/>
                  </a:schemeClr>
                </a:solidFill>
                <a:latin typeface="Calibri" charset="0"/>
              </a:rPr>
              <a:t>(Wandering around in the night we are consumed by fire) went so far as to attack the nonchalant movie goers for attempting to escape their mediocre lifestyle.</a:t>
            </a:r>
          </a:p>
        </p:txBody>
      </p:sp>
      <p:pic>
        <p:nvPicPr>
          <p:cNvPr id="14" name="Picture 4" descr="http://store.corinthfilms.com/photos/SMoctober1.jpg"/>
          <p:cNvPicPr>
            <a:picLocks noChangeAspect="1" noChangeArrowheads="1"/>
          </p:cNvPicPr>
          <p:nvPr/>
        </p:nvPicPr>
        <p:blipFill>
          <a:blip r:embed="rId3"/>
          <a:srcRect/>
          <a:stretch>
            <a:fillRect/>
          </a:stretch>
        </p:blipFill>
        <p:spPr bwMode="auto">
          <a:xfrm>
            <a:off x="1219200" y="0"/>
            <a:ext cx="731838" cy="990600"/>
          </a:xfrm>
          <a:prstGeom prst="rect">
            <a:avLst/>
          </a:prstGeom>
          <a:noFill/>
          <a:ln w="9525">
            <a:noFill/>
            <a:miter lim="800000"/>
            <a:headEnd/>
            <a:tailEnd/>
          </a:ln>
        </p:spPr>
      </p:pic>
      <p:pic>
        <p:nvPicPr>
          <p:cNvPr id="15" name="Picture 2" descr="http://movies.toptenreviews.com/reviews/images/m293944.jpg"/>
          <p:cNvPicPr>
            <a:picLocks noChangeAspect="1" noChangeArrowheads="1"/>
          </p:cNvPicPr>
          <p:nvPr/>
        </p:nvPicPr>
        <p:blipFill>
          <a:blip r:embed="rId2"/>
          <a:srcRect/>
          <a:stretch>
            <a:fillRect/>
          </a:stretch>
        </p:blipFill>
        <p:spPr bwMode="auto">
          <a:xfrm>
            <a:off x="1981200" y="0"/>
            <a:ext cx="727075" cy="990600"/>
          </a:xfrm>
          <a:prstGeom prst="rect">
            <a:avLst/>
          </a:prstGeom>
          <a:noFill/>
          <a:ln w="9525">
            <a:noFill/>
            <a:miter lim="800000"/>
            <a:headEnd/>
            <a:tailEnd/>
          </a:ln>
        </p:spPr>
      </p:pic>
      <p:pic>
        <p:nvPicPr>
          <p:cNvPr id="16" name="Picture 4" descr="http://store.corinthfilms.com/photos/SMoctober1.jpg"/>
          <p:cNvPicPr>
            <a:picLocks noChangeAspect="1" noChangeArrowheads="1"/>
          </p:cNvPicPr>
          <p:nvPr/>
        </p:nvPicPr>
        <p:blipFill>
          <a:blip r:embed="rId3"/>
          <a:srcRect/>
          <a:stretch>
            <a:fillRect/>
          </a:stretch>
        </p:blipFill>
        <p:spPr bwMode="auto">
          <a:xfrm>
            <a:off x="2743200" y="0"/>
            <a:ext cx="731838" cy="9906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20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bg/>
                                          </p:spTgt>
                                        </p:tgtEl>
                                        <p:attrNameLst>
                                          <p:attrName>style.visibility</p:attrName>
                                        </p:attrNameLst>
                                      </p:cBhvr>
                                      <p:to>
                                        <p:strVal val="visible"/>
                                      </p:to>
                                    </p:set>
                                    <p:animEffect transition="in" filter="fade">
                                      <p:cBhvr>
                                        <p:cTn id="22" dur="2000"/>
                                        <p:tgtEl>
                                          <p:spTgt spid="7">
                                            <p:bg/>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fade">
                                      <p:cBhvr>
                                        <p:cTn id="27" dur="20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fade">
                                      <p:cBhvr>
                                        <p:cTn id="32" dur="20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down)">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down)">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6146"/>
                                        </p:tgtEl>
                                        <p:attrNameLst>
                                          <p:attrName>style.visibility</p:attrName>
                                        </p:attrNameLst>
                                      </p:cBhvr>
                                      <p:to>
                                        <p:strVal val="visible"/>
                                      </p:to>
                                    </p:set>
                                    <p:animEffect transition="in" filter="wipe(down)">
                                      <p:cBhvr>
                                        <p:cTn id="52" dur="500"/>
                                        <p:tgtEl>
                                          <p:spTgt spid="614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6148"/>
                                        </p:tgtEl>
                                        <p:attrNameLst>
                                          <p:attrName>style.visibility</p:attrName>
                                        </p:attrNameLst>
                                      </p:cBhvr>
                                      <p:to>
                                        <p:strVal val="visible"/>
                                      </p:to>
                                    </p:set>
                                    <p:animEffect transition="in" filter="wipe(down)">
                                      <p:cBhvr>
                                        <p:cTn id="57" dur="500"/>
                                        <p:tgtEl>
                                          <p:spTgt spid="614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wipe(down)">
                                      <p:cBhvr>
                                        <p:cTn id="62" dur="500"/>
                                        <p:tgtEl>
                                          <p:spTgt spid="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wipe(down)">
                                      <p:cBhvr>
                                        <p:cTn id="67" dur="500"/>
                                        <p:tgtEl>
                                          <p:spTgt spid="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8"/>
                                        </p:tgtEl>
                                        <p:attrNameLst>
                                          <p:attrName>style.visibility</p:attrName>
                                        </p:attrNameLst>
                                      </p:cBhvr>
                                      <p:to>
                                        <p:strVal val="visible"/>
                                      </p:to>
                                    </p:set>
                                    <p:animEffect transition="in" filter="wipe(down)">
                                      <p:cBhvr>
                                        <p:cTn id="72" dur="500"/>
                                        <p:tgtEl>
                                          <p:spTgt spid="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wipe(down)">
                                      <p:cBhvr>
                                        <p:cTn id="77" dur="500"/>
                                        <p:tgtEl>
                                          <p:spTgt spid="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10"/>
                                        </p:tgtEl>
                                        <p:attrNameLst>
                                          <p:attrName>style.visibility</p:attrName>
                                        </p:attrNameLst>
                                      </p:cBhvr>
                                      <p:to>
                                        <p:strVal val="visible"/>
                                      </p:to>
                                    </p:set>
                                    <p:animEffect transition="in" filter="wipe(down)">
                                      <p:cBhvr>
                                        <p:cTn id="82" dur="500"/>
                                        <p:tgtEl>
                                          <p:spTgt spid="1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wipe(down)">
                                      <p:cBhvr>
                                        <p:cTn id="87" dur="500"/>
                                        <p:tgtEl>
                                          <p:spTgt spid="1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nodeType="clickEffect">
                                  <p:stCondLst>
                                    <p:cond delay="0"/>
                                  </p:stCondLst>
                                  <p:childTnLst>
                                    <p:set>
                                      <p:cBhvr>
                                        <p:cTn id="91" dur="1" fill="hold">
                                          <p:stCondLst>
                                            <p:cond delay="0"/>
                                          </p:stCondLst>
                                        </p:cTn>
                                        <p:tgtEl>
                                          <p:spTgt spid="12"/>
                                        </p:tgtEl>
                                        <p:attrNameLst>
                                          <p:attrName>style.visibility</p:attrName>
                                        </p:attrNameLst>
                                      </p:cBhvr>
                                      <p:to>
                                        <p:strVal val="visible"/>
                                      </p:to>
                                    </p:set>
                                    <p:animEffect transition="in" filter="wipe(down)">
                                      <p:cBhvr>
                                        <p:cTn id="9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7" grpId="0" build="p" animBg="1"/>
      <p:bldP spid="6"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143000"/>
          </a:xfrm>
        </p:spPr>
        <p:txBody>
          <a:bodyPr>
            <a:noAutofit/>
          </a:bodyPr>
          <a:lstStyle/>
          <a:p>
            <a:r>
              <a:rPr lang="en-US" sz="6000" b="1" i="1">
                <a:solidFill>
                  <a:srgbClr val="F79646"/>
                </a:solidFill>
                <a:latin typeface="JI-Eluded" charset="0"/>
              </a:rPr>
              <a:t>SATIRE</a:t>
            </a:r>
          </a:p>
        </p:txBody>
      </p:sp>
      <p:sp>
        <p:nvSpPr>
          <p:cNvPr id="4" name="TextBox 3"/>
          <p:cNvSpPr txBox="1">
            <a:spLocks noChangeArrowheads="1"/>
          </p:cNvSpPr>
          <p:nvPr/>
        </p:nvSpPr>
        <p:spPr bwMode="auto">
          <a:xfrm>
            <a:off x="0" y="1295400"/>
            <a:ext cx="6096000" cy="2400300"/>
          </a:xfrm>
          <a:prstGeom prst="rect">
            <a:avLst/>
          </a:prstGeom>
          <a:noFill/>
          <a:ln w="9525">
            <a:noFill/>
            <a:miter lim="800000"/>
            <a:headEnd/>
            <a:tailEnd/>
          </a:ln>
        </p:spPr>
        <p:txBody>
          <a:bodyPr>
            <a:prstTxWarp prst="textNoShape">
              <a:avLst/>
            </a:prstTxWarp>
            <a:spAutoFit/>
          </a:bodyPr>
          <a:lstStyle/>
          <a:p>
            <a:pPr algn="r"/>
            <a:r>
              <a:rPr lang="en-US" sz="2500" b="1" i="1">
                <a:solidFill>
                  <a:schemeClr val="bg2"/>
                </a:solidFill>
                <a:latin typeface="Calibri" charset="0"/>
              </a:rPr>
              <a:t>Using jokes and satire to sway opinion, leave officials and ideas in the negative humorous light was definitely a piece of the Marxist artistic influence, though perhaps more an adaptation of his ideas rather than his personal use.</a:t>
            </a:r>
          </a:p>
        </p:txBody>
      </p:sp>
      <p:cxnSp>
        <p:nvCxnSpPr>
          <p:cNvPr id="6" name="Straight Connector 5"/>
          <p:cNvCxnSpPr/>
          <p:nvPr/>
        </p:nvCxnSpPr>
        <p:spPr>
          <a:xfrm rot="5400000">
            <a:off x="3163094" y="3542506"/>
            <a:ext cx="5867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5122" name="Picture 2" descr="Happy meal, Peters"/>
          <p:cNvPicPr>
            <a:picLocks noChangeAspect="1" noChangeArrowheads="1"/>
          </p:cNvPicPr>
          <p:nvPr/>
        </p:nvPicPr>
        <p:blipFill>
          <a:blip r:embed="rId2"/>
          <a:srcRect/>
          <a:stretch>
            <a:fillRect/>
          </a:stretch>
        </p:blipFill>
        <p:spPr bwMode="auto">
          <a:xfrm>
            <a:off x="6172200" y="476250"/>
            <a:ext cx="2857500" cy="1733550"/>
          </a:xfrm>
          <a:prstGeom prst="rect">
            <a:avLst/>
          </a:prstGeom>
          <a:noFill/>
          <a:ln w="9525">
            <a:noFill/>
            <a:miter lim="800000"/>
            <a:headEnd/>
            <a:tailEnd/>
          </a:ln>
        </p:spPr>
      </p:pic>
      <p:sp>
        <p:nvSpPr>
          <p:cNvPr id="8" name="TextBox 7"/>
          <p:cNvSpPr txBox="1">
            <a:spLocks noChangeArrowheads="1"/>
          </p:cNvSpPr>
          <p:nvPr/>
        </p:nvSpPr>
        <p:spPr bwMode="auto">
          <a:xfrm>
            <a:off x="0" y="4079875"/>
            <a:ext cx="6096000" cy="2016125"/>
          </a:xfrm>
          <a:prstGeom prst="rect">
            <a:avLst/>
          </a:prstGeom>
          <a:noFill/>
          <a:ln w="9525">
            <a:noFill/>
            <a:miter lim="800000"/>
            <a:headEnd/>
            <a:tailEnd/>
          </a:ln>
        </p:spPr>
        <p:txBody>
          <a:bodyPr>
            <a:prstTxWarp prst="textNoShape">
              <a:avLst/>
            </a:prstTxWarp>
            <a:spAutoFit/>
          </a:bodyPr>
          <a:lstStyle/>
          <a:p>
            <a:pPr algn="r"/>
            <a:r>
              <a:rPr lang="en-US" sz="2500" b="1" i="1">
                <a:solidFill>
                  <a:schemeClr val="bg2"/>
                </a:solidFill>
                <a:latin typeface="Calibri" charset="0"/>
              </a:rPr>
              <a:t>Spanning from children’s education to women’s suffrage, satire could attack serious matters indirectly, though during the soviet reign this became a dangerous dance for artists.</a:t>
            </a:r>
          </a:p>
        </p:txBody>
      </p:sp>
      <p:pic>
        <p:nvPicPr>
          <p:cNvPr id="5124" name="Picture 4" descr="http://marxists.org/subject/art/visual_arts/satire/miscellaneous/business.jpg"/>
          <p:cNvPicPr>
            <a:picLocks noChangeAspect="1" noChangeArrowheads="1"/>
          </p:cNvPicPr>
          <p:nvPr/>
        </p:nvPicPr>
        <p:blipFill>
          <a:blip r:embed="rId3"/>
          <a:srcRect/>
          <a:stretch>
            <a:fillRect/>
          </a:stretch>
        </p:blipFill>
        <p:spPr bwMode="auto">
          <a:xfrm>
            <a:off x="6219825" y="2343150"/>
            <a:ext cx="2771775" cy="421005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20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fade">
                                      <p:cBhvr>
                                        <p:cTn id="12" dur="20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8"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8229600" cy="1143000"/>
          </a:xfrm>
        </p:spPr>
        <p:txBody>
          <a:bodyPr>
            <a:normAutofit/>
          </a:bodyPr>
          <a:lstStyle/>
          <a:p>
            <a:r>
              <a:rPr lang="en-US" b="1" i="1">
                <a:solidFill>
                  <a:srgbClr val="F79646"/>
                </a:solidFill>
                <a:latin typeface="JI-Eluded" charset="0"/>
              </a:rPr>
              <a:t>LITERARY CRITICISM</a:t>
            </a:r>
          </a:p>
        </p:txBody>
      </p:sp>
      <p:sp>
        <p:nvSpPr>
          <p:cNvPr id="4" name="TextBox 3"/>
          <p:cNvSpPr txBox="1">
            <a:spLocks noChangeArrowheads="1"/>
          </p:cNvSpPr>
          <p:nvPr/>
        </p:nvSpPr>
        <p:spPr bwMode="auto">
          <a:xfrm>
            <a:off x="0" y="1371600"/>
            <a:ext cx="5791200" cy="1190625"/>
          </a:xfrm>
          <a:prstGeom prst="rect">
            <a:avLst/>
          </a:prstGeom>
          <a:noFill/>
          <a:ln w="9525">
            <a:noFill/>
            <a:miter lim="800000"/>
            <a:headEnd/>
            <a:tailEnd/>
          </a:ln>
        </p:spPr>
        <p:txBody>
          <a:bodyPr>
            <a:prstTxWarp prst="textNoShape">
              <a:avLst/>
            </a:prstTxWarp>
            <a:spAutoFit/>
          </a:bodyPr>
          <a:lstStyle/>
          <a:p>
            <a:r>
              <a:rPr lang="en-US">
                <a:solidFill>
                  <a:schemeClr val="bg2"/>
                </a:solidFill>
                <a:latin typeface="Calibri" charset="0"/>
              </a:rPr>
              <a:t>Literature, at this point in history, was for Marxists the most influential form of art producible.  They could create whole atmospheres with which to captivate their reading audience simply through powerful verbiage.  </a:t>
            </a:r>
          </a:p>
        </p:txBody>
      </p:sp>
      <p:sp>
        <p:nvSpPr>
          <p:cNvPr id="5" name="TextBox 4"/>
          <p:cNvSpPr txBox="1">
            <a:spLocks noChangeArrowheads="1"/>
          </p:cNvSpPr>
          <p:nvPr/>
        </p:nvSpPr>
        <p:spPr bwMode="auto">
          <a:xfrm>
            <a:off x="5867400" y="2879725"/>
            <a:ext cx="3048000" cy="3139321"/>
          </a:xfrm>
          <a:prstGeom prst="rect">
            <a:avLst/>
          </a:prstGeom>
          <a:noFill/>
          <a:ln w="9525">
            <a:solidFill>
              <a:schemeClr val="accent1">
                <a:alpha val="81960"/>
              </a:schemeClr>
            </a:solidFill>
            <a:miter lim="800000"/>
            <a:headEnd/>
            <a:tailEnd/>
          </a:ln>
        </p:spPr>
        <p:txBody>
          <a:bodyPr>
            <a:prstTxWarp prst="textNoShape">
              <a:avLst/>
            </a:prstTxWarp>
            <a:spAutoFit/>
          </a:bodyPr>
          <a:lstStyle/>
          <a:p>
            <a:r>
              <a:rPr lang="en-US" dirty="0">
                <a:solidFill>
                  <a:schemeClr val="bg1">
                    <a:lumMod val="50000"/>
                  </a:schemeClr>
                </a:solidFill>
                <a:latin typeface="Calibri" charset="0"/>
              </a:rPr>
              <a:t>Social conditions, for both Marx and Engel, were directly linked with political and economic situation.  Just as Marx examines contradictions within society, so too Marxist critics make correlations between literary pieces, finding and exploiting the weak positions to make an encompassing point.</a:t>
            </a:r>
          </a:p>
        </p:txBody>
      </p:sp>
      <p:sp>
        <p:nvSpPr>
          <p:cNvPr id="6" name="TextBox 5"/>
          <p:cNvSpPr txBox="1">
            <a:spLocks noChangeArrowheads="1"/>
          </p:cNvSpPr>
          <p:nvPr/>
        </p:nvSpPr>
        <p:spPr bwMode="auto">
          <a:xfrm>
            <a:off x="152400" y="4521200"/>
            <a:ext cx="2895600" cy="2014538"/>
          </a:xfrm>
          <a:prstGeom prst="rect">
            <a:avLst/>
          </a:prstGeom>
          <a:noFill/>
          <a:ln w="9525">
            <a:noFill/>
            <a:miter lim="800000"/>
            <a:headEnd/>
            <a:tailEnd/>
          </a:ln>
        </p:spPr>
        <p:txBody>
          <a:bodyPr>
            <a:prstTxWarp prst="textNoShape">
              <a:avLst/>
            </a:prstTxWarp>
            <a:spAutoFit/>
          </a:bodyPr>
          <a:lstStyle/>
          <a:p>
            <a:r>
              <a:rPr lang="en-US">
                <a:solidFill>
                  <a:schemeClr val="bg2"/>
                </a:solidFill>
                <a:latin typeface="Calibri" charset="0"/>
              </a:rPr>
              <a:t>Though this uses another method of analyzing, the end product of literary criticism remains to expose some truth on the inner change and development of society.</a:t>
            </a:r>
          </a:p>
        </p:txBody>
      </p:sp>
      <p:cxnSp>
        <p:nvCxnSpPr>
          <p:cNvPr id="8" name="Straight Connector 7"/>
          <p:cNvCxnSpPr/>
          <p:nvPr/>
        </p:nvCxnSpPr>
        <p:spPr>
          <a:xfrm>
            <a:off x="304800" y="1295400"/>
            <a:ext cx="82296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4098" name="Picture 2" descr="http://ec1.images-amazon.com/images/I/51RCTQ96BVL.jpg"/>
          <p:cNvPicPr>
            <a:picLocks noChangeAspect="1" noChangeArrowheads="1"/>
          </p:cNvPicPr>
          <p:nvPr/>
        </p:nvPicPr>
        <p:blipFill>
          <a:blip r:embed="rId2"/>
          <a:srcRect/>
          <a:stretch>
            <a:fillRect/>
          </a:stretch>
        </p:blipFill>
        <p:spPr bwMode="auto">
          <a:xfrm>
            <a:off x="3048000" y="2590800"/>
            <a:ext cx="2649538" cy="4724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20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bg/>
                                          </p:spTgt>
                                        </p:tgtEl>
                                        <p:attrNameLst>
                                          <p:attrName>style.visibility</p:attrName>
                                        </p:attrNameLst>
                                      </p:cBhvr>
                                      <p:to>
                                        <p:strVal val="visible"/>
                                      </p:to>
                                    </p:set>
                                    <p:animEffect transition="in" filter="fade">
                                      <p:cBhvr>
                                        <p:cTn id="18" dur="2000"/>
                                        <p:tgtEl>
                                          <p:spTgt spid="5">
                                            <p:bg/>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fade">
                                      <p:cBhvr>
                                        <p:cTn id="23" dur="2000"/>
                                        <p:tgtEl>
                                          <p:spTgt spid="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animBg="1"/>
      <p:bldP spid="6"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458" name="Picture 2" descr="http://www.geograph.org.uk/photos/00/45/004534_fac990f7.jpg"/>
          <p:cNvPicPr>
            <a:picLocks noChangeAspect="1" noChangeArrowheads="1"/>
          </p:cNvPicPr>
          <p:nvPr/>
        </p:nvPicPr>
        <p:blipFill>
          <a:blip r:embed="rId2"/>
          <a:srcRect/>
          <a:stretch>
            <a:fillRect/>
          </a:stretch>
        </p:blipFill>
        <p:spPr bwMode="auto">
          <a:xfrm>
            <a:off x="5334000" y="533400"/>
            <a:ext cx="2824163" cy="3962400"/>
          </a:xfrm>
          <a:prstGeom prst="rect">
            <a:avLst/>
          </a:prstGeom>
          <a:noFill/>
          <a:ln w="260350" cap="sq" cmpd="dbl">
            <a:solidFill>
              <a:schemeClr val="accent6">
                <a:lumMod val="20000"/>
                <a:lumOff val="80000"/>
                <a:alpha val="81000"/>
              </a:schemeClr>
            </a:solidFill>
            <a:prstDash val="solid"/>
            <a:miter lim="800000"/>
          </a:ln>
        </p:spPr>
      </p:pic>
      <p:sp>
        <p:nvSpPr>
          <p:cNvPr id="5" name="TextBox 4"/>
          <p:cNvSpPr txBox="1">
            <a:spLocks noChangeArrowheads="1"/>
          </p:cNvSpPr>
          <p:nvPr/>
        </p:nvSpPr>
        <p:spPr bwMode="auto">
          <a:xfrm>
            <a:off x="228600" y="838200"/>
            <a:ext cx="3048000" cy="738188"/>
          </a:xfrm>
          <a:prstGeom prst="rect">
            <a:avLst/>
          </a:prstGeom>
          <a:noFill/>
          <a:ln w="9525">
            <a:noFill/>
            <a:miter lim="800000"/>
            <a:headEnd/>
            <a:tailEnd/>
          </a:ln>
        </p:spPr>
        <p:txBody>
          <a:bodyPr>
            <a:prstTxWarp prst="textNoShape">
              <a:avLst/>
            </a:prstTxWarp>
            <a:spAutoFit/>
          </a:bodyPr>
          <a:lstStyle/>
          <a:p>
            <a:r>
              <a:rPr lang="en-US" sz="1400">
                <a:solidFill>
                  <a:schemeClr val="bg2"/>
                </a:solidFill>
                <a:latin typeface="Calibri" charset="0"/>
              </a:rPr>
              <a:t>Don’t think Marx the man, nor the bad taste you most likely have already been taught.</a:t>
            </a:r>
          </a:p>
        </p:txBody>
      </p:sp>
      <p:sp>
        <p:nvSpPr>
          <p:cNvPr id="6" name="TextBox 5"/>
          <p:cNvSpPr txBox="1">
            <a:spLocks noChangeArrowheads="1"/>
          </p:cNvSpPr>
          <p:nvPr/>
        </p:nvSpPr>
        <p:spPr bwMode="auto">
          <a:xfrm>
            <a:off x="228600" y="5257800"/>
            <a:ext cx="8915400" cy="1200150"/>
          </a:xfrm>
          <a:prstGeom prst="rect">
            <a:avLst/>
          </a:prstGeom>
          <a:noFill/>
          <a:ln w="9525">
            <a:noFill/>
            <a:miter lim="800000"/>
            <a:headEnd/>
            <a:tailEnd/>
          </a:ln>
        </p:spPr>
        <p:txBody>
          <a:bodyPr>
            <a:prstTxWarp prst="textNoShape">
              <a:avLst/>
            </a:prstTxWarp>
            <a:spAutoFit/>
          </a:bodyPr>
          <a:lstStyle/>
          <a:p>
            <a:r>
              <a:rPr lang="en-US" sz="3600">
                <a:solidFill>
                  <a:schemeClr val="bg2"/>
                </a:solidFill>
                <a:latin typeface="Calibri" charset="0"/>
              </a:rPr>
              <a:t>Think Marxism, if only to recreate the sort of revolutionary thought he started to define.</a:t>
            </a:r>
          </a:p>
        </p:txBody>
      </p:sp>
      <p:cxnSp>
        <p:nvCxnSpPr>
          <p:cNvPr id="14" name="Straight Connector 13"/>
          <p:cNvCxnSpPr/>
          <p:nvPr/>
        </p:nvCxnSpPr>
        <p:spPr>
          <a:xfrm rot="5400000">
            <a:off x="-2666999" y="3657600"/>
            <a:ext cx="5791200" cy="317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458</Words>
  <Application>Microsoft Office PowerPoint</Application>
  <PresentationFormat>On-screen Show (4:3)</PresentationFormat>
  <Paragraphs>19</Paragraphs>
  <Slides>6</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6</vt:i4>
      </vt:variant>
    </vt:vector>
  </HeadingPairs>
  <TitlesOfParts>
    <vt:vector size="10" baseType="lpstr">
      <vt:lpstr>Calibri</vt:lpstr>
      <vt:lpstr>Arial</vt:lpstr>
      <vt:lpstr>JI-Eluded</vt:lpstr>
      <vt:lpstr>Office Theme</vt:lpstr>
      <vt:lpstr>Slide 1</vt:lpstr>
      <vt:lpstr>SOCIALIST  REALISM</vt:lpstr>
      <vt:lpstr>MARXIST  FILM</vt:lpstr>
      <vt:lpstr>SATIRE</vt:lpstr>
      <vt:lpstr>LITERARY CRITICISM</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Slide 1</dc:title>
  <dc:creator>Gary Birch</dc:creator>
  <cp:keywords/>
  <cp:lastModifiedBy>Alejandra Jarabo</cp:lastModifiedBy>
  <cp:revision>29</cp:revision>
  <dcterms:created xsi:type="dcterms:W3CDTF">2008-11-03T04:36:31Z</dcterms:created>
  <dcterms:modified xsi:type="dcterms:W3CDTF">2008-11-03T04:39:26Z</dcterms:modified>
</cp:coreProperties>
</file>