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pitchFamily="-105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pitchFamily="-105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pitchFamily="-105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pitchFamily="-105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105" charset="0"/>
      <a:defRPr kern="1200">
        <a:solidFill>
          <a:schemeClr val="tx1"/>
        </a:solidFill>
        <a:latin typeface="Arial" pitchFamily="-10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/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113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viewProps" Target="viewProps.xml"/><Relationship Id="rId4" Type="http://schemas.openxmlformats.org/officeDocument/2006/relationships/slide" Target="slides/slide3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38238" y="763588"/>
            <a:ext cx="5494337" cy="3770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Arial Unicode MS" pitchFamily="-105" charset="0"/>
                <a:cs typeface="Arial Unicode MS" pitchFamily="-105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Arial Unicode MS" pitchFamily="-105" charset="0"/>
                <a:cs typeface="Arial Unicode MS" pitchFamily="-105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Arial Unicode MS" pitchFamily="-105" charset="0"/>
                <a:cs typeface="Arial Unicode MS" pitchFamily="-105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Arial Unicode MS" pitchFamily="-105" charset="0"/>
                <a:cs typeface="Arial Unicode MS" pitchFamily="-105" charset="0"/>
              </a:defRPr>
            </a:lvl1pPr>
          </a:lstStyle>
          <a:p>
            <a:fld id="{E76FA057-BC05-AB42-A20E-789B2C60F9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-105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-105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-105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-105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05" charset="0"/>
      <a:defRPr sz="1200" kern="1200">
        <a:solidFill>
          <a:srgbClr val="000000"/>
        </a:solidFill>
        <a:latin typeface="Times New Roman" pitchFamily="-105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3CA94E-B592-A04B-922D-C62467381FDC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BAB0B7-8209-014D-99A8-CBE411941408}" type="slidenum">
              <a:rPr lang="en-US"/>
              <a:pPr/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6E1191-CFB4-4D47-A663-8B1944BBE873}" type="slidenum">
              <a:rPr lang="en-US"/>
              <a:pPr/>
              <a:t>11</a:t>
            </a:fld>
            <a:endParaRPr lang="en-US"/>
          </a:p>
        </p:txBody>
      </p:sp>
      <p:sp>
        <p:nvSpPr>
          <p:cNvPr id="2867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F70A3E-4BF9-8743-A225-239745657ADC}" type="slidenum">
              <a:rPr lang="en-US"/>
              <a:pPr/>
              <a:t>12</a:t>
            </a:fld>
            <a:endParaRPr lang="en-US"/>
          </a:p>
        </p:txBody>
      </p:sp>
      <p:sp>
        <p:nvSpPr>
          <p:cNvPr id="2969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188AB3-D8B4-284A-B0EE-6994079ED28D}" type="slidenum">
              <a:rPr lang="en-US"/>
              <a:pPr/>
              <a:t>13</a:t>
            </a:fld>
            <a:endParaRPr lang="en-US"/>
          </a:p>
        </p:txBody>
      </p:sp>
      <p:sp>
        <p:nvSpPr>
          <p:cNvPr id="3072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F1D095-C910-E740-98DF-1E4A3B95DDA6}" type="slidenum">
              <a:rPr lang="en-US"/>
              <a:pPr/>
              <a:t>14</a:t>
            </a:fld>
            <a:endParaRPr lang="en-US"/>
          </a:p>
        </p:txBody>
      </p:sp>
      <p:sp>
        <p:nvSpPr>
          <p:cNvPr id="3174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805A08-81AE-CB43-B621-C26A24AE4F61}" type="slidenum">
              <a:rPr lang="en-US"/>
              <a:pPr/>
              <a:t>15</a:t>
            </a:fld>
            <a:endParaRPr lang="en-US"/>
          </a:p>
        </p:txBody>
      </p:sp>
      <p:sp>
        <p:nvSpPr>
          <p:cNvPr id="3276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1A0964-E0A7-2E48-BD81-A9BAA3416878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B2C13F-5D7D-BC41-959A-E579DE9CC00E}" type="slidenum">
              <a:rPr lang="en-US"/>
              <a:pPr/>
              <a:t>3</a:t>
            </a:fld>
            <a:endParaRPr lang="en-US"/>
          </a:p>
        </p:txBody>
      </p:sp>
      <p:sp>
        <p:nvSpPr>
          <p:cNvPr id="2048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DA90A8-C9D2-C44F-9C4D-2B9AAEB9C10F}" type="slidenum">
              <a:rPr lang="en-US"/>
              <a:pPr/>
              <a:t>4</a:t>
            </a:fld>
            <a:endParaRPr lang="en-US"/>
          </a:p>
        </p:txBody>
      </p:sp>
      <p:sp>
        <p:nvSpPr>
          <p:cNvPr id="2150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6D6079-7AC0-6242-AC4D-6268C41348B9}" type="slidenum">
              <a:rPr lang="en-US"/>
              <a:pPr/>
              <a:t>5</a:t>
            </a:fld>
            <a:endParaRPr lang="en-US"/>
          </a:p>
        </p:txBody>
      </p:sp>
      <p:sp>
        <p:nvSpPr>
          <p:cNvPr id="2252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0A82CD-4987-B342-85F4-BBE95EFF4A31}" type="slidenum">
              <a:rPr lang="en-US"/>
              <a:pPr/>
              <a:t>6</a:t>
            </a:fld>
            <a:endParaRPr lang="en-US"/>
          </a:p>
        </p:txBody>
      </p:sp>
      <p:sp>
        <p:nvSpPr>
          <p:cNvPr id="2355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6DE734-C9B6-B84A-A18A-1846FE7BB58A}" type="slidenum">
              <a:rPr lang="en-US"/>
              <a:pPr/>
              <a:t>7</a:t>
            </a:fld>
            <a:endParaRPr lang="en-US"/>
          </a:p>
        </p:txBody>
      </p:sp>
      <p:sp>
        <p:nvSpPr>
          <p:cNvPr id="2457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B7051B-0C0A-4A4B-96F4-A56454FD934D}" type="slidenum">
              <a:rPr lang="en-US"/>
              <a:pPr/>
              <a:t>8</a:t>
            </a:fld>
            <a:endParaRPr lang="en-US"/>
          </a:p>
        </p:txBody>
      </p:sp>
      <p:sp>
        <p:nvSpPr>
          <p:cNvPr id="2560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7DC458-5E39-8648-B643-5651C70B02E7}" type="slidenum">
              <a:rPr lang="en-US"/>
              <a:pPr/>
              <a:t>9</a:t>
            </a:fld>
            <a:endParaRPr lang="en-US"/>
          </a:p>
        </p:txBody>
      </p:sp>
      <p:sp>
        <p:nvSpPr>
          <p:cNvPr id="2662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EEE6F1-6174-474A-8323-F873674EA0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B960F43-5A61-714A-9DFD-18DB605CD8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4863" y="539750"/>
            <a:ext cx="2203450" cy="6297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539750"/>
            <a:ext cx="6462713" cy="6297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3AC3851-893E-7E49-815A-CA8C9D375C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39750"/>
            <a:ext cx="8818563" cy="1022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39750" y="6996113"/>
            <a:ext cx="2336800" cy="5175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71863" y="6996113"/>
            <a:ext cx="3179762" cy="5175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37413" y="6996113"/>
            <a:ext cx="2336800" cy="517525"/>
          </a:xfrm>
        </p:spPr>
        <p:txBody>
          <a:bodyPr/>
          <a:lstStyle>
            <a:lvl1pPr>
              <a:defRPr smtClean="0"/>
            </a:lvl1pPr>
          </a:lstStyle>
          <a:p>
            <a:fld id="{4724D6E8-16DA-FB40-BF03-D3B43EDA03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52448CE-8E6C-154A-96CC-0ECEF9570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DF690D-F7E2-BF41-A9B0-759BA521F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768475"/>
            <a:ext cx="4332288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38" y="1768475"/>
            <a:ext cx="4333875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AA99541-C4DB-8B48-B679-814C51324B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37F0CF-8C17-7443-8309-2C5FBE88C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10D4BCF-5ECF-0C41-A1F5-5AB66160AD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82CA167-323B-0F4E-BFC5-C6A35B43CE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2CE8C12-3158-9A44-8886-8139C5FF3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896FCA-A96D-5D40-997D-14A6CD814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539750"/>
            <a:ext cx="8818563" cy="1022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68475"/>
            <a:ext cx="8818563" cy="5068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39750" y="6996113"/>
            <a:ext cx="23368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71863" y="6996113"/>
            <a:ext cx="3179762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37413" y="6996113"/>
            <a:ext cx="2336800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-105" charset="0"/>
                <a:ea typeface="+mn-ea"/>
                <a:cs typeface="+mn-cs"/>
              </a:defRPr>
            </a:lvl1pPr>
          </a:lstStyle>
          <a:p>
            <a:fld id="{A1D7CBB6-7D64-F141-B7E9-FBB278D0C2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5" charset="0"/>
        <a:defRPr sz="4400">
          <a:solidFill>
            <a:srgbClr val="000000"/>
          </a:solidFill>
          <a:latin typeface="Arial" pitchFamily="-105" charset="0"/>
          <a:ea typeface="Arial Unicode MS" pitchFamily="-105" charset="0"/>
          <a:cs typeface="Arial Unicode MS" pitchFamily="-105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-105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-105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-105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-105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-105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Hamlet on the Holodeck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39750" y="1768475"/>
            <a:ext cx="8820150" cy="5072063"/>
          </a:xfrm>
          <a:prstGeom prst="rect">
            <a:avLst/>
          </a:prstGeom>
          <a:solidFill>
            <a:srgbClr val="808080">
              <a:alpha val="50000"/>
            </a:srgbClr>
          </a:solidFill>
          <a:ln/>
        </p:spPr>
        <p:txBody>
          <a:bodyPr lIns="0" tIns="68544" rIns="0" bIns="0" anchor="ctr">
            <a:prstTxWarp prst="textNoShape">
              <a:avLst/>
            </a:prstTxWarp>
          </a:bodyPr>
          <a:lstStyle/>
          <a:p>
            <a:pPr marL="0" indent="0" algn="ctr">
              <a:lnSpc>
                <a:spcPct val="83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Janet Murray's writing on “The Future of </a:t>
            </a:r>
          </a:p>
          <a:p>
            <a:pPr marL="0" indent="0" algn="ctr">
              <a:lnSpc>
                <a:spcPct val="83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Narrative in Cyberspace” and its relation to current and future media trends.</a:t>
            </a:r>
          </a:p>
          <a:p>
            <a:pPr marL="0" indent="0" algn="ctr">
              <a:lnSpc>
                <a:spcPct val="83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>
              <a:latin typeface="Minion Pro" pitchFamily="-105" charset="0"/>
            </a:endParaRPr>
          </a:p>
          <a:p>
            <a:pPr marL="0" indent="0" algn="ctr">
              <a:lnSpc>
                <a:spcPct val="83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>
              <a:latin typeface="Minion Pro" pitchFamily="-105" charset="0"/>
            </a:endParaRPr>
          </a:p>
          <a:p>
            <a:pPr marL="0" indent="0" algn="ctr">
              <a:lnSpc>
                <a:spcPct val="83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By:  Kenneth Markwardt</a:t>
            </a:r>
          </a:p>
          <a:p>
            <a:pPr marL="0" indent="0" algn="ctr">
              <a:lnSpc>
                <a:spcPct val="83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Fall 2009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The Good...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However, despite all of the bad that Murray discusse initially, she does on to point out that we do still have the ultimate control.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We can always turn off our media, it just requires some will power, and in all of the examples mentioned, there is a hero who realizes the hypnotizing effect that media can have on its audience.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media in question always has some good, its just when it goes too far that we get in trouble.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The Good cont...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Star Trek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holodeck did provide for excellent stress relief.  To operate as a successful officer, one must be able to exercise the mind outside of work.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holodeck allowed for Janeway to have a serious mental discussion regarding her morality and thoughts of home.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It was only until the crew lost their willpower to say “No” to the media that they got in trouble.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</a:rPr>
              <a:t>Media's Positive Impact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53561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Murray presents more positive ideas on media in her second chapter, “Harbingers on the Holodeck”.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She mentions that “we rely on works of fiction, in any medium, to help us understand the world and what it means to be human.”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Technologies will continue to develop, but traditional storytelling has really not changed too drastically.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People will fear change and new technologies forever.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It is likely that the same arguments that are being raised by these authors about technology would have been raised in the past about books.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Media's Positive Impact Cont.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4981575"/>
          </a:xfrm>
          <a:solidFill>
            <a:srgbClr val="999999">
              <a:alpha val="50000"/>
            </a:srgbClr>
          </a:solidFill>
          <a:ln/>
          <a:effectLst>
            <a:outerShdw blurRad="63500" algn="ctr" rotWithShape="0">
              <a:srgbClr val="000000">
                <a:alpha val="50027"/>
              </a:srgbClr>
            </a:outerShdw>
          </a:effectLst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Computers have become faster, cheaper and more powerful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All of the stories and fables of morality from the past can now be condensed into one computer.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advent of technology and media only allows for more advanced stories and complicated story lines.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These stories allow us to even further comprehend and discuss what it means to be human.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Elevated Consciousness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4981575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Through such movies as Rashomon and A Christmas Story, we are allowed to further contemplate situations that we might not have been able to explain through a book or tale.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It is now possible to realize and tell stories about what things might be like in alternate worlds.  </a:t>
            </a:r>
          </a:p>
          <a:p>
            <a:pPr marL="2590800" lvl="2" indent="-430213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That doesn't mean we have to become infatuated with them and lose a grip on reality.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Conclusions and Opinion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4981575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Yes, as Murray points out, media can be as “dangerous and debilitating as a hallucinogenic drug”.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But, frankly, so can almost everything else.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People develop unhealthy relationships with things every single day.  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So as with anything else, we should realize its potential, both good and bad.  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We should prepare for the bad, but also be excited for the good, not scared.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Janet Murray presents an array of examples and explanations regarding media and its implications on the world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She presents both the positive and negatives of this technologically diverse theatre that we are living in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Her ideas are neither cynical nor exuberant, rather taking an objective look at what we have learned from the past and what we might expect from the future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CCCCCC"/>
                </a:solidFill>
              </a:rPr>
              <a:t>Star Trek Examples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CCCCCC"/>
                </a:solidFill>
                <a:latin typeface="Minion Pro" pitchFamily="-105" charset="0"/>
              </a:rPr>
              <a:t>Murray presents an example from Star Trek where Captain Janeway and other shipmates are able to explore a virtual alternate universe. This universe is very detailed and expansive, allowing her to explore an alternate life in another time period.</a:t>
            </a:r>
          </a:p>
          <a:p>
            <a:pPr marL="431800" indent="-323850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CCCCCC"/>
                </a:solidFill>
                <a:latin typeface="Minion Pro" pitchFamily="-105" charset="0"/>
              </a:rPr>
              <a:t>This form of entertainment is initially unquestioned and seen as a form of release for its users.</a:t>
            </a:r>
          </a:p>
          <a:p>
            <a:pPr marL="431800" indent="-323850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CCCCCC"/>
                </a:solidFill>
                <a:latin typeface="Minion Pro" pitchFamily="-105" charset="0"/>
              </a:rPr>
              <a:t>However, complications arise and it is realized that perhaps this form of entertainment might not be all that innocent...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</a:rPr>
              <a:t>Star Trek cont.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219700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Janeway begins to notice the negative effects of this form of entertainment.</a:t>
            </a:r>
          </a:p>
          <a:p>
            <a:pPr marL="1727200" lvl="1" indent="-573088">
              <a:lnSpc>
                <a:spcPct val="83000"/>
              </a:lnSpc>
              <a:buClr>
                <a:srgbClr val="FFFFFF"/>
              </a:buClr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She becomes so entranced with the virtual world, she seems to be falling in love with the protagonist in her story, though she has a relationship back home</a:t>
            </a:r>
          </a:p>
          <a:p>
            <a:pPr marL="2590800" lvl="2" indent="-430213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This raises issues of morality and whether it is considered cheating when using forms of media to sustain “relationships”</a:t>
            </a:r>
          </a:p>
          <a:p>
            <a:pPr marL="2590800" lvl="2" indent="-430213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Her involvement in the story becomes such that she and the rest of the crew get distracted from reality</a:t>
            </a:r>
          </a:p>
          <a:p>
            <a:pPr marL="2590800" lvl="2" indent="-430213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She must confront this reality when an enemy is able to control their stories and holograms and essentially take over the lives of the crew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</a:rPr>
              <a:t>Star Trek cont.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4981575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Clr>
                <a:srgbClr val="FFFFFF"/>
              </a:buClr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 virtual world in Star Trek becomes as “dangerous and debilitating as a hallucinogenic drug”.</a:t>
            </a:r>
          </a:p>
          <a:p>
            <a:pPr marL="1727200" lvl="1" indent="-573088">
              <a:lnSpc>
                <a:spcPct val="83000"/>
              </a:lnSpc>
              <a:buClr>
                <a:srgbClr val="FFFFFF"/>
              </a:buClr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 crew allows itself to get taken over by its media</a:t>
            </a:r>
          </a:p>
          <a:p>
            <a:pPr marL="1727200" lvl="1" indent="-573088">
              <a:lnSpc>
                <a:spcPct val="83000"/>
              </a:lnSpc>
              <a:buClr>
                <a:srgbClr val="FFFFFF"/>
              </a:buClr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They are so infatuated with their stories and their reality, that they can no longer decide what is real and what is not.</a:t>
            </a:r>
          </a:p>
          <a:p>
            <a:pPr marL="1727200" lvl="1" indent="-573088">
              <a:lnSpc>
                <a:spcPct val="83000"/>
              </a:lnSpc>
              <a:buClr>
                <a:srgbClr val="FFFFFF"/>
              </a:buClr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 crew gets hooked on their media and must make conscious decisions to stop using it or be destroyed.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</a:rPr>
              <a:t>Brave New World Exam</a:t>
            </a:r>
            <a:r>
              <a:rPr lang="en-US"/>
              <a:t>ples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Murray presents the story of Aldous Huxley's “Brave New World”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world has become a place where happiness and experiences are essentially controlled by science.  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chemicals and stimulations required for reactions to receptors in the brain have been figured out and synthesized, making for the same joy to be felt by taking a drug as actually living life.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</a:rPr>
              <a:t>Brave New World Conti</a:t>
            </a:r>
            <a:r>
              <a:rPr lang="en-US"/>
              <a:t>nued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latin typeface="Minion Pro" pitchFamily="-105" charset="0"/>
              </a:rPr>
              <a:t>The protagonist, who is newly introduced to the future world, and is therefore not accustomed to such synthetic joy, is dismayed when he would rather go home and read a book than get a drug induced pleasure.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Fahrenheit 451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In Ray Bradbury's novel “Fahrenheit 451”, a similar story is heard. 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People are no longer allowed to read books, and instead, get their entertainment by ever-evolving visual media that is controlled by the government.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 citizens are essentially hypnotized by their exquisite television experiences and do not want to deal with reality.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539750"/>
            <a:ext cx="8820150" cy="1023938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Fahrenheit 451 cont.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768475"/>
            <a:ext cx="8820150" cy="5072063"/>
          </a:xfrm>
          <a:solidFill>
            <a:srgbClr val="808080">
              <a:alpha val="50000"/>
            </a:srgbClr>
          </a:solidFill>
          <a:ln/>
        </p:spPr>
        <p:txBody>
          <a:bodyPr tIns="68544"/>
          <a:lstStyle/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 results of the hypnotism of the public is that no one wants to discuss the oncoming war and the results of that war.</a:t>
            </a:r>
          </a:p>
          <a:p>
            <a:pPr marL="1727200" lvl="1" indent="-573088">
              <a:lnSpc>
                <a:spcPct val="83000"/>
              </a:lnSpc>
              <a:buSzPct val="75000"/>
              <a:buFont typeface="Symbol" pitchFamily="-105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There is a sentiment of “someone else's husband always dies”</a:t>
            </a:r>
          </a:p>
          <a:p>
            <a:pPr marL="431800" indent="-323850">
              <a:lnSpc>
                <a:spcPct val="83000"/>
              </a:lnSpc>
              <a:buSzPct val="45000"/>
              <a:buFont typeface="Wingdings" pitchFamily="-105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>
                <a:solidFill>
                  <a:srgbClr val="FFFFFF"/>
                </a:solidFill>
                <a:latin typeface="Minion Pro" pitchFamily="-105" charset="0"/>
              </a:rPr>
              <a:t>The public would rather live with their virtual families and lives than discuss their real ones.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5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5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pitchFamily="-105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1113</Words>
  <PresentationFormat>Custom</PresentationFormat>
  <Paragraphs>85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Times New Roman</vt:lpstr>
      <vt:lpstr>Arial</vt:lpstr>
      <vt:lpstr>Arial Unicode MS</vt:lpstr>
      <vt:lpstr>Minion Pro</vt:lpstr>
      <vt:lpstr>Wingdings</vt:lpstr>
      <vt:lpstr>Symbol</vt:lpstr>
      <vt:lpstr>Office Theme</vt:lpstr>
      <vt:lpstr>Hamlet on the Holodeck</vt:lpstr>
      <vt:lpstr>Overview</vt:lpstr>
      <vt:lpstr>Star Trek Examples</vt:lpstr>
      <vt:lpstr>Star Trek cont.</vt:lpstr>
      <vt:lpstr>Star Trek cont.</vt:lpstr>
      <vt:lpstr>Brave New World Examples</vt:lpstr>
      <vt:lpstr>Brave New World Continued</vt:lpstr>
      <vt:lpstr>Fahrenheit 451</vt:lpstr>
      <vt:lpstr>Fahrenheit 451 cont.</vt:lpstr>
      <vt:lpstr>The Good...</vt:lpstr>
      <vt:lpstr>The Good cont...</vt:lpstr>
      <vt:lpstr>Media's Positive Impact</vt:lpstr>
      <vt:lpstr>Media's Positive Impact Cont.</vt:lpstr>
      <vt:lpstr>Elevated Consciousness</vt:lpstr>
      <vt:lpstr>Conclusions and Opinion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Kenneth Markwardt</dc:creator>
  <cp:keywords/>
  <cp:lastModifiedBy>Alejandra Jarabo</cp:lastModifiedBy>
  <cp:revision>2</cp:revision>
  <cp:lastPrinted>1601-01-01T00:00:00Z</cp:lastPrinted>
  <dcterms:created xsi:type="dcterms:W3CDTF">2010-02-04T02:50:23Z</dcterms:created>
  <dcterms:modified xsi:type="dcterms:W3CDTF">2010-02-04T02:51:34Z</dcterms:modified>
</cp:coreProperties>
</file>