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2"/>
  </p:notesMasterIdLst>
  <p:sldIdLst>
    <p:sldId id="256" r:id="rId2"/>
    <p:sldId id="263" r:id="rId3"/>
    <p:sldId id="266" r:id="rId4"/>
    <p:sldId id="269" r:id="rId5"/>
    <p:sldId id="259" r:id="rId6"/>
    <p:sldId id="272" r:id="rId7"/>
    <p:sldId id="262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5B178C"/>
    <a:srgbClr val="8C1B22"/>
    <a:srgbClr val="9EC827"/>
    <a:srgbClr val="36735D"/>
    <a:srgbClr val="307986"/>
    <a:srgbClr val="1C1586"/>
    <a:srgbClr val="863A3A"/>
    <a:srgbClr val="9B45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1429" autoAdjust="0"/>
    <p:restoredTop sz="90929"/>
  </p:normalViewPr>
  <p:slideViewPr>
    <p:cSldViewPr>
      <p:cViewPr varScale="1">
        <p:scale>
          <a:sx n="150" d="100"/>
          <a:sy n="150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006B53-3FDC-C441-B033-8329B975EC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45613-F36C-0549-A4F6-8483DAD6B9B0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FEB83-2285-3542-B3D6-E07425D6B995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65D4-EDF8-EB49-8C9C-F523A330A7FB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495E4-599B-7548-AE9D-4B0DF5A95F93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9FEA6-B511-A749-86B2-8DD4AF0199A3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05C3E-07BD-D140-8392-317B34F8ABEB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3817-392B-9F45-8A97-8CF8F90FA4D0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984F7-A5DE-2F46-9163-C796D99D54DF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93440-7080-2744-9950-14A1FC2CC2E8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D7E69-F8A8-DF43-8A7E-BA562626B9AA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F2D0DD-128D-0949-BA46-BAE100865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97C9B1-7A00-1644-90E5-A91C7289A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5D7CB1-814C-7F40-96BF-6D7223508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914F66B-633E-C84F-BBF4-EF33028056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3116B7E-BC32-2242-A4D1-6AD54F008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F8A1F2-C9A6-E641-873C-E106311F3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839601-B1D8-E842-B5BC-2FFFEABFE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E32B38-2D8F-DD49-ABC9-191031F7E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74C7F3-870D-7F48-8621-851E000B8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4D985A-FC53-8F4C-B4B5-893EB2341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C8A20D-BC65-9D4D-9EB3-85F3B3390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3E1687-EE8C-6D47-9DFD-E9E439661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35AB45-C02F-CC4D-A668-9778CE4E7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156BB6-2C17-6148-AA48-9557A630D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371600"/>
          </a:xfrm>
        </p:spPr>
        <p:txBody>
          <a:bodyPr/>
          <a:lstStyle/>
          <a:p>
            <a:r>
              <a:rPr lang="en-US">
                <a:latin typeface="Arno Pro Italic" pitchFamily="1" charset="0"/>
              </a:rPr>
              <a:t>Walter Benjamin</a:t>
            </a:r>
            <a:br>
              <a:rPr lang="en-US">
                <a:latin typeface="Arno Pro Italic" pitchFamily="1" charset="0"/>
              </a:rPr>
            </a:br>
            <a:r>
              <a:rPr lang="en-US">
                <a:latin typeface="Arno Pro Italic" pitchFamily="1" charset="0"/>
              </a:rPr>
              <a:t>1892-1940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en-US" sz="3400" u="sng">
                <a:solidFill>
                  <a:schemeClr val="folHlink">
                    <a:alpha val="34999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“The Work of Art in the Age of Mechanical Reproduction”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alpha val="48999"/>
                  </a:schemeClr>
                </a:solidFill>
                <a:latin typeface="Adobe Caslon Pro SmBd Italic" charset="0"/>
              </a:rPr>
              <a:t>When criterion of “authenticity” ceases to exist with artistic reproduction…</a:t>
            </a:r>
            <a:r>
              <a:rPr lang="en-US" sz="2800" dirty="0" smtClean="0">
                <a:solidFill>
                  <a:schemeClr val="tx2">
                    <a:alpha val="48999"/>
                  </a:schemeClr>
                </a:solidFill>
                <a:latin typeface="Adobe Caslon Pro SmBd Italic" charset="0"/>
              </a:rPr>
              <a:t/>
            </a:r>
            <a:br>
              <a:rPr lang="en-US" sz="2800" dirty="0" smtClean="0">
                <a:solidFill>
                  <a:schemeClr val="tx2">
                    <a:alpha val="48999"/>
                  </a:schemeClr>
                </a:solidFill>
                <a:latin typeface="Adobe Caslon Pro SmBd Italic" charset="0"/>
              </a:rPr>
            </a:br>
            <a:r>
              <a:rPr lang="en-US" sz="2800" dirty="0" smtClean="0">
                <a:solidFill>
                  <a:schemeClr val="tx2">
                    <a:alpha val="48999"/>
                  </a:schemeClr>
                </a:solidFill>
                <a:latin typeface="Adobe Caslon Pro SmBd Italic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Narrow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no Pro Bold Display" charset="0"/>
              </a:rPr>
              <a:t>u</a:t>
            </a:r>
            <a:r>
              <a:rPr lang="en-US" dirty="0" smtClean="0">
                <a:latin typeface="Arno Pro Italic" pitchFamily="1" charset="0"/>
              </a:rPr>
              <a:t>n</a:t>
            </a:r>
            <a:r>
              <a:rPr lang="en-US" dirty="0" smtClean="0">
                <a:latin typeface="Arno Pro Light Italic Display" pitchFamily="1" charset="0"/>
              </a:rPr>
              <a:t>c</a:t>
            </a:r>
            <a:r>
              <a:rPr lang="en-US" dirty="0" smtClean="0">
                <a:latin typeface="Baskerville Old Face" charset="0"/>
              </a:rPr>
              <a:t>t</a:t>
            </a:r>
            <a:r>
              <a:rPr lang="en-US" dirty="0" smtClean="0">
                <a:latin typeface="Adobe Caslon Pro Bold" charset="0"/>
              </a:rPr>
              <a:t>i</a:t>
            </a:r>
            <a:r>
              <a:rPr lang="en-US" dirty="0" smtClean="0">
                <a:latin typeface="Chalkboard" charset="0"/>
              </a:rPr>
              <a:t>o</a:t>
            </a:r>
            <a:r>
              <a:rPr lang="en-US" dirty="0" smtClean="0">
                <a:latin typeface="Cooper Black" charset="0"/>
              </a:rPr>
              <a:t>n</a:t>
            </a:r>
            <a:r>
              <a:rPr lang="en-US" dirty="0" smtClean="0"/>
              <a:t> </a:t>
            </a:r>
            <a:r>
              <a:rPr lang="en-US" dirty="0">
                <a:latin typeface="Brush Script MT" pitchFamily="1" charset="0"/>
              </a:rPr>
              <a:t>o</a:t>
            </a:r>
            <a:r>
              <a:rPr lang="en-US" dirty="0">
                <a:latin typeface="Didot" charset="0"/>
              </a:rPr>
              <a:t>f</a:t>
            </a:r>
            <a:r>
              <a:rPr lang="en-US" dirty="0"/>
              <a:t> </a:t>
            </a:r>
            <a:r>
              <a:rPr lang="en-US" dirty="0">
                <a:latin typeface="Footlight MT Light" charset="0"/>
              </a:rPr>
              <a:t>a</a:t>
            </a:r>
            <a:r>
              <a:rPr lang="en-US" dirty="0">
                <a:latin typeface="Lithos Pro Black" charset="0"/>
              </a:rPr>
              <a:t>r</a:t>
            </a:r>
            <a:r>
              <a:rPr lang="en-US" dirty="0">
                <a:latin typeface="Hoefler Text" charset="0"/>
              </a:rPr>
              <a:t>t</a:t>
            </a:r>
            <a:r>
              <a:rPr lang="en-US" dirty="0"/>
              <a:t> </a:t>
            </a:r>
            <a:r>
              <a:rPr lang="en-US" dirty="0">
                <a:latin typeface="Tekton Pro BoldExt" charset="0"/>
              </a:rPr>
              <a:t>i</a:t>
            </a:r>
            <a:r>
              <a:rPr lang="en-US" dirty="0">
                <a:latin typeface="Cooper Std Black" charset="0"/>
              </a:rPr>
              <a:t>s</a:t>
            </a:r>
            <a:r>
              <a:rPr lang="en-US" dirty="0"/>
              <a:t> </a:t>
            </a:r>
            <a:r>
              <a:rPr lang="en-US" dirty="0">
                <a:latin typeface="Rosewood Std Regular" charset="0"/>
              </a:rPr>
              <a:t>un</a:t>
            </a:r>
            <a:r>
              <a:rPr lang="en-US" dirty="0">
                <a:latin typeface="Orator Std" charset="0"/>
              </a:rPr>
              <a:t>d</a:t>
            </a:r>
            <a:r>
              <a:rPr lang="en-US" dirty="0">
                <a:latin typeface="Garamond" charset="0"/>
              </a:rPr>
              <a:t>o</a:t>
            </a:r>
            <a:r>
              <a:rPr lang="en-US" dirty="0">
                <a:latin typeface="Rockwell" charset="0"/>
              </a:rPr>
              <a:t>n</a:t>
            </a:r>
            <a:r>
              <a:rPr lang="en-US" dirty="0"/>
              <a:t>e</a:t>
            </a:r>
            <a:r>
              <a:rPr lang="en-US" dirty="0">
                <a:latin typeface="Brush Script MT" pitchFamily="1" charset="0"/>
              </a:rPr>
              <a:t>.</a:t>
            </a:r>
            <a:endParaRPr lang="en-US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alphaModFix amt="57000"/>
          </a:blip>
          <a:srcRect/>
          <a:stretch>
            <a:fillRect/>
          </a:stretch>
        </p:blipFill>
        <p:spPr bwMode="auto">
          <a:xfrm>
            <a:off x="2590800" y="-1524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6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chemeClr val="accent2">
                    <a:alpha val="92999"/>
                  </a:schemeClr>
                </a:solidFill>
                <a:latin typeface="Synchro LET" charset="0"/>
              </a:rPr>
              <a:t>SPOKE OF THE AURA OF MEDIA</a:t>
            </a:r>
            <a:endParaRPr lang="en-US" sz="3800">
              <a:solidFill>
                <a:schemeClr val="tx2">
                  <a:alpha val="92999"/>
                </a:schemeClr>
              </a:solidFill>
            </a:endParaRPr>
          </a:p>
        </p:txBody>
      </p:sp>
      <p:pic>
        <p:nvPicPr>
          <p:cNvPr id="21508" name="Picture 4" descr="a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4953000" cy="3654425"/>
          </a:xfrm>
          <a:prstGeom prst="rect">
            <a:avLst/>
          </a:prstGeom>
          <a:noFill/>
        </p:spPr>
      </p:pic>
      <p:pic>
        <p:nvPicPr>
          <p:cNvPr id="21512" name="Picture 8" descr="arnolfinimarri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429000"/>
            <a:ext cx="1752600" cy="2362200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1812925"/>
            <a:ext cx="43434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That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feeling of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awe and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reverence felt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in presence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of great </a:t>
            </a:r>
          </a:p>
          <a:p>
            <a:endParaRPr lang="en-US" sz="2500">
              <a:solidFill>
                <a:schemeClr val="bg1">
                  <a:alpha val="48000"/>
                </a:schemeClr>
              </a:solidFill>
              <a:latin typeface="Zapfino" charset="0"/>
            </a:endParaRPr>
          </a:p>
          <a:p>
            <a:r>
              <a:rPr lang="en-US" sz="2500">
                <a:solidFill>
                  <a:schemeClr val="bg1">
                    <a:alpha val="48000"/>
                  </a:schemeClr>
                </a:solidFill>
                <a:latin typeface="Zapfino" charset="0"/>
              </a:rPr>
              <a:t>artwork.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chemeClr val="bg1">
                    <a:alpha val="78000"/>
                  </a:schemeClr>
                </a:solidFill>
              </a:rPr>
              <a:t>THIS “AURA” HAS BEEN SHATTERED WITH MASS CONSUMPTION OF COPIES OF ORIGINAL ART.</a:t>
            </a:r>
            <a:endParaRPr lang="en-US" sz="3100" b="1">
              <a:solidFill>
                <a:schemeClr val="bg1">
                  <a:alpha val="78999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2900" b="1" i="1">
                <a:solidFill>
                  <a:srgbClr val="2669C0"/>
                </a:solidFill>
                <a:latin typeface="Baskerville Old Face" charset="0"/>
              </a:rPr>
              <a:t>This </a:t>
            </a:r>
            <a:r>
              <a:rPr lang="en-US" sz="7200" b="1" i="1">
                <a:solidFill>
                  <a:srgbClr val="2669C0">
                    <a:alpha val="67000"/>
                  </a:srgbClr>
                </a:solidFill>
                <a:latin typeface="Baskerville Old Face" charset="0"/>
              </a:rPr>
              <a:t>aura</a:t>
            </a:r>
            <a:r>
              <a:rPr lang="en-US" sz="2900" b="1" i="1">
                <a:solidFill>
                  <a:srgbClr val="2669C0"/>
                </a:solidFill>
                <a:latin typeface="Baskerville Old Face" charset="0"/>
              </a:rPr>
              <a:t> inheres not in the artwork itself, but in its external attributes.</a:t>
            </a:r>
            <a:endParaRPr lang="en-US" sz="2900" b="1" i="1">
              <a:solidFill>
                <a:srgbClr val="7A0100"/>
              </a:solidFill>
              <a:latin typeface="Baskerville Old Face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553200" y="1600200"/>
            <a:ext cx="2209800" cy="1981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9900">
              <a:alpha val="85001"/>
            </a:srgb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Who</a:t>
            </a:r>
            <a:r>
              <a:rPr lang="en-US"/>
              <a:t> made the</a:t>
            </a:r>
          </a:p>
          <a:p>
            <a:pPr algn="ctr"/>
            <a:r>
              <a:rPr lang="en-US"/>
              <a:t>Artwork.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953000" y="914400"/>
            <a:ext cx="1676400" cy="2362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00">
              <a:alpha val="85001"/>
            </a:srgb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Its </a:t>
            </a:r>
            <a:r>
              <a:rPr lang="en-US" b="1"/>
              <a:t>cultural</a:t>
            </a:r>
            <a:endParaRPr lang="en-US"/>
          </a:p>
          <a:p>
            <a:pPr algn="ctr"/>
            <a:r>
              <a:rPr lang="en-US"/>
              <a:t>value.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3048000" y="685800"/>
            <a:ext cx="1828800" cy="2895600"/>
          </a:xfrm>
          <a:prstGeom prst="wedgeEllipseCallout">
            <a:avLst>
              <a:gd name="adj1" fmla="val -24218"/>
              <a:gd name="adj2" fmla="val 70009"/>
            </a:avLst>
          </a:prstGeom>
          <a:solidFill>
            <a:srgbClr val="FF9900">
              <a:alpha val="85001"/>
            </a:srgb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Its </a:t>
            </a:r>
          </a:p>
          <a:p>
            <a:pPr algn="ctr"/>
            <a:r>
              <a:rPr lang="en-US"/>
              <a:t>publicized</a:t>
            </a:r>
          </a:p>
          <a:p>
            <a:pPr algn="ctr"/>
            <a:r>
              <a:rPr lang="en-US" b="1"/>
              <a:t>authenticity</a:t>
            </a:r>
            <a:r>
              <a:rPr lang="en-US"/>
              <a:t>.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1371600" y="304800"/>
            <a:ext cx="1676400" cy="3276600"/>
          </a:xfrm>
          <a:prstGeom prst="wedgeEllipseCallout">
            <a:avLst>
              <a:gd name="adj1" fmla="val -7861"/>
              <a:gd name="adj2" fmla="val 70690"/>
            </a:avLst>
          </a:prstGeom>
          <a:solidFill>
            <a:srgbClr val="FFCC00">
              <a:alpha val="85001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Its </a:t>
            </a:r>
          </a:p>
          <a:p>
            <a:pPr algn="ctr"/>
            <a:r>
              <a:rPr lang="en-US" b="1"/>
              <a:t>restricted</a:t>
            </a:r>
            <a:r>
              <a:rPr lang="en-US"/>
              <a:t> </a:t>
            </a:r>
          </a:p>
          <a:p>
            <a:pPr algn="ctr"/>
            <a:r>
              <a:rPr lang="en-US"/>
              <a:t>exhibition.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295400" y="685800"/>
          <a:ext cx="6477000" cy="4953000"/>
        </p:xfrm>
        <a:graphic>
          <a:graphicData uri="http://schemas.openxmlformats.org/presentationml/2006/ole">
            <p:oleObj spid="_x0000_s11267" name="Microsoft Organization Chart" r:id="rId4" imgW="9144000" imgH="7048500" progId="MSOrgChart.2">
              <p:embed followColorScheme="full"/>
            </p:oleObj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70263" y="4886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13050" y="5676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industrialrev"/>
          <p:cNvSpPr>
            <a:spLocks noChangeArrowheads="1"/>
          </p:cNvSpPr>
          <p:nvPr/>
        </p:nvSpPr>
        <p:spPr bwMode="auto">
          <a:xfrm>
            <a:off x="609600" y="838200"/>
            <a:ext cx="35052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>
              <a:alphaModFix amt="9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400" b="1">
                <a:solidFill>
                  <a:srgbClr val="F4F4F4"/>
                </a:solidFill>
                <a:latin typeface="American Typewriter Condensed" charset="0"/>
              </a:rPr>
              <a:t>Art’s mechanical </a:t>
            </a:r>
          </a:p>
          <a:p>
            <a:pPr algn="ctr"/>
            <a:r>
              <a:rPr lang="en-US" sz="3400" b="1">
                <a:solidFill>
                  <a:srgbClr val="F4F4F4"/>
                </a:solidFill>
                <a:latin typeface="American Typewriter Condensed" charset="0"/>
              </a:rPr>
              <a:t>reproducibility.</a:t>
            </a:r>
            <a:endParaRPr lang="en-US" sz="3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419600" y="1295400"/>
            <a:ext cx="533400" cy="609600"/>
          </a:xfrm>
          <a:prstGeom prst="rightArrowCallout">
            <a:avLst>
              <a:gd name="adj1" fmla="val 28571"/>
              <a:gd name="adj2" fmla="val 28571"/>
              <a:gd name="adj3" fmla="val 16667"/>
              <a:gd name="adj4" fmla="val 66667"/>
            </a:avLst>
          </a:prstGeom>
          <a:solidFill>
            <a:srgbClr val="7A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utoShape 5" descr="filmreel"/>
          <p:cNvSpPr>
            <a:spLocks noChangeArrowheads="1"/>
          </p:cNvSpPr>
          <p:nvPr/>
        </p:nvSpPr>
        <p:spPr bwMode="auto">
          <a:xfrm>
            <a:off x="5486400" y="838200"/>
            <a:ext cx="2743200" cy="1600200"/>
          </a:xfrm>
          <a:prstGeom prst="roundRect">
            <a:avLst>
              <a:gd name="adj" fmla="val 16667"/>
            </a:avLst>
          </a:prstGeom>
          <a:blipFill dpi="0" rotWithShape="0">
            <a:blip r:embed="rId4">
              <a:alphaModFix amt="9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merican Typewriter Condensed" charset="0"/>
              </a:rPr>
              <a:t>Brought forms of 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American Typewriter Condensed" charset="0"/>
              </a:rPr>
              <a:t>art, such as film, 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American Typewriter Condensed" charset="0"/>
              </a:rPr>
              <a:t>that </a:t>
            </a:r>
          </a:p>
          <a:p>
            <a:pPr algn="ctr"/>
            <a:r>
              <a:rPr lang="en-US" sz="2600">
                <a:solidFill>
                  <a:schemeClr val="bg1"/>
                </a:solidFill>
                <a:latin typeface="American Typewriter Condensed" charset="0"/>
              </a:rPr>
              <a:t>had no original.</a:t>
            </a:r>
            <a:r>
              <a:rPr lang="en-US" sz="2600"/>
              <a:t> 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7467600" y="2667000"/>
            <a:ext cx="762000" cy="3810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rgbClr val="7A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Handwriting"/>
          <p:cNvSpPr>
            <a:spLocks noChangeArrowheads="1"/>
          </p:cNvSpPr>
          <p:nvPr/>
        </p:nvSpPr>
        <p:spPr bwMode="auto">
          <a:xfrm>
            <a:off x="7162800" y="3276600"/>
            <a:ext cx="1752600" cy="2438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merican Typewriter Condensed" charset="0"/>
              </a:rPr>
              <a:t>Art </a:t>
            </a:r>
          </a:p>
          <a:p>
            <a:pPr algn="ctr"/>
            <a:endParaRPr lang="en-US">
              <a:latin typeface="American Typewriter Condensed" charset="0"/>
            </a:endParaRPr>
          </a:p>
          <a:p>
            <a:pPr algn="ctr"/>
            <a:r>
              <a:rPr lang="en-US">
                <a:latin typeface="American Typewriter Condensed" charset="0"/>
              </a:rPr>
              <a:t>           freed </a:t>
            </a:r>
          </a:p>
          <a:p>
            <a:pPr algn="ctr"/>
            <a:r>
              <a:rPr lang="en-US">
                <a:latin typeface="American Typewriter Condensed" charset="0"/>
              </a:rPr>
              <a:t>        from</a:t>
            </a:r>
          </a:p>
          <a:p>
            <a:pPr algn="ctr"/>
            <a:r>
              <a:rPr lang="en-US">
                <a:latin typeface="American Typewriter Condensed" charset="0"/>
              </a:rPr>
              <a:t>place and</a:t>
            </a:r>
          </a:p>
          <a:p>
            <a:pPr algn="ctr"/>
            <a:r>
              <a:rPr lang="en-US">
                <a:latin typeface="American Typewriter Condensed" charset="0"/>
              </a:rPr>
              <a:t>ritual.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6553200" y="3581400"/>
            <a:ext cx="381000" cy="914400"/>
          </a:xfrm>
          <a:prstGeom prst="leftArrowCallout">
            <a:avLst>
              <a:gd name="adj1" fmla="val 60000"/>
              <a:gd name="adj2" fmla="val 60000"/>
              <a:gd name="adj3" fmla="val 16667"/>
              <a:gd name="adj4" fmla="val 66667"/>
            </a:avLst>
          </a:prstGeom>
          <a:solidFill>
            <a:srgbClr val="7A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 descr="view"/>
          <p:cNvSpPr>
            <a:spLocks noChangeArrowheads="1"/>
          </p:cNvSpPr>
          <p:nvPr/>
        </p:nvSpPr>
        <p:spPr bwMode="auto">
          <a:xfrm>
            <a:off x="3886200" y="2895600"/>
            <a:ext cx="2514600" cy="23622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rgbClr val="F49C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merican Typewriter Condensed" charset="0"/>
              </a:rPr>
              <a:t>	Audience could          </a:t>
            </a:r>
          </a:p>
          <a:p>
            <a:pPr algn="ctr"/>
            <a:r>
              <a:rPr lang="en-US" sz="2600">
                <a:solidFill>
                  <a:srgbClr val="F49C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merican Typewriter Condensed" charset="0"/>
              </a:rPr>
              <a:t>choose </a:t>
            </a:r>
          </a:p>
          <a:p>
            <a:pPr algn="ctr"/>
            <a:r>
              <a:rPr lang="en-US" sz="2600">
                <a:solidFill>
                  <a:srgbClr val="F49C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merican Typewriter Condensed" charset="0"/>
              </a:rPr>
              <a:t>when         and how</a:t>
            </a:r>
          </a:p>
          <a:p>
            <a:pPr algn="ctr"/>
            <a:r>
              <a:rPr lang="en-US" sz="2600">
                <a:solidFill>
                  <a:srgbClr val="F49C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merican Typewriter Condensed" charset="0"/>
              </a:rPr>
              <a:t>to view </a:t>
            </a:r>
          </a:p>
          <a:p>
            <a:pPr algn="ctr"/>
            <a:r>
              <a:rPr lang="en-US" sz="2600">
                <a:solidFill>
                  <a:srgbClr val="F49C1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merican Typewriter Condensed" charset="0"/>
              </a:rPr>
              <a:t>artwork</a:t>
            </a:r>
            <a:r>
              <a:rPr lang="en-US">
                <a:solidFill>
                  <a:srgbClr val="F49C1E"/>
                </a:solidFill>
                <a:latin typeface="American Typewriter Condensed" charset="0"/>
              </a:rPr>
              <a:t>.</a:t>
            </a:r>
            <a:endParaRPr lang="en-US">
              <a:solidFill>
                <a:srgbClr val="F49C1E"/>
              </a:solidFill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352800" y="3505200"/>
            <a:ext cx="457200" cy="1219200"/>
          </a:xfrm>
          <a:prstGeom prst="leftArrowCallout">
            <a:avLst>
              <a:gd name="adj1" fmla="val 66667"/>
              <a:gd name="adj2" fmla="val 66667"/>
              <a:gd name="adj3" fmla="val 16667"/>
              <a:gd name="adj4" fmla="val 66667"/>
            </a:avLst>
          </a:prstGeom>
          <a:solidFill>
            <a:srgbClr val="7A0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533400" y="3276600"/>
            <a:ext cx="2743200" cy="2895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5700">
                <a:solidFill>
                  <a:srgbClr val="81AC00">
                    <a:alpha val="54999"/>
                  </a:srgbClr>
                </a:solidFill>
                <a:latin typeface="Hei" charset="-122"/>
                <a:ea typeface="Hei" charset="-122"/>
                <a:cs typeface="Hei" charset="-122"/>
              </a:rPr>
              <a:t>Aura</a:t>
            </a:r>
            <a:endParaRPr lang="en-US" sz="5700">
              <a:solidFill>
                <a:srgbClr val="81AC00">
                  <a:alpha val="50999"/>
                </a:srgbClr>
              </a:solidFill>
              <a:latin typeface="Hei" charset="-122"/>
              <a:ea typeface="Hei" charset="-122"/>
              <a:cs typeface="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7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latin typeface="Arial Rounded MT Bold" charset="0"/>
              </a:rPr>
              <a:t>Camera</a:t>
            </a:r>
            <a:r>
              <a:rPr lang="en-US" sz="2400"/>
              <a:t/>
            </a:r>
            <a:br>
              <a:rPr lang="en-US" sz="2400"/>
            </a:br>
            <a:r>
              <a:rPr lang="en-US" sz="2200">
                <a:solidFill>
                  <a:srgbClr val="B00402">
                    <a:alpha val="92000"/>
                  </a:srgbClr>
                </a:solidFill>
                <a:latin typeface="Garamond Premr Pro" charset="0"/>
              </a:rPr>
              <a:t>Could hold aspects of original vision, </a:t>
            </a:r>
            <a:br>
              <a:rPr lang="en-US" sz="2200">
                <a:solidFill>
                  <a:srgbClr val="B00402">
                    <a:alpha val="92000"/>
                  </a:srgbClr>
                </a:solidFill>
                <a:latin typeface="Garamond Premr Pro" charset="0"/>
              </a:rPr>
            </a:br>
            <a:r>
              <a:rPr lang="en-US" sz="2200">
                <a:solidFill>
                  <a:srgbClr val="B00402">
                    <a:alpha val="92000"/>
                  </a:srgbClr>
                </a:solidFill>
                <a:latin typeface="Garamond Premr Pro" charset="0"/>
              </a:rPr>
              <a:t>not recordable by the naked eye,</a:t>
            </a:r>
            <a:br>
              <a:rPr lang="en-US" sz="2200">
                <a:solidFill>
                  <a:srgbClr val="B00402">
                    <a:alpha val="92000"/>
                  </a:srgbClr>
                </a:solidFill>
                <a:latin typeface="Garamond Premr Pro" charset="0"/>
              </a:rPr>
            </a:br>
            <a:r>
              <a:rPr lang="en-US" sz="2200">
                <a:solidFill>
                  <a:srgbClr val="B00402">
                    <a:alpha val="92000"/>
                  </a:srgbClr>
                </a:solidFill>
                <a:latin typeface="Garamond Premr Pro" charset="0"/>
              </a:rPr>
              <a:t>but recordable to the lens.</a:t>
            </a:r>
            <a:endParaRPr lang="en-US" sz="2400"/>
          </a:p>
        </p:txBody>
      </p:sp>
      <p:pic>
        <p:nvPicPr>
          <p:cNvPr id="17413" name="Picture 5" descr="3gir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>
          <a:xfrm>
            <a:off x="0" y="2286000"/>
            <a:ext cx="3810000" cy="3028950"/>
          </a:xfrm>
        </p:spPr>
      </p:pic>
      <p:pic>
        <p:nvPicPr>
          <p:cNvPr id="17415" name="Picture 7" descr="3girls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5334000" y="22860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715000" y="5381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943600" y="5268913"/>
            <a:ext cx="2514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chemeClr val="tx1">
                    <a:alpha val="62000"/>
                  </a:schemeClr>
                </a:solidFill>
                <a:latin typeface="Trajan Pro" charset="0"/>
              </a:rPr>
              <a:t>Moment captured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6670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53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3000"/>
                  </a:schemeClr>
                </a:solidFill>
                <a:effectLst/>
                <a:uLnTx/>
                <a:uFillTx/>
                <a:latin typeface="Edwardian Script ITC" charset="0"/>
                <a:ea typeface="+mn-ea"/>
                <a:cs typeface="+mn-cs"/>
              </a:rPr>
              <a:t>How much can you </a:t>
            </a:r>
            <a:r>
              <a:rPr kumimoji="0" lang="en-US" sz="5300" b="1" i="1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3000"/>
                  </a:schemeClr>
                </a:solidFill>
                <a:effectLst/>
                <a:uLnTx/>
                <a:uFillTx/>
                <a:latin typeface="Edwardian Script ITC" charset="0"/>
                <a:ea typeface="+mn-ea"/>
                <a:cs typeface="+mn-cs"/>
              </a:rPr>
              <a:t>remember</a:t>
            </a:r>
            <a:r>
              <a:rPr kumimoji="0" lang="en-US" sz="53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3000"/>
                  </a:schemeClr>
                </a:solidFill>
                <a:effectLst/>
                <a:uLnTx/>
                <a:uFillTx/>
                <a:latin typeface="Edwardian Script ITC" charset="0"/>
                <a:ea typeface="+mn-ea"/>
                <a:cs typeface="+mn-cs"/>
              </a:rPr>
              <a:t> from seeing something for just a moment?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1" grpId="0" build="p"/>
      <p:bldP spid="1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EC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59436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sz="3100">
                <a:latin typeface="Baskerville Old Face" charset="0"/>
              </a:rPr>
              <a:t>“Mechanical Reproduction of art changed the </a:t>
            </a:r>
            <a:r>
              <a:rPr lang="en-US" sz="3800" b="1" i="1">
                <a:latin typeface="Baskerville Old Face" charset="0"/>
              </a:rPr>
              <a:t>reaction</a:t>
            </a:r>
            <a:r>
              <a:rPr lang="en-US" sz="3100">
                <a:latin typeface="Baskerville Old Face" charset="0"/>
              </a:rPr>
              <a:t> of the masses towards art.”</a:t>
            </a:r>
            <a:r>
              <a:rPr lang="en-US" sz="3300"/>
              <a:t> </a:t>
            </a:r>
            <a:endParaRPr lang="en-US" sz="2000"/>
          </a:p>
          <a:p>
            <a:pPr>
              <a:buFontTx/>
              <a:buNone/>
            </a:pPr>
            <a:r>
              <a:rPr lang="en-US" sz="2000"/>
              <a:t>		Walter Benjamin.</a:t>
            </a:r>
            <a:endParaRPr lang="en-US" sz="33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9B4522">
                    <a:alpha val="98000"/>
                  </a:srgbClr>
                </a:solidFill>
                <a:latin typeface="Desdemona" charset="0"/>
              </a:rPr>
              <a:t> vs</a:t>
            </a:r>
            <a:r>
              <a:rPr lang="en-US"/>
              <a:t>.</a:t>
            </a:r>
          </a:p>
        </p:txBody>
      </p:sp>
      <p:sp>
        <p:nvSpPr>
          <p:cNvPr id="38919" name="Oval 7" descr="picasso"/>
          <p:cNvSpPr>
            <a:spLocks noChangeArrowheads="1"/>
          </p:cNvSpPr>
          <p:nvPr/>
        </p:nvSpPr>
        <p:spPr bwMode="auto">
          <a:xfrm>
            <a:off x="1143000" y="2895600"/>
            <a:ext cx="2667000" cy="6858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700" u="sng">
                <a:solidFill>
                  <a:schemeClr val="tx1">
                    <a:alpha val="87000"/>
                  </a:schemeClr>
                </a:solidFill>
                <a:latin typeface="Arno Pro Bold Italic" pitchFamily="1" charset="0"/>
              </a:rPr>
              <a:t>Picasso Painting</a:t>
            </a:r>
            <a:endParaRPr lang="en-US"/>
          </a:p>
        </p:txBody>
      </p:sp>
      <p:sp>
        <p:nvSpPr>
          <p:cNvPr id="38922" name="Oval 10" descr="chaplin"/>
          <p:cNvSpPr>
            <a:spLocks noChangeArrowheads="1"/>
          </p:cNvSpPr>
          <p:nvPr/>
        </p:nvSpPr>
        <p:spPr bwMode="auto">
          <a:xfrm>
            <a:off x="5410200" y="2895600"/>
            <a:ext cx="2667000" cy="68580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700" b="1" u="sng">
                <a:solidFill>
                  <a:schemeClr val="bg1">
                    <a:alpha val="87000"/>
                  </a:schemeClr>
                </a:solidFill>
                <a:latin typeface="Arno Pro Bold Italic" pitchFamily="1" charset="0"/>
              </a:rPr>
              <a:t>Chaplin Movie</a:t>
            </a:r>
            <a:endParaRPr lang="en-US" u="sng">
              <a:solidFill>
                <a:schemeClr val="tx1">
                  <a:alpha val="89999"/>
                </a:schemeClr>
              </a:solidFill>
              <a:latin typeface="Arno Pro Bold Italic" pitchFamily="1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066800" y="3810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alpha val="89999"/>
                  </a:schemeClr>
                </a:solidFill>
                <a:latin typeface="Big Caslon" charset="0"/>
              </a:rPr>
              <a:t>Conventional is uncritically enjoyed.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334000" y="38862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alpha val="89999"/>
                  </a:schemeClr>
                </a:solidFill>
                <a:latin typeface="Big Caslon" charset="0"/>
              </a:rPr>
              <a:t>Truly new is criticized with aversion.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096000" cy="1143000"/>
          </a:xfrm>
        </p:spPr>
        <p:txBody>
          <a:bodyPr/>
          <a:lstStyle/>
          <a:p>
            <a:r>
              <a:rPr lang="en-US" sz="3500">
                <a:latin typeface="Arno Pro" charset="0"/>
              </a:rPr>
              <a:t>An “</a:t>
            </a:r>
            <a:r>
              <a:rPr lang="en-US" sz="4000">
                <a:latin typeface="Arno Pro" charset="0"/>
              </a:rPr>
              <a:t>authentic</a:t>
            </a:r>
            <a:r>
              <a:rPr lang="en-US" sz="3500">
                <a:latin typeface="Arno Pro" charset="0"/>
              </a:rPr>
              <a:t>” work of art has its basis in ritual.</a:t>
            </a:r>
            <a:r>
              <a:rPr lang="en-US"/>
              <a:t> </a:t>
            </a:r>
          </a:p>
        </p:txBody>
      </p:sp>
      <p:pic>
        <p:nvPicPr>
          <p:cNvPr id="40965" name="Picture 5" descr="photonega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28800"/>
            <a:ext cx="3505200" cy="2514600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461125" y="2409825"/>
            <a:ext cx="1768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700"/>
              <a:t>A photographic negative produces infinite # of print.</a:t>
            </a:r>
          </a:p>
          <a:p>
            <a:endParaRPr lang="en-US" sz="1500"/>
          </a:p>
          <a:p>
            <a:r>
              <a:rPr lang="en-US" sz="1500"/>
              <a:t>“</a:t>
            </a:r>
            <a:r>
              <a:rPr lang="en-US"/>
              <a:t>Authentic</a:t>
            </a:r>
            <a:r>
              <a:rPr lang="en-US" sz="1500"/>
              <a:t>” print makes no sense anymore.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265</Words>
  <Application>Microsoft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46" baseType="lpstr">
      <vt:lpstr>Arial</vt:lpstr>
      <vt:lpstr>ＭＳ Ｐゴシック</vt:lpstr>
      <vt:lpstr>Arno Pro Italic</vt:lpstr>
      <vt:lpstr>Synchro LET</vt:lpstr>
      <vt:lpstr>Zapfino</vt:lpstr>
      <vt:lpstr>Baskerville Old Face</vt:lpstr>
      <vt:lpstr>American Typewriter Condensed</vt:lpstr>
      <vt:lpstr>Hei</vt:lpstr>
      <vt:lpstr>Arial Rounded MT Bold</vt:lpstr>
      <vt:lpstr>Garamond Premr Pro</vt:lpstr>
      <vt:lpstr>Edwardian Script ITC</vt:lpstr>
      <vt:lpstr>Trajan Pro</vt:lpstr>
      <vt:lpstr>Desdemona</vt:lpstr>
      <vt:lpstr>Arno Pro Bold Italic</vt:lpstr>
      <vt:lpstr>Big Caslon</vt:lpstr>
      <vt:lpstr>Arno Pro</vt:lpstr>
      <vt:lpstr>Adobe Caslon Pro SmBd Italic</vt:lpstr>
      <vt:lpstr>Arial Narrow</vt:lpstr>
      <vt:lpstr>Arno Pro Bold Display</vt:lpstr>
      <vt:lpstr>Arno Pro Light Italic Display</vt:lpstr>
      <vt:lpstr>Adobe Caslon Pro Bold</vt:lpstr>
      <vt:lpstr>Chalkboard</vt:lpstr>
      <vt:lpstr>Cooper Black</vt:lpstr>
      <vt:lpstr>Brush Script MT</vt:lpstr>
      <vt:lpstr>Didot</vt:lpstr>
      <vt:lpstr>Footlight MT Light</vt:lpstr>
      <vt:lpstr>Lithos Pro Black</vt:lpstr>
      <vt:lpstr>Hoefler Text</vt:lpstr>
      <vt:lpstr>Tekton Pro BoldExt</vt:lpstr>
      <vt:lpstr>Cooper Std Black</vt:lpstr>
      <vt:lpstr>Rosewood Std Regular</vt:lpstr>
      <vt:lpstr>Orator Std</vt:lpstr>
      <vt:lpstr>Garamond</vt:lpstr>
      <vt:lpstr>Rockwell</vt:lpstr>
      <vt:lpstr>Blank Presentation</vt:lpstr>
      <vt:lpstr>Microsoft Organization Chart</vt:lpstr>
      <vt:lpstr>Walter Benjamin 1892-1940</vt:lpstr>
      <vt:lpstr>SPOKE OF THE AURA OF MEDIA</vt:lpstr>
      <vt:lpstr>Slide 3</vt:lpstr>
      <vt:lpstr>Slide 4</vt:lpstr>
      <vt:lpstr>Slide 5</vt:lpstr>
      <vt:lpstr>Slide 6</vt:lpstr>
      <vt:lpstr>Camera Could hold aspects of original vision,  not recordable by the naked eye, but recordable to the lens.</vt:lpstr>
      <vt:lpstr>Slide 8</vt:lpstr>
      <vt:lpstr>An “authentic” work of art has its basis in ritual. </vt:lpstr>
      <vt:lpstr>When criterion of “authenticity” ceases to exist with artistic reproduction…  Function of art is undone.</vt:lpstr>
    </vt:vector>
  </TitlesOfParts>
  <Company>Santa Barbara City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Walter Benjamin 1892-1940</dc:title>
  <dc:creator>School of Media Arts</dc:creator>
  <cp:keywords/>
  <cp:lastModifiedBy>Alejandra Jarabo</cp:lastModifiedBy>
  <cp:revision>48</cp:revision>
  <dcterms:created xsi:type="dcterms:W3CDTF">2008-11-03T04:39:37Z</dcterms:created>
  <dcterms:modified xsi:type="dcterms:W3CDTF">2008-11-03T04:42:28Z</dcterms:modified>
</cp:coreProperties>
</file>