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Default Extension="gif" ContentType="image/gif"/>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webPr allowPng="1" organizeInFolders="0" useLongFilenames="0" imgSz="1024x768" encoding="macintosh"/>
  <p:clrMru>
    <a:srgbClr val="273D4F"/>
    <a:srgbClr val="1E0FD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autoAdjust="0"/>
    <p:restoredTop sz="94667" autoAdjust="0"/>
  </p:normalViewPr>
  <p:slideViewPr>
    <p:cSldViewPr>
      <p:cViewPr varScale="1">
        <p:scale>
          <a:sx n="156" d="100"/>
          <a:sy n="156" d="100"/>
        </p:scale>
        <p:origin x="-10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viewProps" Target="viewProp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presProps" Target="presProps.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theme" Target="theme/theme1.xml"/><Relationship Id="rId12" Type="http://schemas.openxmlformats.org/officeDocument/2006/relationships/printerSettings" Target="printerSettings/printerSettings1.bin"/><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51519A-EEC3-4BDE-9C5A-6C156441FB57}" type="datetimeFigureOut">
              <a:rPr lang="en-US" smtClean="0"/>
              <a:pPr/>
              <a:t>10/24/08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2BEFEA-6D91-422F-8EB8-11EF82EEF42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1519A-EEC3-4BDE-9C5A-6C156441FB57}" type="datetimeFigureOut">
              <a:rPr lang="en-US" smtClean="0"/>
              <a:pPr/>
              <a:t>10/24/08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2BEFEA-6D91-422F-8EB8-11EF82EEF42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1519A-EEC3-4BDE-9C5A-6C156441FB57}" type="datetimeFigureOut">
              <a:rPr lang="en-US" smtClean="0"/>
              <a:pPr/>
              <a:t>10/24/08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2BEFEA-6D91-422F-8EB8-11EF82EEF42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1519A-EEC3-4BDE-9C5A-6C156441FB57}" type="datetimeFigureOut">
              <a:rPr lang="en-US" smtClean="0"/>
              <a:pPr/>
              <a:t>10/24/08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2BEFEA-6D91-422F-8EB8-11EF82EEF42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51519A-EEC3-4BDE-9C5A-6C156441FB57}" type="datetimeFigureOut">
              <a:rPr lang="en-US" smtClean="0"/>
              <a:pPr/>
              <a:t>10/24/08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2BEFEA-6D91-422F-8EB8-11EF82EEF42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51519A-EEC3-4BDE-9C5A-6C156441FB57}" type="datetimeFigureOut">
              <a:rPr lang="en-US" smtClean="0"/>
              <a:pPr/>
              <a:t>10/24/08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2BEFEA-6D91-422F-8EB8-11EF82EEF42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51519A-EEC3-4BDE-9C5A-6C156441FB57}" type="datetimeFigureOut">
              <a:rPr lang="en-US" smtClean="0"/>
              <a:pPr/>
              <a:t>10/24/08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2BEFEA-6D91-422F-8EB8-11EF82EEF42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51519A-EEC3-4BDE-9C5A-6C156441FB57}" type="datetimeFigureOut">
              <a:rPr lang="en-US" smtClean="0"/>
              <a:pPr/>
              <a:t>10/24/08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2BEFEA-6D91-422F-8EB8-11EF82EEF42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1519A-EEC3-4BDE-9C5A-6C156441FB57}" type="datetimeFigureOut">
              <a:rPr lang="en-US" smtClean="0"/>
              <a:pPr/>
              <a:t>10/24/08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2BEFEA-6D91-422F-8EB8-11EF82EEF42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1519A-EEC3-4BDE-9C5A-6C156441FB57}" type="datetimeFigureOut">
              <a:rPr lang="en-US" smtClean="0"/>
              <a:pPr/>
              <a:t>10/24/08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2BEFEA-6D91-422F-8EB8-11EF82EEF42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1519A-EEC3-4BDE-9C5A-6C156441FB57}" type="datetimeFigureOut">
              <a:rPr lang="en-US" smtClean="0"/>
              <a:pPr/>
              <a:t>10/24/08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2BEFEA-6D91-422F-8EB8-11EF82EEF42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22000">
              <a:srgbClr val="273D4F"/>
            </a:gs>
            <a:gs pos="23000">
              <a:schemeClr val="tx1"/>
            </a:gs>
            <a:gs pos="100000">
              <a:schemeClr val="tx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1519A-EEC3-4BDE-9C5A-6C156441FB57}" type="datetimeFigureOut">
              <a:rPr lang="en-US" smtClean="0"/>
              <a:pPr/>
              <a:t>10/24/08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BEFEA-6D91-422F-8EB8-11EF82EEF4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 Id="rId5" Type="http://schemas.openxmlformats.org/officeDocument/2006/relationships/image" Target="../media/image24.gif"/></Relationships>
</file>

<file path=ppt/slides/_rels/slide2.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 Id="rId5"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3"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3" Type="http://schemas.openxmlformats.org/officeDocument/2006/relationships/image" Target="../media/image1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3"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057399"/>
          </a:xfrm>
        </p:spPr>
        <p:txBody>
          <a:bodyPr>
            <a:normAutofit/>
          </a:bodyPr>
          <a:lstStyle/>
          <a:p>
            <a:r>
              <a:rPr lang="en-US" sz="4800" dirty="0" smtClean="0">
                <a:solidFill>
                  <a:schemeClr val="bg1"/>
                </a:solidFill>
              </a:rPr>
              <a:t>“The Medium is The Message”</a:t>
            </a:r>
            <a:endParaRPr lang="en-US" sz="4800" dirty="0">
              <a:solidFill>
                <a:schemeClr val="bg1"/>
              </a:solidFill>
            </a:endParaRPr>
          </a:p>
        </p:txBody>
      </p:sp>
      <p:sp>
        <p:nvSpPr>
          <p:cNvPr id="3" name="Subtitle 2"/>
          <p:cNvSpPr>
            <a:spLocks noGrp="1"/>
          </p:cNvSpPr>
          <p:nvPr>
            <p:ph type="subTitle" idx="1"/>
          </p:nvPr>
        </p:nvSpPr>
        <p:spPr>
          <a:xfrm>
            <a:off x="1371600" y="5181600"/>
            <a:ext cx="6400800" cy="1752600"/>
          </a:xfrm>
        </p:spPr>
        <p:txBody>
          <a:bodyPr/>
          <a:lstStyle/>
          <a:p>
            <a:r>
              <a:rPr lang="en-US" sz="2800" dirty="0" smtClean="0">
                <a:solidFill>
                  <a:schemeClr val="bg1"/>
                </a:solidFill>
              </a:rPr>
              <a:t>Presented By:</a:t>
            </a:r>
          </a:p>
          <a:p>
            <a:r>
              <a:rPr lang="en-US" dirty="0" smtClean="0">
                <a:solidFill>
                  <a:schemeClr val="bg1"/>
                </a:solidFill>
                <a:latin typeface="Arial" pitchFamily="34" charset="0"/>
                <a:cs typeface="Arial" pitchFamily="34" charset="0"/>
              </a:rPr>
              <a:t>Jason Donaldson</a:t>
            </a:r>
            <a:endParaRPr lang="en-US"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Low Down</a:t>
            </a:r>
            <a:endParaRPr lang="en-US" dirty="0">
              <a:solidFill>
                <a:schemeClr val="bg1"/>
              </a:solidFill>
            </a:endParaRPr>
          </a:p>
        </p:txBody>
      </p:sp>
      <p:sp>
        <p:nvSpPr>
          <p:cNvPr id="3" name="Content Placeholder 2"/>
          <p:cNvSpPr>
            <a:spLocks noGrp="1"/>
          </p:cNvSpPr>
          <p:nvPr>
            <p:ph idx="1"/>
          </p:nvPr>
        </p:nvSpPr>
        <p:spPr>
          <a:xfrm>
            <a:off x="0" y="1981200"/>
            <a:ext cx="9144000" cy="762000"/>
          </a:xfrm>
        </p:spPr>
        <p:txBody>
          <a:bodyPr>
            <a:noAutofit/>
          </a:bodyPr>
          <a:lstStyle/>
          <a:p>
            <a:pPr algn="ctr">
              <a:buNone/>
            </a:pPr>
            <a:r>
              <a:rPr lang="en-US" sz="2800" dirty="0" smtClean="0">
                <a:solidFill>
                  <a:schemeClr val="bg1"/>
                </a:solidFill>
              </a:rPr>
              <a:t>The Medium affects how we interpret its Message, and so the Message intern becomes the Medium.</a:t>
            </a:r>
            <a:endParaRPr lang="en-US" sz="2800" dirty="0">
              <a:solidFill>
                <a:schemeClr val="bg1"/>
              </a:solidFill>
            </a:endParaRPr>
          </a:p>
        </p:txBody>
      </p:sp>
      <p:pic>
        <p:nvPicPr>
          <p:cNvPr id="4" name="Picture 3" descr="fancy paper.jpg"/>
          <p:cNvPicPr>
            <a:picLocks noChangeAspect="1"/>
          </p:cNvPicPr>
          <p:nvPr/>
        </p:nvPicPr>
        <p:blipFill>
          <a:blip r:embed="rId2"/>
          <a:stretch>
            <a:fillRect/>
          </a:stretch>
        </p:blipFill>
        <p:spPr>
          <a:xfrm>
            <a:off x="533400" y="4191000"/>
            <a:ext cx="1828800" cy="2363758"/>
          </a:xfrm>
          <a:prstGeom prst="rect">
            <a:avLst/>
          </a:prstGeom>
        </p:spPr>
      </p:pic>
      <p:sp>
        <p:nvSpPr>
          <p:cNvPr id="5" name="TextBox 4"/>
          <p:cNvSpPr txBox="1"/>
          <p:nvPr/>
        </p:nvSpPr>
        <p:spPr>
          <a:xfrm>
            <a:off x="381000" y="3276600"/>
            <a:ext cx="4191000" cy="830997"/>
          </a:xfrm>
          <a:prstGeom prst="rect">
            <a:avLst/>
          </a:prstGeom>
          <a:noFill/>
        </p:spPr>
        <p:txBody>
          <a:bodyPr wrap="square" rtlCol="0">
            <a:spAutoFit/>
          </a:bodyPr>
          <a:lstStyle/>
          <a:p>
            <a:r>
              <a:rPr lang="en-US" sz="1600" dirty="0" smtClean="0">
                <a:solidFill>
                  <a:schemeClr val="bg1"/>
                </a:solidFill>
              </a:rPr>
              <a:t>An opinion labeled as  a “fact” on a fancy piece of paper will be believed by more people than the same fact on coffee-stained paper would be.</a:t>
            </a:r>
            <a:endParaRPr lang="en-US" sz="1600" dirty="0">
              <a:solidFill>
                <a:schemeClr val="bg1"/>
              </a:solidFill>
            </a:endParaRPr>
          </a:p>
        </p:txBody>
      </p:sp>
      <p:pic>
        <p:nvPicPr>
          <p:cNvPr id="6" name="Picture 5" descr="coffee-stains.jpg"/>
          <p:cNvPicPr>
            <a:picLocks noChangeAspect="1"/>
          </p:cNvPicPr>
          <p:nvPr/>
        </p:nvPicPr>
        <p:blipFill>
          <a:blip r:embed="rId3"/>
          <a:stretch>
            <a:fillRect/>
          </a:stretch>
        </p:blipFill>
        <p:spPr>
          <a:xfrm>
            <a:off x="2514601" y="4191000"/>
            <a:ext cx="1828799" cy="2362200"/>
          </a:xfrm>
          <a:prstGeom prst="rect">
            <a:avLst/>
          </a:prstGeom>
        </p:spPr>
      </p:pic>
      <p:sp>
        <p:nvSpPr>
          <p:cNvPr id="7" name="TextBox 6"/>
          <p:cNvSpPr txBox="1"/>
          <p:nvPr/>
        </p:nvSpPr>
        <p:spPr>
          <a:xfrm>
            <a:off x="4953000" y="3324761"/>
            <a:ext cx="4114800" cy="1323439"/>
          </a:xfrm>
          <a:prstGeom prst="rect">
            <a:avLst/>
          </a:prstGeom>
          <a:noFill/>
        </p:spPr>
        <p:txBody>
          <a:bodyPr wrap="square" rtlCol="0">
            <a:spAutoFit/>
          </a:bodyPr>
          <a:lstStyle/>
          <a:p>
            <a:r>
              <a:rPr lang="en-US" sz="1600" dirty="0" smtClean="0">
                <a:solidFill>
                  <a:schemeClr val="bg1"/>
                </a:solidFill>
              </a:rPr>
              <a:t>If a news reporter on a credible TV network says it’s going to snow in Goleta, she’ll most likely be believed. However, if a news reporter on a Public Access Channel says it’s going to snow in Goleta, she’ll likely be laughed at.</a:t>
            </a:r>
            <a:endParaRPr lang="en-US" sz="1600" dirty="0">
              <a:solidFill>
                <a:schemeClr val="bg1"/>
              </a:solidFill>
            </a:endParaRPr>
          </a:p>
        </p:txBody>
      </p:sp>
      <p:pic>
        <p:nvPicPr>
          <p:cNvPr id="8" name="Picture 7" descr="news_reporter.jpg"/>
          <p:cNvPicPr>
            <a:picLocks noChangeAspect="1"/>
          </p:cNvPicPr>
          <p:nvPr/>
        </p:nvPicPr>
        <p:blipFill>
          <a:blip r:embed="rId4" cstate="print"/>
          <a:stretch>
            <a:fillRect/>
          </a:stretch>
        </p:blipFill>
        <p:spPr>
          <a:xfrm>
            <a:off x="5029200" y="4724400"/>
            <a:ext cx="2235200" cy="1676400"/>
          </a:xfrm>
          <a:prstGeom prst="rect">
            <a:avLst/>
          </a:prstGeom>
        </p:spPr>
      </p:pic>
      <p:pic>
        <p:nvPicPr>
          <p:cNvPr id="9" name="Picture 8" descr="channel_17.gif"/>
          <p:cNvPicPr>
            <a:picLocks noChangeAspect="1"/>
          </p:cNvPicPr>
          <p:nvPr/>
        </p:nvPicPr>
        <p:blipFill>
          <a:blip r:embed="rId5"/>
          <a:stretch>
            <a:fillRect/>
          </a:stretch>
        </p:blipFill>
        <p:spPr>
          <a:xfrm>
            <a:off x="7391400" y="4810125"/>
            <a:ext cx="1457325" cy="15144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rmAutofit/>
          </a:bodyPr>
          <a:lstStyle/>
          <a:p>
            <a:r>
              <a:rPr lang="en-US" sz="6000" dirty="0" smtClean="0">
                <a:solidFill>
                  <a:schemeClr val="bg1"/>
                </a:solidFill>
              </a:rPr>
              <a:t>Medium</a:t>
            </a:r>
            <a:endParaRPr lang="en-US" sz="6000" dirty="0">
              <a:solidFill>
                <a:schemeClr val="bg1"/>
              </a:solidFill>
            </a:endParaRPr>
          </a:p>
        </p:txBody>
      </p:sp>
      <p:pic>
        <p:nvPicPr>
          <p:cNvPr id="4" name="Content Placeholder 3" descr="paper-hires.jpg"/>
          <p:cNvPicPr>
            <a:picLocks noGrp="1" noChangeAspect="1"/>
          </p:cNvPicPr>
          <p:nvPr>
            <p:ph idx="1"/>
          </p:nvPr>
        </p:nvPicPr>
        <p:blipFill>
          <a:blip r:embed="rId2"/>
          <a:stretch>
            <a:fillRect/>
          </a:stretch>
        </p:blipFill>
        <p:spPr>
          <a:xfrm>
            <a:off x="6705600" y="2209800"/>
            <a:ext cx="2286000" cy="1743075"/>
          </a:xfrm>
        </p:spPr>
      </p:pic>
      <p:pic>
        <p:nvPicPr>
          <p:cNvPr id="5" name="Picture 4" descr="blank-wood.JPG"/>
          <p:cNvPicPr>
            <a:picLocks noChangeAspect="1"/>
          </p:cNvPicPr>
          <p:nvPr/>
        </p:nvPicPr>
        <p:blipFill>
          <a:blip r:embed="rId3"/>
          <a:stretch>
            <a:fillRect/>
          </a:stretch>
        </p:blipFill>
        <p:spPr>
          <a:xfrm>
            <a:off x="228600" y="2057400"/>
            <a:ext cx="2743200" cy="2057400"/>
          </a:xfrm>
          <a:prstGeom prst="rect">
            <a:avLst/>
          </a:prstGeom>
        </p:spPr>
      </p:pic>
      <p:pic>
        <p:nvPicPr>
          <p:cNvPr id="6" name="Picture 5" descr="FilmRoll.jpg"/>
          <p:cNvPicPr>
            <a:picLocks noChangeAspect="1"/>
          </p:cNvPicPr>
          <p:nvPr/>
        </p:nvPicPr>
        <p:blipFill>
          <a:blip r:embed="rId4"/>
          <a:stretch>
            <a:fillRect/>
          </a:stretch>
        </p:blipFill>
        <p:spPr>
          <a:xfrm>
            <a:off x="0" y="4553809"/>
            <a:ext cx="9144000" cy="2304191"/>
          </a:xfrm>
          <a:prstGeom prst="rect">
            <a:avLst/>
          </a:prstGeom>
        </p:spPr>
      </p:pic>
      <p:sp>
        <p:nvSpPr>
          <p:cNvPr id="7" name="TextBox 6"/>
          <p:cNvSpPr txBox="1"/>
          <p:nvPr/>
        </p:nvSpPr>
        <p:spPr>
          <a:xfrm>
            <a:off x="3429000" y="2070318"/>
            <a:ext cx="2971800" cy="1815882"/>
          </a:xfrm>
          <a:prstGeom prst="rect">
            <a:avLst/>
          </a:prstGeom>
          <a:noFill/>
        </p:spPr>
        <p:txBody>
          <a:bodyPr wrap="square" rtlCol="0">
            <a:spAutoFit/>
          </a:bodyPr>
          <a:lstStyle/>
          <a:p>
            <a:r>
              <a:rPr lang="en-US" sz="2800" dirty="0" smtClean="0">
                <a:solidFill>
                  <a:schemeClr val="bg1"/>
                </a:solidFill>
              </a:rPr>
              <a:t>The Medium is the </a:t>
            </a:r>
            <a:r>
              <a:rPr lang="en-US" sz="2800" u="sng" dirty="0" smtClean="0">
                <a:solidFill>
                  <a:schemeClr val="bg1"/>
                </a:solidFill>
              </a:rPr>
              <a:t>material</a:t>
            </a:r>
            <a:r>
              <a:rPr lang="en-US" sz="2800" dirty="0" smtClean="0">
                <a:solidFill>
                  <a:schemeClr val="bg1"/>
                </a:solidFill>
              </a:rPr>
              <a:t> through which information is transferred.</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rmAutofit/>
          </a:bodyPr>
          <a:lstStyle/>
          <a:p>
            <a:r>
              <a:rPr lang="en-US" sz="6000" dirty="0" smtClean="0">
                <a:solidFill>
                  <a:schemeClr val="bg1"/>
                </a:solidFill>
              </a:rPr>
              <a:t>Message</a:t>
            </a:r>
            <a:endParaRPr lang="en-US" sz="6000" dirty="0">
              <a:solidFill>
                <a:schemeClr val="bg1"/>
              </a:solidFill>
            </a:endParaRPr>
          </a:p>
        </p:txBody>
      </p:sp>
      <p:pic>
        <p:nvPicPr>
          <p:cNvPr id="4" name="Content Placeholder 3" descr="paper-hires.jpg"/>
          <p:cNvPicPr>
            <a:picLocks noGrp="1" noChangeAspect="1"/>
          </p:cNvPicPr>
          <p:nvPr>
            <p:ph idx="1"/>
          </p:nvPr>
        </p:nvPicPr>
        <p:blipFill>
          <a:blip r:embed="rId2"/>
          <a:stretch>
            <a:fillRect/>
          </a:stretch>
        </p:blipFill>
        <p:spPr>
          <a:xfrm>
            <a:off x="6705600" y="2209800"/>
            <a:ext cx="2286000" cy="1743075"/>
          </a:xfrm>
        </p:spPr>
      </p:pic>
      <p:pic>
        <p:nvPicPr>
          <p:cNvPr id="5" name="Picture 4" descr="blank-wood.JPG"/>
          <p:cNvPicPr>
            <a:picLocks noChangeAspect="1"/>
          </p:cNvPicPr>
          <p:nvPr/>
        </p:nvPicPr>
        <p:blipFill>
          <a:blip r:embed="rId3"/>
          <a:stretch>
            <a:fillRect/>
          </a:stretch>
        </p:blipFill>
        <p:spPr>
          <a:xfrm>
            <a:off x="228600" y="2057400"/>
            <a:ext cx="2743200" cy="2057400"/>
          </a:xfrm>
          <a:prstGeom prst="rect">
            <a:avLst/>
          </a:prstGeom>
        </p:spPr>
      </p:pic>
      <p:pic>
        <p:nvPicPr>
          <p:cNvPr id="6" name="Picture 5" descr="FilmRoll.jpg"/>
          <p:cNvPicPr>
            <a:picLocks noChangeAspect="1"/>
          </p:cNvPicPr>
          <p:nvPr/>
        </p:nvPicPr>
        <p:blipFill>
          <a:blip r:embed="rId4"/>
          <a:stretch>
            <a:fillRect/>
          </a:stretch>
        </p:blipFill>
        <p:spPr>
          <a:xfrm>
            <a:off x="0" y="4553809"/>
            <a:ext cx="9144000" cy="2304190"/>
          </a:xfrm>
          <a:prstGeom prst="rect">
            <a:avLst/>
          </a:prstGeom>
        </p:spPr>
      </p:pic>
      <p:sp>
        <p:nvSpPr>
          <p:cNvPr id="7" name="TextBox 6"/>
          <p:cNvSpPr txBox="1"/>
          <p:nvPr/>
        </p:nvSpPr>
        <p:spPr>
          <a:xfrm>
            <a:off x="3429000" y="2070318"/>
            <a:ext cx="2971800" cy="1815882"/>
          </a:xfrm>
          <a:prstGeom prst="rect">
            <a:avLst/>
          </a:prstGeom>
          <a:noFill/>
        </p:spPr>
        <p:txBody>
          <a:bodyPr wrap="square" rtlCol="0">
            <a:spAutoFit/>
          </a:bodyPr>
          <a:lstStyle/>
          <a:p>
            <a:r>
              <a:rPr lang="en-US" sz="2800" dirty="0" smtClean="0">
                <a:solidFill>
                  <a:schemeClr val="bg1"/>
                </a:solidFill>
              </a:rPr>
              <a:t>The Message is the </a:t>
            </a:r>
            <a:r>
              <a:rPr lang="en-US" sz="2800" u="sng" dirty="0" smtClean="0">
                <a:solidFill>
                  <a:schemeClr val="bg1"/>
                </a:solidFill>
              </a:rPr>
              <a:t>information</a:t>
            </a:r>
            <a:r>
              <a:rPr lang="en-US" sz="2800" dirty="0" smtClean="0">
                <a:solidFill>
                  <a:schemeClr val="bg1"/>
                </a:solidFill>
              </a:rPr>
              <a:t> conveyed through the medium.</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Media &amp; Messages</a:t>
            </a:r>
            <a:endParaRPr lang="en-US" dirty="0">
              <a:solidFill>
                <a:schemeClr val="bg1"/>
              </a:solidFill>
            </a:endParaRPr>
          </a:p>
        </p:txBody>
      </p:sp>
      <p:sp>
        <p:nvSpPr>
          <p:cNvPr id="3" name="Content Placeholder 2"/>
          <p:cNvSpPr>
            <a:spLocks noGrp="1"/>
          </p:cNvSpPr>
          <p:nvPr>
            <p:ph idx="1"/>
          </p:nvPr>
        </p:nvSpPr>
        <p:spPr>
          <a:xfrm>
            <a:off x="152400" y="2362200"/>
            <a:ext cx="7772400" cy="762000"/>
          </a:xfrm>
        </p:spPr>
        <p:txBody>
          <a:bodyPr>
            <a:normAutofit/>
          </a:bodyPr>
          <a:lstStyle/>
          <a:p>
            <a:pPr>
              <a:buNone/>
            </a:pPr>
            <a:r>
              <a:rPr lang="en-US" sz="1800" dirty="0" smtClean="0">
                <a:solidFill>
                  <a:schemeClr val="bg1"/>
                </a:solidFill>
              </a:rPr>
              <a:t>	Do you prefer to watch an educational video or read a textbook that contains the </a:t>
            </a:r>
            <a:r>
              <a:rPr lang="en-US" sz="1800" i="1" dirty="0" smtClean="0">
                <a:solidFill>
                  <a:schemeClr val="bg1"/>
                </a:solidFill>
              </a:rPr>
              <a:t>exact</a:t>
            </a:r>
            <a:r>
              <a:rPr lang="en-US" sz="1800" dirty="0" smtClean="0">
                <a:solidFill>
                  <a:schemeClr val="bg1"/>
                </a:solidFill>
              </a:rPr>
              <a:t> same material?</a:t>
            </a:r>
          </a:p>
          <a:p>
            <a:pPr>
              <a:buNone/>
            </a:pPr>
            <a:endParaRPr lang="en-US" sz="1800" dirty="0">
              <a:solidFill>
                <a:schemeClr val="bg1"/>
              </a:solidFill>
            </a:endParaRPr>
          </a:p>
        </p:txBody>
      </p:sp>
      <p:sp>
        <p:nvSpPr>
          <p:cNvPr id="4" name="TextBox 3"/>
          <p:cNvSpPr txBox="1"/>
          <p:nvPr/>
        </p:nvSpPr>
        <p:spPr>
          <a:xfrm>
            <a:off x="609600" y="1676400"/>
            <a:ext cx="8087022" cy="461665"/>
          </a:xfrm>
          <a:prstGeom prst="rect">
            <a:avLst/>
          </a:prstGeom>
          <a:noFill/>
        </p:spPr>
        <p:txBody>
          <a:bodyPr wrap="none" rtlCol="0">
            <a:spAutoFit/>
          </a:bodyPr>
          <a:lstStyle/>
          <a:p>
            <a:r>
              <a:rPr lang="en-US" sz="2400" b="1" dirty="0" smtClean="0">
                <a:solidFill>
                  <a:schemeClr val="bg1"/>
                </a:solidFill>
              </a:rPr>
              <a:t>The Medium that a Message is on affects how it’s interpreted.</a:t>
            </a:r>
            <a:endParaRPr lang="en-US" sz="2400" b="1" dirty="0">
              <a:solidFill>
                <a:schemeClr val="bg1"/>
              </a:solidFill>
            </a:endParaRPr>
          </a:p>
        </p:txBody>
      </p:sp>
      <p:sp>
        <p:nvSpPr>
          <p:cNvPr id="5" name="TextBox 4"/>
          <p:cNvSpPr txBox="1"/>
          <p:nvPr/>
        </p:nvSpPr>
        <p:spPr>
          <a:xfrm>
            <a:off x="1752600" y="3048000"/>
            <a:ext cx="5410200" cy="923330"/>
          </a:xfrm>
          <a:prstGeom prst="rect">
            <a:avLst/>
          </a:prstGeom>
          <a:noFill/>
        </p:spPr>
        <p:txBody>
          <a:bodyPr wrap="square" rtlCol="0">
            <a:spAutoFit/>
          </a:bodyPr>
          <a:lstStyle/>
          <a:p>
            <a:r>
              <a:rPr lang="en-US" dirty="0" smtClean="0">
                <a:solidFill>
                  <a:schemeClr val="bg1"/>
                </a:solidFill>
              </a:rPr>
              <a:t>Which medium of communication yields a greater understanding of the information to </a:t>
            </a:r>
            <a:r>
              <a:rPr lang="en-US" u="sng" dirty="0" smtClean="0">
                <a:solidFill>
                  <a:schemeClr val="bg1"/>
                </a:solidFill>
              </a:rPr>
              <a:t>you</a:t>
            </a:r>
            <a:r>
              <a:rPr lang="en-US" dirty="0" smtClean="0">
                <a:solidFill>
                  <a:schemeClr val="bg1"/>
                </a:solidFill>
              </a:rPr>
              <a:t>?</a:t>
            </a:r>
          </a:p>
          <a:p>
            <a:endParaRPr lang="en-US" dirty="0">
              <a:solidFill>
                <a:schemeClr val="bg1"/>
              </a:solidFill>
            </a:endParaRPr>
          </a:p>
        </p:txBody>
      </p:sp>
      <p:sp>
        <p:nvSpPr>
          <p:cNvPr id="7" name="TextBox 6"/>
          <p:cNvSpPr txBox="1"/>
          <p:nvPr/>
        </p:nvSpPr>
        <p:spPr>
          <a:xfrm>
            <a:off x="152400" y="3810000"/>
            <a:ext cx="6400800" cy="923330"/>
          </a:xfrm>
          <a:prstGeom prst="rect">
            <a:avLst/>
          </a:prstGeom>
          <a:noFill/>
        </p:spPr>
        <p:txBody>
          <a:bodyPr wrap="square" rtlCol="0">
            <a:spAutoFit/>
          </a:bodyPr>
          <a:lstStyle/>
          <a:p>
            <a:r>
              <a:rPr lang="en-US" dirty="0" smtClean="0">
                <a:solidFill>
                  <a:schemeClr val="bg1"/>
                </a:solidFill>
              </a:rPr>
              <a:t>If the material for this course was painted on the side of a building rather than typed out in a reader, would you do better or worse on the quizzes? Would you even bother to do the reading?</a:t>
            </a:r>
            <a:endParaRPr lang="en-US" dirty="0">
              <a:solidFill>
                <a:schemeClr val="bg1"/>
              </a:solidFill>
            </a:endParaRPr>
          </a:p>
        </p:txBody>
      </p:sp>
      <p:pic>
        <p:nvPicPr>
          <p:cNvPr id="8" name="Picture 7" descr="graffiti.jpg"/>
          <p:cNvPicPr>
            <a:picLocks noChangeAspect="1"/>
          </p:cNvPicPr>
          <p:nvPr/>
        </p:nvPicPr>
        <p:blipFill>
          <a:blip r:embed="rId2"/>
          <a:stretch>
            <a:fillRect/>
          </a:stretch>
        </p:blipFill>
        <p:spPr>
          <a:xfrm>
            <a:off x="685800" y="4976812"/>
            <a:ext cx="2305050" cy="1728788"/>
          </a:xfrm>
          <a:prstGeom prst="rect">
            <a:avLst/>
          </a:prstGeom>
        </p:spPr>
      </p:pic>
      <p:pic>
        <p:nvPicPr>
          <p:cNvPr id="9" name="Picture 8" descr="sony_reader2.jpg"/>
          <p:cNvPicPr>
            <a:picLocks noChangeAspect="1"/>
          </p:cNvPicPr>
          <p:nvPr/>
        </p:nvPicPr>
        <p:blipFill>
          <a:blip r:embed="rId3"/>
          <a:stretch>
            <a:fillRect/>
          </a:stretch>
        </p:blipFill>
        <p:spPr>
          <a:xfrm>
            <a:off x="4267200" y="4873371"/>
            <a:ext cx="1846075" cy="1832229"/>
          </a:xfrm>
          <a:prstGeom prst="rect">
            <a:avLst/>
          </a:prstGeom>
        </p:spPr>
      </p:pic>
      <p:pic>
        <p:nvPicPr>
          <p:cNvPr id="10" name="Picture 9" descr="vhs.jpg"/>
          <p:cNvPicPr>
            <a:picLocks noChangeAspect="1"/>
          </p:cNvPicPr>
          <p:nvPr/>
        </p:nvPicPr>
        <p:blipFill>
          <a:blip r:embed="rId4"/>
          <a:stretch>
            <a:fillRect/>
          </a:stretch>
        </p:blipFill>
        <p:spPr>
          <a:xfrm>
            <a:off x="7952826" y="2209800"/>
            <a:ext cx="1038774" cy="1732674"/>
          </a:xfrm>
          <a:prstGeom prst="rect">
            <a:avLst/>
          </a:prstGeom>
        </p:spPr>
      </p:pic>
      <p:pic>
        <p:nvPicPr>
          <p:cNvPr id="12" name="Picture 11" descr="textbook.jpg"/>
          <p:cNvPicPr>
            <a:picLocks noChangeAspect="1"/>
          </p:cNvPicPr>
          <p:nvPr/>
        </p:nvPicPr>
        <p:blipFill>
          <a:blip r:embed="rId5"/>
          <a:stretch>
            <a:fillRect/>
          </a:stretch>
        </p:blipFill>
        <p:spPr>
          <a:xfrm>
            <a:off x="7162800" y="4267200"/>
            <a:ext cx="1639824" cy="2438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Electric Light</a:t>
            </a:r>
            <a:endParaRPr lang="en-US" dirty="0">
              <a:solidFill>
                <a:schemeClr val="bg1"/>
              </a:solidFill>
            </a:endParaRPr>
          </a:p>
        </p:txBody>
      </p:sp>
      <p:pic>
        <p:nvPicPr>
          <p:cNvPr id="4" name="Content Placeholder 3" descr="lightbulb.jpg"/>
          <p:cNvPicPr>
            <a:picLocks noGrp="1" noChangeAspect="1"/>
          </p:cNvPicPr>
          <p:nvPr>
            <p:ph idx="1"/>
          </p:nvPr>
        </p:nvPicPr>
        <p:blipFill>
          <a:blip r:embed="rId2"/>
          <a:stretch>
            <a:fillRect/>
          </a:stretch>
        </p:blipFill>
        <p:spPr>
          <a:xfrm>
            <a:off x="4618037" y="1828800"/>
            <a:ext cx="4525963" cy="4525963"/>
          </a:xfrm>
        </p:spPr>
      </p:pic>
      <p:sp>
        <p:nvSpPr>
          <p:cNvPr id="5" name="TextBox 4"/>
          <p:cNvSpPr txBox="1"/>
          <p:nvPr/>
        </p:nvSpPr>
        <p:spPr>
          <a:xfrm>
            <a:off x="1219200" y="2362200"/>
            <a:ext cx="3886200" cy="1754326"/>
          </a:xfrm>
          <a:prstGeom prst="rect">
            <a:avLst/>
          </a:prstGeom>
          <a:noFill/>
        </p:spPr>
        <p:txBody>
          <a:bodyPr wrap="square" rtlCol="0">
            <a:spAutoFit/>
          </a:bodyPr>
          <a:lstStyle/>
          <a:p>
            <a:r>
              <a:rPr lang="en-US" dirty="0" smtClean="0">
                <a:solidFill>
                  <a:schemeClr val="bg1"/>
                </a:solidFill>
              </a:rPr>
              <a:t>The Electric Light is considered to be “pure information.” It’s a medium, but alone it has no message.  The light on the right demonstrates that the message of a medium is another medium.</a:t>
            </a:r>
          </a:p>
        </p:txBody>
      </p:sp>
      <p:sp>
        <p:nvSpPr>
          <p:cNvPr id="6" name="TextBox 5"/>
          <p:cNvSpPr txBox="1"/>
          <p:nvPr/>
        </p:nvSpPr>
        <p:spPr>
          <a:xfrm>
            <a:off x="3657600" y="4724400"/>
            <a:ext cx="2362200" cy="1754326"/>
          </a:xfrm>
          <a:prstGeom prst="rect">
            <a:avLst/>
          </a:prstGeom>
          <a:noFill/>
        </p:spPr>
        <p:txBody>
          <a:bodyPr wrap="square" rtlCol="0">
            <a:spAutoFit/>
          </a:bodyPr>
          <a:lstStyle/>
          <a:p>
            <a:r>
              <a:rPr lang="en-US" dirty="0" smtClean="0">
                <a:solidFill>
                  <a:schemeClr val="bg1"/>
                </a:solidFill>
              </a:rPr>
              <a:t>If, however, this single light is the light on the top of a lighthouse, then it has a message: “shallow water, all ships stay away.”</a:t>
            </a:r>
            <a:endParaRPr lang="en-US" dirty="0">
              <a:solidFill>
                <a:schemeClr val="bg1"/>
              </a:solidFill>
            </a:endParaRPr>
          </a:p>
        </p:txBody>
      </p:sp>
      <p:pic>
        <p:nvPicPr>
          <p:cNvPr id="7" name="Picture 6" descr="light house.jpg"/>
          <p:cNvPicPr>
            <a:picLocks noChangeAspect="1"/>
          </p:cNvPicPr>
          <p:nvPr/>
        </p:nvPicPr>
        <p:blipFill>
          <a:blip r:embed="rId3"/>
          <a:stretch>
            <a:fillRect/>
          </a:stretch>
        </p:blipFill>
        <p:spPr>
          <a:xfrm>
            <a:off x="381000" y="4635500"/>
            <a:ext cx="3210316" cy="20701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Electric Light as a Message</a:t>
            </a:r>
            <a:endParaRPr lang="en-US" dirty="0">
              <a:solidFill>
                <a:schemeClr val="bg1"/>
              </a:solidFill>
            </a:endParaRPr>
          </a:p>
        </p:txBody>
      </p:sp>
      <p:pic>
        <p:nvPicPr>
          <p:cNvPr id="4" name="Content Placeholder 3" descr="7570-Christmas-lights--Medellin-0.jpg"/>
          <p:cNvPicPr>
            <a:picLocks noGrp="1" noChangeAspect="1"/>
          </p:cNvPicPr>
          <p:nvPr>
            <p:ph idx="1"/>
          </p:nvPr>
        </p:nvPicPr>
        <p:blipFill>
          <a:blip r:embed="rId2"/>
          <a:stretch>
            <a:fillRect/>
          </a:stretch>
        </p:blipFill>
        <p:spPr>
          <a:xfrm>
            <a:off x="381000" y="3733800"/>
            <a:ext cx="3850217" cy="2887663"/>
          </a:xfrm>
        </p:spPr>
      </p:pic>
      <p:sp>
        <p:nvSpPr>
          <p:cNvPr id="5" name="TextBox 4"/>
          <p:cNvSpPr txBox="1"/>
          <p:nvPr/>
        </p:nvSpPr>
        <p:spPr>
          <a:xfrm>
            <a:off x="685800" y="2133600"/>
            <a:ext cx="4343400" cy="1200329"/>
          </a:xfrm>
          <a:prstGeom prst="rect">
            <a:avLst/>
          </a:prstGeom>
          <a:noFill/>
        </p:spPr>
        <p:txBody>
          <a:bodyPr wrap="square" rtlCol="0">
            <a:spAutoFit/>
          </a:bodyPr>
          <a:lstStyle/>
          <a:p>
            <a:r>
              <a:rPr lang="en-US" dirty="0" smtClean="0">
                <a:solidFill>
                  <a:schemeClr val="bg1"/>
                </a:solidFill>
              </a:rPr>
              <a:t>Many lights together, or lights of different colors, can create messages. Sometimes it’s a company’s name, a picture of some sort, or a culturally accepted symbol.</a:t>
            </a:r>
            <a:endParaRPr lang="en-US" dirty="0">
              <a:solidFill>
                <a:schemeClr val="bg1"/>
              </a:solidFill>
            </a:endParaRPr>
          </a:p>
        </p:txBody>
      </p:sp>
      <p:pic>
        <p:nvPicPr>
          <p:cNvPr id="6" name="Picture 5" descr="POLICE CAR WITH LIGHTS4.jpg"/>
          <p:cNvPicPr>
            <a:picLocks noChangeAspect="1"/>
          </p:cNvPicPr>
          <p:nvPr/>
        </p:nvPicPr>
        <p:blipFill>
          <a:blip r:embed="rId3"/>
          <a:stretch>
            <a:fillRect/>
          </a:stretch>
        </p:blipFill>
        <p:spPr>
          <a:xfrm>
            <a:off x="5181600" y="4114800"/>
            <a:ext cx="3327400" cy="2495550"/>
          </a:xfrm>
          <a:prstGeom prst="rect">
            <a:avLst/>
          </a:prstGeom>
        </p:spPr>
      </p:pic>
      <p:pic>
        <p:nvPicPr>
          <p:cNvPr id="7" name="Picture 6" descr="ropelightsign.jpg"/>
          <p:cNvPicPr>
            <a:picLocks noChangeAspect="1"/>
          </p:cNvPicPr>
          <p:nvPr/>
        </p:nvPicPr>
        <p:blipFill>
          <a:blip r:embed="rId4"/>
          <a:stretch>
            <a:fillRect/>
          </a:stretch>
        </p:blipFill>
        <p:spPr>
          <a:xfrm>
            <a:off x="5257800" y="1752600"/>
            <a:ext cx="3216030" cy="20904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How We See Things</a:t>
            </a:r>
            <a:endParaRPr lang="en-US" dirty="0">
              <a:solidFill>
                <a:schemeClr val="bg1"/>
              </a:solidFill>
            </a:endParaRPr>
          </a:p>
        </p:txBody>
      </p:sp>
      <p:pic>
        <p:nvPicPr>
          <p:cNvPr id="4" name="Content Placeholder 3" descr="horse-or-what-optical-illusions.jpg"/>
          <p:cNvPicPr>
            <a:picLocks noGrp="1" noChangeAspect="1"/>
          </p:cNvPicPr>
          <p:nvPr>
            <p:ph idx="1"/>
          </p:nvPr>
        </p:nvPicPr>
        <p:blipFill>
          <a:blip r:embed="rId2"/>
          <a:stretch>
            <a:fillRect/>
          </a:stretch>
        </p:blipFill>
        <p:spPr>
          <a:xfrm>
            <a:off x="304800" y="2895600"/>
            <a:ext cx="3200400" cy="3667125"/>
          </a:xfrm>
        </p:spPr>
      </p:pic>
      <p:pic>
        <p:nvPicPr>
          <p:cNvPr id="5" name="Picture 4" descr="woman.gif"/>
          <p:cNvPicPr>
            <a:picLocks noChangeAspect="1"/>
          </p:cNvPicPr>
          <p:nvPr/>
        </p:nvPicPr>
        <p:blipFill>
          <a:blip r:embed="rId3"/>
          <a:stretch>
            <a:fillRect/>
          </a:stretch>
        </p:blipFill>
        <p:spPr>
          <a:xfrm>
            <a:off x="5486400" y="1828800"/>
            <a:ext cx="3333750" cy="4581525"/>
          </a:xfrm>
          <a:prstGeom prst="rect">
            <a:avLst/>
          </a:prstGeom>
        </p:spPr>
      </p:pic>
      <p:sp>
        <p:nvSpPr>
          <p:cNvPr id="6" name="TextBox 5"/>
          <p:cNvSpPr txBox="1"/>
          <p:nvPr/>
        </p:nvSpPr>
        <p:spPr>
          <a:xfrm>
            <a:off x="304800" y="1905000"/>
            <a:ext cx="4953000" cy="646331"/>
          </a:xfrm>
          <a:prstGeom prst="rect">
            <a:avLst/>
          </a:prstGeom>
          <a:noFill/>
        </p:spPr>
        <p:txBody>
          <a:bodyPr wrap="square" rtlCol="0">
            <a:spAutoFit/>
          </a:bodyPr>
          <a:lstStyle/>
          <a:p>
            <a:r>
              <a:rPr lang="en-US" dirty="0" smtClean="0">
                <a:solidFill>
                  <a:schemeClr val="bg1"/>
                </a:solidFill>
              </a:rPr>
              <a:t>How we see things affects how we perceive them and what we interpret their message(s) to be.</a:t>
            </a:r>
            <a:endParaRPr lang="en-US" dirty="0">
              <a:solidFill>
                <a:schemeClr val="bg1"/>
              </a:solidFill>
            </a:endParaRPr>
          </a:p>
        </p:txBody>
      </p:sp>
      <p:sp>
        <p:nvSpPr>
          <p:cNvPr id="7" name="TextBox 6"/>
          <p:cNvSpPr txBox="1"/>
          <p:nvPr/>
        </p:nvSpPr>
        <p:spPr>
          <a:xfrm>
            <a:off x="3505200" y="3115270"/>
            <a:ext cx="1524000" cy="923330"/>
          </a:xfrm>
          <a:prstGeom prst="rect">
            <a:avLst/>
          </a:prstGeom>
          <a:noFill/>
        </p:spPr>
        <p:txBody>
          <a:bodyPr wrap="square" rtlCol="0">
            <a:spAutoFit/>
          </a:bodyPr>
          <a:lstStyle/>
          <a:p>
            <a:r>
              <a:rPr lang="en-US" dirty="0" smtClean="0">
                <a:solidFill>
                  <a:schemeClr val="bg1"/>
                </a:solidFill>
              </a:rPr>
              <a:t>Is the Left picture of a cliff or horse?</a:t>
            </a:r>
            <a:endParaRPr lang="en-US" dirty="0">
              <a:solidFill>
                <a:schemeClr val="bg1"/>
              </a:solidFill>
            </a:endParaRPr>
          </a:p>
        </p:txBody>
      </p:sp>
      <p:sp>
        <p:nvSpPr>
          <p:cNvPr id="8" name="TextBox 7"/>
          <p:cNvSpPr txBox="1"/>
          <p:nvPr/>
        </p:nvSpPr>
        <p:spPr>
          <a:xfrm>
            <a:off x="3962400" y="4495800"/>
            <a:ext cx="1752601" cy="1754326"/>
          </a:xfrm>
          <a:prstGeom prst="rect">
            <a:avLst/>
          </a:prstGeom>
          <a:noFill/>
        </p:spPr>
        <p:txBody>
          <a:bodyPr wrap="square" rtlCol="0">
            <a:spAutoFit/>
          </a:bodyPr>
          <a:lstStyle/>
          <a:p>
            <a:r>
              <a:rPr lang="en-US" dirty="0" smtClean="0">
                <a:solidFill>
                  <a:schemeClr val="bg1"/>
                </a:solidFill>
              </a:rPr>
              <a:t>Is the Right picture of a young women or an old women? Or maybe both?</a:t>
            </a:r>
            <a:endParaRPr 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What We See</a:t>
            </a:r>
            <a:endParaRPr lang="en-US" dirty="0">
              <a:solidFill>
                <a:schemeClr val="bg1"/>
              </a:solidFill>
            </a:endParaRPr>
          </a:p>
        </p:txBody>
      </p:sp>
      <p:sp>
        <p:nvSpPr>
          <p:cNvPr id="4" name="TextBox 3"/>
          <p:cNvSpPr txBox="1"/>
          <p:nvPr/>
        </p:nvSpPr>
        <p:spPr>
          <a:xfrm>
            <a:off x="609600" y="1752600"/>
            <a:ext cx="8153400" cy="1200329"/>
          </a:xfrm>
          <a:prstGeom prst="rect">
            <a:avLst/>
          </a:prstGeom>
          <a:noFill/>
        </p:spPr>
        <p:txBody>
          <a:bodyPr wrap="square" rtlCol="0">
            <a:spAutoFit/>
          </a:bodyPr>
          <a:lstStyle/>
          <a:p>
            <a:r>
              <a:rPr lang="en-US" dirty="0" smtClean="0">
                <a:solidFill>
                  <a:schemeClr val="bg1"/>
                </a:solidFill>
              </a:rPr>
              <a:t>If we find a dead body with writing on the person’s chest that reads: “Call Joe Johnson 682-121-3954.” Joe Johnson will be called, whether by us or the police. However, if we instead find a piece of tattered paper on the ground that reads the same, Joe Johnson will most likely not be called.</a:t>
            </a:r>
            <a:endParaRPr lang="en-US" dirty="0">
              <a:solidFill>
                <a:schemeClr val="bg1"/>
              </a:solidFill>
            </a:endParaRPr>
          </a:p>
        </p:txBody>
      </p:sp>
      <p:sp>
        <p:nvSpPr>
          <p:cNvPr id="5" name="TextBox 4"/>
          <p:cNvSpPr txBox="1"/>
          <p:nvPr/>
        </p:nvSpPr>
        <p:spPr>
          <a:xfrm>
            <a:off x="0" y="6172200"/>
            <a:ext cx="9144000" cy="461665"/>
          </a:xfrm>
          <a:prstGeom prst="rect">
            <a:avLst/>
          </a:prstGeom>
          <a:noFill/>
        </p:spPr>
        <p:txBody>
          <a:bodyPr wrap="square" rtlCol="0">
            <a:spAutoFit/>
          </a:bodyPr>
          <a:lstStyle/>
          <a:p>
            <a:pPr algn="ctr"/>
            <a:r>
              <a:rPr lang="en-US" sz="2400" dirty="0" smtClean="0">
                <a:solidFill>
                  <a:schemeClr val="bg1"/>
                </a:solidFill>
              </a:rPr>
              <a:t>So as you can see, the Medium </a:t>
            </a:r>
            <a:r>
              <a:rPr lang="en-US" sz="2400" i="1" dirty="0" smtClean="0">
                <a:solidFill>
                  <a:schemeClr val="bg1"/>
                </a:solidFill>
              </a:rPr>
              <a:t>is</a:t>
            </a:r>
            <a:r>
              <a:rPr lang="en-US" sz="2400" dirty="0" smtClean="0">
                <a:solidFill>
                  <a:schemeClr val="bg1"/>
                </a:solidFill>
              </a:rPr>
              <a:t> the Message.</a:t>
            </a:r>
            <a:endParaRPr lang="en-US" sz="2400" dirty="0">
              <a:solidFill>
                <a:schemeClr val="bg1"/>
              </a:solidFill>
            </a:endParaRPr>
          </a:p>
        </p:txBody>
      </p:sp>
      <p:pic>
        <p:nvPicPr>
          <p:cNvPr id="6" name="Picture 5" descr="dead_body.jpg"/>
          <p:cNvPicPr>
            <a:picLocks noChangeAspect="1"/>
          </p:cNvPicPr>
          <p:nvPr/>
        </p:nvPicPr>
        <p:blipFill>
          <a:blip r:embed="rId2"/>
          <a:stretch>
            <a:fillRect/>
          </a:stretch>
        </p:blipFill>
        <p:spPr>
          <a:xfrm>
            <a:off x="1295400" y="3159441"/>
            <a:ext cx="1905000" cy="2860359"/>
          </a:xfrm>
          <a:prstGeom prst="rect">
            <a:avLst/>
          </a:prstGeom>
        </p:spPr>
      </p:pic>
      <p:pic>
        <p:nvPicPr>
          <p:cNvPr id="7" name="Picture 6" descr="crumpled paper.JPG"/>
          <p:cNvPicPr>
            <a:picLocks noChangeAspect="1"/>
          </p:cNvPicPr>
          <p:nvPr/>
        </p:nvPicPr>
        <p:blipFill>
          <a:blip r:embed="rId3"/>
          <a:stretch>
            <a:fillRect/>
          </a:stretch>
        </p:blipFill>
        <p:spPr>
          <a:xfrm>
            <a:off x="4114800" y="3162300"/>
            <a:ext cx="3810000" cy="28575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Where We See Things</a:t>
            </a:r>
            <a:endParaRPr lang="en-US" dirty="0">
              <a:solidFill>
                <a:schemeClr val="bg1"/>
              </a:solidFill>
            </a:endParaRPr>
          </a:p>
        </p:txBody>
      </p:sp>
      <p:pic>
        <p:nvPicPr>
          <p:cNvPr id="4" name="Content Placeholder 3" descr="arabic-north-levantine-spoken.gif"/>
          <p:cNvPicPr>
            <a:picLocks noGrp="1" noChangeAspect="1"/>
          </p:cNvPicPr>
          <p:nvPr>
            <p:ph idx="1"/>
          </p:nvPr>
        </p:nvPicPr>
        <p:blipFill>
          <a:blip r:embed="rId2"/>
          <a:stretch>
            <a:fillRect/>
          </a:stretch>
        </p:blipFill>
        <p:spPr>
          <a:xfrm>
            <a:off x="5029200" y="2133600"/>
            <a:ext cx="3619500" cy="4286250"/>
          </a:xfrm>
        </p:spPr>
      </p:pic>
      <p:sp>
        <p:nvSpPr>
          <p:cNvPr id="5" name="TextBox 4"/>
          <p:cNvSpPr txBox="1"/>
          <p:nvPr/>
        </p:nvSpPr>
        <p:spPr>
          <a:xfrm>
            <a:off x="304800" y="2057400"/>
            <a:ext cx="4419600" cy="1754326"/>
          </a:xfrm>
          <a:prstGeom prst="rect">
            <a:avLst/>
          </a:prstGeom>
          <a:noFill/>
        </p:spPr>
        <p:txBody>
          <a:bodyPr wrap="square" rtlCol="0">
            <a:spAutoFit/>
          </a:bodyPr>
          <a:lstStyle/>
          <a:p>
            <a:r>
              <a:rPr lang="en-US" dirty="0" smtClean="0">
                <a:solidFill>
                  <a:schemeClr val="bg1"/>
                </a:solidFill>
              </a:rPr>
              <a:t>If you found this piece of paper in an airport you would likely fear that it may be related to a hijacking and immediately give it to the nearest airport security officer. However, if you found it next to a trashcan in town, you’d probably think nothing of it.</a:t>
            </a:r>
            <a:endParaRPr lang="en-US" dirty="0">
              <a:solidFill>
                <a:schemeClr val="bg1"/>
              </a:solidFill>
            </a:endParaRPr>
          </a:p>
        </p:txBody>
      </p:sp>
      <p:sp>
        <p:nvSpPr>
          <p:cNvPr id="6" name="TextBox 5"/>
          <p:cNvSpPr txBox="1"/>
          <p:nvPr/>
        </p:nvSpPr>
        <p:spPr>
          <a:xfrm>
            <a:off x="304800" y="3937099"/>
            <a:ext cx="4343400" cy="2616101"/>
          </a:xfrm>
          <a:prstGeom prst="rect">
            <a:avLst/>
          </a:prstGeom>
          <a:noFill/>
        </p:spPr>
        <p:txBody>
          <a:bodyPr wrap="square" rtlCol="0">
            <a:spAutoFit/>
          </a:bodyPr>
          <a:lstStyle/>
          <a:p>
            <a:r>
              <a:rPr lang="en-US" dirty="0" smtClean="0">
                <a:solidFill>
                  <a:schemeClr val="bg1"/>
                </a:solidFill>
              </a:rPr>
              <a:t>Additionally, if you knew how to read Arabic you’d know that this is nothing more than a religious abstract. It supposedly reads: </a:t>
            </a:r>
            <a:r>
              <a:rPr lang="en-US" sz="1100" dirty="0" smtClean="0">
                <a:solidFill>
                  <a:schemeClr val="bg1">
                    <a:lumMod val="50000"/>
                  </a:schemeClr>
                </a:solidFill>
              </a:rPr>
              <a:t>“In the beginning God created heaven and earth. The earth was formless and empty, and darkness covered the deep water. The spirit of God was hovering over the water. Then God said, "Let there be light!" So there was light. God saw the light was good. So God separated the light from the darkness. God named the light "day", and the darkness he named "night". There was evening, then morning, the first day. Then God said, "Let there be a horizon in the middle of the water in order to separate the water". So God made the horizon and separated the water above and below the horizon. And so it was. God named what was above the horizon "sky". There was evening, then morning, a second day.”</a:t>
            </a:r>
            <a:endParaRPr lang="en-US" sz="1100" dirty="0">
              <a:solidFill>
                <a:schemeClr val="bg1">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399</TotalTime>
  <Words>716</Words>
  <Application>Microsoft Office PowerPoint</Application>
  <PresentationFormat>On-screen Show (4:3)</PresentationFormat>
  <Paragraphs>31</Paragraphs>
  <Slides>10</Slides>
  <Notes>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“The Medium is The Message”</vt:lpstr>
      <vt:lpstr>Medium</vt:lpstr>
      <vt:lpstr>Message</vt:lpstr>
      <vt:lpstr>Media &amp; Messages</vt:lpstr>
      <vt:lpstr>The Electric Light</vt:lpstr>
      <vt:lpstr>The Electric Light as a Message</vt:lpstr>
      <vt:lpstr>How We See Things</vt:lpstr>
      <vt:lpstr>What We See</vt:lpstr>
      <vt:lpstr>Where We See Things</vt:lpstr>
      <vt:lpstr>The Low Down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Jason</dc:creator>
  <cp:keywords/>
  <cp:lastModifiedBy>Alejandra Jarabo</cp:lastModifiedBy>
  <cp:revision>39</cp:revision>
  <dcterms:created xsi:type="dcterms:W3CDTF">2008-10-24T20:21:40Z</dcterms:created>
  <dcterms:modified xsi:type="dcterms:W3CDTF">2008-10-24T20:22:30Z</dcterms:modified>
</cp:coreProperties>
</file>