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Layouts/slideLayout23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Default Extension="bin" ContentType="application/vnd.openxmlformats-officedocument.presentationml.printerSettings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9.xml" ContentType="application/vnd.openxmlformats-officedocument.presentationml.slide+xml"/>
  <Override PartName="/ppt/slideLayouts/slideLayout19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r:id="rId1"/>
  </p:sldMasterIdLst>
  <p:sldIdLst>
    <p:sldId id="270" r:id="rId2"/>
    <p:sldId id="279" r:id="rId3"/>
    <p:sldId id="280" r:id="rId4"/>
    <p:sldId id="278" r:id="rId5"/>
    <p:sldId id="281" r:id="rId6"/>
    <p:sldId id="291" r:id="rId7"/>
    <p:sldId id="256" r:id="rId8"/>
    <p:sldId id="292" r:id="rId9"/>
    <p:sldId id="289" r:id="rId10"/>
    <p:sldId id="288" r:id="rId11"/>
    <p:sldId id="297" r:id="rId12"/>
    <p:sldId id="298" r:id="rId13"/>
    <p:sldId id="299" r:id="rId14"/>
    <p:sldId id="318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entury Gothic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entury Gothic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entury Gothic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entury Gothic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webPr allowPng="1" organizeInFolders="0" useLongFilenames="0" imgSz="1024x768" encoding="macintosh"/>
  <p:clrMru>
    <a:srgbClr val="075618"/>
    <a:srgbClr val="10A230"/>
    <a:srgbClr val="FF7E87"/>
    <a:srgbClr val="B8F4FE"/>
    <a:srgbClr val="17A5C1"/>
    <a:srgbClr val="BAFFB3"/>
    <a:srgbClr val="FF030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14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tableStyles" Target="tableStyle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interSettings" Target="printerSettings/printerSettings1.bin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19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1ED81-ED4F-AF44-90A8-23B5B0ED7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E23A2-D259-C54A-A61F-BBFAADDF0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40219-4B5A-9F49-90C6-CC050B826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2935F-F656-5444-BB4D-EC92DB7541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7EDFF-B695-9E40-BA07-537A85951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E2F7C-CC44-524E-985A-D33C443FC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82F30-0815-E042-9C59-5B8C5AA96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45ACA-4812-F64A-9F0B-4586029F1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64157-4DEB-2D44-B1FF-ED33CAF39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837AE-323C-F845-ABA9-62BC46363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9A5C4-6FE1-5845-9171-F5D6D36DC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718D0-123F-7C43-B43C-AC8F60926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87F87-B344-7144-891D-B3097B1CE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mediaAndTx" preserve="1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50D0C-4D0F-CE4A-81D5-F3DC79519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62E13-44CF-F44D-A5B6-A1E695268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7E9ED-464C-4742-97C9-4D3729052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6D512-30B7-B94A-A3D0-38D27BA08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583E9-985D-B341-941A-AB656E305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F8486-AAD2-134C-94B4-FF65B5DB7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8B318-A0BC-D64C-8E1F-8E4EB078E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22832-8171-7148-A222-4F97901E39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8B76B-04A1-6B46-954F-E66442A24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F8FA2-6AAD-4140-89DC-F02EBB533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4FB5B-EAE6-734E-8EF3-428217B65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0B18B-F285-C548-95FE-5E34403A7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1" Type="http://schemas.openxmlformats.org/officeDocument/2006/relationships/slideLayout" Target="../slideLayouts/slideLayout1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9" Type="http://schemas.openxmlformats.org/officeDocument/2006/relationships/slideLayout" Target="../slideLayouts/slideLayout9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7" Type="http://schemas.openxmlformats.org/officeDocument/2006/relationships/image" Target="../media/image1.jpeg"/><Relationship Id="rId14" Type="http://schemas.openxmlformats.org/officeDocument/2006/relationships/slideLayout" Target="../slideLayouts/slideLayout14.xml"/><Relationship Id="rId2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4.xml"/><Relationship Id="rId26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6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399" dir="2700000" algn="ctr" rotWithShape="0">
              <a:srgbClr val="FFFFFF">
                <a:alpha val="99962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399" dir="2700000" algn="ctr" rotWithShape="0">
              <a:srgbClr val="FFFFFF">
                <a:alpha val="99962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75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12700" dir="2700000" algn="ctr" rotWithShape="0">
              <a:srgbClr val="FFFFFF">
                <a:alpha val="99962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75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12700" dir="2700000" algn="ctr" rotWithShape="0">
              <a:srgbClr val="FFFFFF">
                <a:alpha val="99962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75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12700" dir="2700000" algn="ctr" rotWithShape="0">
              <a:srgbClr val="FFFFFF">
                <a:alpha val="99962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ECFFA2E1-7549-8C43-AADD-EF08F8B130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  <p:sldLayoutId r:id="rId13"/>
    <p:sldLayoutId r:id="rId14"/>
    <p:sldLayoutId r:id="rId15"/>
    <p:sldLayoutId r:id="rId16"/>
    <p:sldLayoutId r:id="rId17"/>
    <p:sldLayoutId r:id="rId18"/>
    <p:sldLayoutId r:id="rId19"/>
    <p:sldLayoutId r:id="rId20"/>
    <p:sldLayoutId r:id="rId21"/>
    <p:sldLayoutId r:id="rId22"/>
    <p:sldLayoutId r:id="rId23"/>
    <p:sldLayoutId r:id="rId24"/>
    <p:sldLayoutId r:id="rId25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charset="2"/>
        <a:buChar char="Ø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charset="2"/>
        <a:buChar char="Ø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charset="2"/>
        <a:buChar char="Ø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charset="2"/>
        <a:buChar char="Ø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90000"/>
        <a:buFont typeface="Wingdings" charset="2"/>
        <a:buChar char="Ø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90000"/>
        <a:buFont typeface="Wingdings" charset="2"/>
        <a:buChar char="Ø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90000"/>
        <a:buFont typeface="Wingdings" charset="2"/>
        <a:buChar char="Ø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90000"/>
        <a:buFont typeface="Wingdings" charset="2"/>
        <a:buChar char="Ø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38100" dist="25399" dir="2700000" algn="ctr" rotWithShape="0">
              <a:schemeClr val="folHlink">
                <a:alpha val="99962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000">
                <a:latin typeface="Herculanum" charset="0"/>
              </a:rPr>
              <a:t>The Loss of Acoustic Space…</a:t>
            </a:r>
            <a:endParaRPr lang="en-US">
              <a:latin typeface="Century Gothic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2"/>
              <a:buNone/>
              <a:defRPr/>
            </a:pPr>
            <a:endParaRPr lang="en-US"/>
          </a:p>
          <a:p>
            <a:pPr eaLnBrk="1" hangingPunct="1">
              <a:buFont typeface="Wingdings" charset="2"/>
              <a:buNone/>
              <a:defRPr/>
            </a:pPr>
            <a:endParaRPr lang="en-US"/>
          </a:p>
          <a:p>
            <a:pPr eaLnBrk="1" hangingPunct="1">
              <a:buFont typeface="Wingdings" charset="2"/>
              <a:buNone/>
              <a:defRPr/>
            </a:pPr>
            <a:r>
              <a:rPr lang="en-US"/>
              <a:t>   </a:t>
            </a:r>
          </a:p>
        </p:txBody>
      </p:sp>
      <p:pic>
        <p:nvPicPr>
          <p:cNvPr id="27654" name="Picture 10" descr="42-191712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743200"/>
            <a:ext cx="5943600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1066800" y="1981200"/>
            <a:ext cx="76200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BAFFB3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200">
                <a:latin typeface="Tahoma" charset="0"/>
              </a:rPr>
              <a:t>A quick look at the effects the </a:t>
            </a:r>
            <a:r>
              <a:rPr lang="en-US" sz="3200" b="1" i="1"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rPr>
              <a:t>alphabet</a:t>
            </a:r>
            <a:r>
              <a:rPr lang="en-US" sz="3200">
                <a:latin typeface="Tahoma" charset="0"/>
              </a:rPr>
              <a:t> has on the way we gather information.  Conveyed through the ideas of Paul Levingson &amp; Marshal McLuhan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>
                <a:solidFill>
                  <a:srgbClr val="075618"/>
                </a:solidFill>
                <a:latin typeface="Hobo Std" charset="0"/>
              </a:rPr>
              <a:t>This is about to change….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75618"/>
              </a:solidFill>
              <a:latin typeface="Hobo Std" charset="0"/>
            </a:endParaRPr>
          </a:p>
          <a:p>
            <a:pPr eaLnBrk="1" hangingPunct="1">
              <a:defRPr/>
            </a:pPr>
            <a:r>
              <a:rPr lang="en-US">
                <a:solidFill>
                  <a:srgbClr val="075618"/>
                </a:solidFill>
                <a:latin typeface="Hobo Std" charset="0"/>
              </a:rPr>
              <a:t>The </a:t>
            </a:r>
            <a:r>
              <a:rPr lang="en-US" sz="3600">
                <a:solidFill>
                  <a:srgbClr val="075618"/>
                </a:solidFill>
                <a:latin typeface="Wide Latin" charset="0"/>
              </a:rPr>
              <a:t>Internet </a:t>
            </a:r>
            <a:r>
              <a:rPr lang="en-US">
                <a:solidFill>
                  <a:srgbClr val="075618"/>
                </a:solidFill>
                <a:latin typeface="Hobo Std" charset="0"/>
              </a:rPr>
              <a:t>is a new level of acoustic space and perhaps a gateway to a more efficient, right brain way of thinking… </a:t>
            </a:r>
          </a:p>
        </p:txBody>
      </p:sp>
      <p:sp>
        <p:nvSpPr>
          <p:cNvPr id="36870" name="Rectangle 4"/>
          <p:cNvSpPr>
            <a:spLocks noChangeArrowheads="1"/>
          </p:cNvSpPr>
          <p:nvPr/>
        </p:nvSpPr>
        <p:spPr bwMode="auto">
          <a:xfrm>
            <a:off x="3689350" y="41132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6871" name="Picture 5" descr="matrix_048800"/>
          <p:cNvPicPr>
            <a:picLocks noChangeAspect="1" noChangeArrowheads="1"/>
          </p:cNvPicPr>
          <p:nvPr/>
        </p:nvPicPr>
        <p:blipFill>
          <a:blip r:embed="rId2">
            <a:alphaModFix amt="28000"/>
          </a:blip>
          <a:srcRect/>
          <a:stretch>
            <a:fillRect/>
          </a:stretch>
        </p:blipFill>
        <p:spPr bwMode="auto">
          <a:xfrm>
            <a:off x="-152400" y="0"/>
            <a:ext cx="10210800" cy="758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dgm" idx="1"/>
          </p:nvPr>
        </p:nvSpPr>
        <p:spPr/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chart" sz="half" idx="1"/>
          </p:nvPr>
        </p:nvSpPr>
        <p:spPr/>
      </p:sp>
      <p:sp>
        <p:nvSpPr>
          <p:cNvPr id="25907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800"/>
          </a:p>
        </p:txBody>
      </p:sp>
      <p:sp>
        <p:nvSpPr>
          <p:cNvPr id="260100" name="Rectangle 4"/>
          <p:cNvSpPr>
            <a:spLocks noGrp="1" noChangeArrowheads="1"/>
          </p:cNvSpPr>
          <p:nvPr>
            <p:ph type="chart" sz="half" idx="2"/>
          </p:nvPr>
        </p:nvSpPr>
        <p:spPr/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9554" name="Rectangle 2"/>
          <p:cNvSpPr>
            <a:spLocks noChangeArrowheads="1"/>
          </p:cNvSpPr>
          <p:nvPr/>
        </p:nvSpPr>
        <p:spPr bwMode="auto">
          <a:xfrm>
            <a:off x="4267200" y="1524000"/>
            <a:ext cx="41910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FF7E87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400">
                <a:latin typeface="Tahoma" charset="0"/>
              </a:rPr>
              <a:t>Religion takes over the world after the written word is introduced…</a:t>
            </a:r>
          </a:p>
        </p:txBody>
      </p:sp>
      <p:sp>
        <p:nvSpPr>
          <p:cNvPr id="40965" name="Rectangle 3"/>
          <p:cNvSpPr>
            <a:spLocks noChangeArrowheads="1"/>
          </p:cNvSpPr>
          <p:nvPr/>
        </p:nvSpPr>
        <p:spPr bwMode="auto">
          <a:xfrm>
            <a:off x="5953125" y="24368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66" name="Picture 4" descr="mecca-kaab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90600" y="0"/>
            <a:ext cx="510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Before the Alphabet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Hieroglyphs were the only medium for preserving the spoken word.</a:t>
            </a:r>
          </a:p>
          <a:p>
            <a:pPr eaLnBrk="1" hangingPunct="1">
              <a:defRPr/>
            </a:pPr>
            <a:r>
              <a:rPr lang="en-US"/>
              <a:t>They depicted the meaning of a word in images rather than sound. </a:t>
            </a:r>
          </a:p>
          <a:p>
            <a:pPr eaLnBrk="1" hangingPunct="1">
              <a:defRPr/>
            </a:pPr>
            <a:endParaRPr lang="en-US"/>
          </a:p>
        </p:txBody>
      </p:sp>
      <p:pic>
        <p:nvPicPr>
          <p:cNvPr id="28678" name="Picture 4" descr="hieroglyph"/>
          <p:cNvPicPr>
            <a:picLocks noChangeAspect="1" noChangeArrowheads="1"/>
          </p:cNvPicPr>
          <p:nvPr/>
        </p:nvPicPr>
        <p:blipFill>
          <a:blip r:embed="rId2">
            <a:alphaModFix amt="25000"/>
          </a:blip>
          <a:srcRect/>
          <a:stretch>
            <a:fillRect/>
          </a:stretch>
        </p:blipFill>
        <p:spPr bwMode="auto">
          <a:xfrm>
            <a:off x="-3276600" y="0"/>
            <a:ext cx="1249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A Revelation 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/>
              <a:t>Amenhotep IV created essentially the first monothesic diety (one God) worshiping the sun...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/>
          </a:p>
          <a:p>
            <a:pPr eaLnBrk="1" hangingPunct="1">
              <a:lnSpc>
                <a:spcPct val="90000"/>
              </a:lnSpc>
              <a:defRPr/>
            </a:pPr>
            <a:r>
              <a:rPr lang="en-US"/>
              <a:t>The pharaoh chose to use hieroglyphs to convey his message…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endParaRPr lang="en-US"/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endParaRPr lang="en-US"/>
          </a:p>
        </p:txBody>
      </p:sp>
      <p:pic>
        <p:nvPicPr>
          <p:cNvPr id="240645" name="Picture 5" descr="42-18334583"/>
          <p:cNvPicPr>
            <a:picLocks noChangeAspect="1" noChangeArrowheads="1"/>
          </p:cNvPicPr>
          <p:nvPr/>
        </p:nvPicPr>
        <p:blipFill>
          <a:blip r:embed="rId2">
            <a:alphaModFix amt="99000"/>
          </a:blip>
          <a:srcRect/>
          <a:stretch>
            <a:fillRect/>
          </a:stretch>
        </p:blipFill>
        <p:spPr bwMode="auto">
          <a:xfrm>
            <a:off x="5715000" y="4648200"/>
            <a:ext cx="1905000" cy="1841500"/>
          </a:xfrm>
          <a:prstGeom prst="rect">
            <a:avLst/>
          </a:prstGeom>
          <a:noFill/>
          <a:effectLst>
            <a:outerShdw blurRad="152400" dist="38099" dir="2700000" algn="ctr" rotWithShape="0">
              <a:schemeClr val="folHlink">
                <a:alpha val="63000"/>
              </a:scheme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The End of the Beginning 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Needless to say, Amenhoteps attempt at a monotheistic deity died with him.</a:t>
            </a:r>
          </a:p>
          <a:p>
            <a:pPr eaLnBrk="1" hangingPunct="1">
              <a:defRPr/>
            </a:pPr>
            <a:r>
              <a:rPr lang="en-US"/>
              <a:t>But his fundamental ideas were adopted by the Hebrews, and conveyed in a completely different way…</a:t>
            </a:r>
          </a:p>
        </p:txBody>
      </p:sp>
      <p:pic>
        <p:nvPicPr>
          <p:cNvPr id="228357" name="Picture 5" descr="42-175616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4800600"/>
            <a:ext cx="4572000" cy="1698625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>
                <a:latin typeface="Synchro LET" charset="0"/>
              </a:rPr>
              <a:t>The Age of Linear Thought</a:t>
            </a:r>
            <a:endParaRPr lang="en-US" sz="2400">
              <a:latin typeface="Wide Latin" charset="0"/>
            </a:endParaRP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772400" cy="4114800"/>
          </a:xfrm>
          <a:effectLst>
            <a:outerShdw blurRad="38100" dist="25399" dir="2700000" algn="ctr" rotWithShape="0">
              <a:srgbClr val="BAFFB3">
                <a:alpha val="99962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2800"/>
              <a:t>The Hebrews created an alphabet that used </a:t>
            </a:r>
            <a:r>
              <a:rPr lang="en-US" sz="2800" i="1">
                <a:solidFill>
                  <a:srgbClr val="FF7E87"/>
                </a:solidFill>
              </a:rPr>
              <a:t>sounds</a:t>
            </a:r>
            <a:r>
              <a:rPr lang="en-US" sz="2800"/>
              <a:t> to apply meaning to objects and ideas.  </a:t>
            </a:r>
          </a:p>
          <a:p>
            <a:pPr eaLnBrk="1" hangingPunct="1">
              <a:defRPr/>
            </a:pPr>
            <a:r>
              <a:rPr lang="en-US" sz="2800"/>
              <a:t>This was a better form for expressing the idea of God because it’s hard to give meaning to something that </a:t>
            </a:r>
            <a:r>
              <a:rPr lang="en-US" sz="2800">
                <a:solidFill>
                  <a:srgbClr val="B8F4FE"/>
                </a:solidFill>
                <a:latin typeface="Skia" charset="0"/>
              </a:rPr>
              <a:t>isn’t tangible</a:t>
            </a:r>
            <a:r>
              <a:rPr lang="en-US" sz="2800"/>
              <a:t>…</a:t>
            </a:r>
            <a:r>
              <a:rPr lang="en-US"/>
              <a:t>       </a:t>
            </a:r>
          </a:p>
        </p:txBody>
      </p:sp>
      <p:pic>
        <p:nvPicPr>
          <p:cNvPr id="31750" name="Picture 4" descr="42-18372132"/>
          <p:cNvPicPr>
            <a:picLocks noChangeAspect="1" noChangeArrowheads="1"/>
          </p:cNvPicPr>
          <p:nvPr/>
        </p:nvPicPr>
        <p:blipFill>
          <a:blip r:embed="rId2">
            <a:alphaModFix amt="53000"/>
          </a:blip>
          <a:srcRect/>
          <a:stretch>
            <a:fillRect/>
          </a:stretch>
        </p:blipFill>
        <p:spPr bwMode="auto">
          <a:xfrm>
            <a:off x="914400" y="4445000"/>
            <a:ext cx="71628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We get lost in the picas and points of </a:t>
            </a:r>
            <a:r>
              <a:rPr lang="en-US">
                <a:latin typeface="Optima ExtraBlack" charset="0"/>
              </a:rPr>
              <a:t>text</a:t>
            </a:r>
            <a:r>
              <a:rPr lang="en-US"/>
              <a:t>, and look only to it for answers…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  <a:p>
            <a:pPr eaLnBrk="1" hangingPunct="1">
              <a:defRPr/>
            </a:pPr>
            <a:endParaRPr lang="en-US"/>
          </a:p>
          <a:p>
            <a:pPr eaLnBrk="1" hangingPunct="1">
              <a:defRPr/>
            </a:pPr>
            <a:endParaRPr lang="en-US"/>
          </a:p>
        </p:txBody>
      </p:sp>
      <p:pic>
        <p:nvPicPr>
          <p:cNvPr id="251909" name="Picture 5" descr="p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362200"/>
            <a:ext cx="5562600" cy="4189413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838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200"/>
              <a:t>But we loose something else in the process….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2052" name="Picture 4" descr="hearing"/>
          <p:cNvPicPr>
            <a:picLocks noChangeAspect="1" noChangeArrowheads="1"/>
          </p:cNvPicPr>
          <p:nvPr/>
        </p:nvPicPr>
        <p:blipFill>
          <a:blip r:embed="rId2">
            <a:alphaModFix amt="90000"/>
          </a:blip>
          <a:srcRect/>
          <a:stretch>
            <a:fillRect/>
          </a:stretch>
        </p:blipFill>
        <p:spPr bwMode="auto">
          <a:xfrm>
            <a:off x="2133600" y="2438400"/>
            <a:ext cx="4724400" cy="3548063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38100" dist="25399" dir="2700000" algn="ctr" rotWithShape="0">
              <a:srgbClr val="FF0306">
                <a:alpha val="99962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/>
              <a:t>We Loose Acoustic Space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effectLst>
            <a:outerShdw blurRad="38100" dist="25399" dir="2700000" algn="ctr" rotWithShape="0">
              <a:srgbClr val="B8F4FE">
                <a:alpha val="99962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/>
              <a:t>According to </a:t>
            </a:r>
            <a:r>
              <a:rPr lang="en-US">
                <a:latin typeface="OCR A Std" charset="0"/>
              </a:rPr>
              <a:t>Marshal McLuhan</a:t>
            </a:r>
            <a:r>
              <a:rPr lang="en-US"/>
              <a:t>, we loose Acoustic Space by learning through a linear medium such as the </a:t>
            </a:r>
            <a:r>
              <a:rPr lang="en-US">
                <a:latin typeface="Myriad Pro Semibold" charset="0"/>
              </a:rPr>
              <a:t>alphabet</a:t>
            </a:r>
            <a:r>
              <a:rPr lang="en-US"/>
              <a:t>, which relies heavily on </a:t>
            </a:r>
            <a:r>
              <a:rPr lang="en-US">
                <a:solidFill>
                  <a:schemeClr val="hlink"/>
                </a:solidFill>
              </a:rPr>
              <a:t>sight</a:t>
            </a:r>
            <a:r>
              <a:rPr lang="en-US"/>
              <a:t>…</a:t>
            </a:r>
          </a:p>
          <a:p>
            <a:pPr eaLnBrk="1" hangingPunct="1">
              <a:defRPr/>
            </a:pPr>
            <a:endParaRPr lang="en-US"/>
          </a:p>
        </p:txBody>
      </p:sp>
      <p:pic>
        <p:nvPicPr>
          <p:cNvPr id="252932" name="Picture 4" descr="ey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4038600"/>
            <a:ext cx="3657600" cy="266065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FF7E87">
                <a:alpha val="74998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286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We rely on </a:t>
            </a:r>
            <a:r>
              <a:rPr lang="en-US" i="1">
                <a:solidFill>
                  <a:srgbClr val="17A5C1"/>
                </a:solidFill>
              </a:rPr>
              <a:t>Vision</a:t>
            </a:r>
            <a:r>
              <a:rPr lang="en-US"/>
              <a:t> to </a:t>
            </a:r>
            <a:r>
              <a:rPr lang="en-US" i="1"/>
              <a:t>learn</a:t>
            </a:r>
            <a:r>
              <a:rPr lang="en-US"/>
              <a:t> since most media uses the written word to convey a message.  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>
                <a:solidFill>
                  <a:srgbClr val="FF7E87"/>
                </a:solidFill>
              </a:rPr>
              <a:t>Smell</a:t>
            </a:r>
            <a:r>
              <a:rPr lang="en-US"/>
              <a:t> and </a:t>
            </a:r>
            <a:r>
              <a:rPr lang="en-US">
                <a:solidFill>
                  <a:srgbClr val="075618"/>
                </a:solidFill>
              </a:rPr>
              <a:t>touch</a:t>
            </a:r>
            <a:r>
              <a:rPr lang="en-US">
                <a:solidFill>
                  <a:srgbClr val="17A5C1"/>
                </a:solidFill>
              </a:rPr>
              <a:t> </a:t>
            </a:r>
            <a:r>
              <a:rPr lang="en-US"/>
              <a:t>aren’t a major part of the learning process anymore.</a:t>
            </a:r>
            <a:br>
              <a:rPr lang="en-US"/>
            </a:br>
            <a:endParaRPr lang="en-US"/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mudge">
  <a:themeElements>
    <a:clrScheme name="Smudge 1">
      <a:dk1>
        <a:srgbClr val="000000"/>
      </a:dk1>
      <a:lt1>
        <a:srgbClr val="8EBED2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C6DBE5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Smudge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entury Gothic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entury Gothic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Smudge 1">
        <a:dk1>
          <a:srgbClr val="000000"/>
        </a:dk1>
        <a:lt1>
          <a:srgbClr val="8EBED2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C6DBE5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udge 2">
        <a:dk1>
          <a:srgbClr val="000000"/>
        </a:dk1>
        <a:lt1>
          <a:srgbClr val="8EBED2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C6DBE5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SystemX:Applications:Microsoft Office 2004:Templates:Presentations:Designs:Smudge</Template>
  <TotalTime>251</TotalTime>
  <Words>310</Words>
  <Application>Microsoft PowerPoint</Application>
  <PresentationFormat>On-screen Show (4:3)</PresentationFormat>
  <Paragraphs>28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Century Gothic</vt:lpstr>
      <vt:lpstr>ＭＳ Ｐゴシック</vt:lpstr>
      <vt:lpstr>Arial</vt:lpstr>
      <vt:lpstr>Tahoma</vt:lpstr>
      <vt:lpstr>Wingdings</vt:lpstr>
      <vt:lpstr>Calibri</vt:lpstr>
      <vt:lpstr>Herculanum</vt:lpstr>
      <vt:lpstr>Synchro LET</vt:lpstr>
      <vt:lpstr>Wide Latin</vt:lpstr>
      <vt:lpstr>Skia</vt:lpstr>
      <vt:lpstr>Optima ExtraBlack</vt:lpstr>
      <vt:lpstr>OCR A Std</vt:lpstr>
      <vt:lpstr>Myriad Pro Semibold</vt:lpstr>
      <vt:lpstr>Hobo Std</vt:lpstr>
      <vt:lpstr>Smudge</vt:lpstr>
      <vt:lpstr>The Loss of Acoustic Space…</vt:lpstr>
      <vt:lpstr>Before the Alphabet</vt:lpstr>
      <vt:lpstr>A Revelation </vt:lpstr>
      <vt:lpstr>The End of the Beginning </vt:lpstr>
      <vt:lpstr>The Age of Linear Thought</vt:lpstr>
      <vt:lpstr>We get lost in the picas and points of text, and look only to it for answers…</vt:lpstr>
      <vt:lpstr>But we loose something else in the process….</vt:lpstr>
      <vt:lpstr>We Loose Acoustic Space</vt:lpstr>
      <vt:lpstr>  We rely on Vision to learn since most media uses the written word to convey a message.    Smell and touch aren’t a major part of the learning process anymore. </vt:lpstr>
      <vt:lpstr>This is about to change….</vt:lpstr>
      <vt:lpstr>Slide 11</vt:lpstr>
      <vt:lpstr>Slide 12</vt:lpstr>
      <vt:lpstr>Slide 13</vt:lpstr>
      <vt:lpstr>Slide 14</vt:lpstr>
    </vt:vector>
  </TitlesOfParts>
  <Company>Santa Barbara City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We learn through myths…</dc:title>
  <dc:creator>School of Media Arts</dc:creator>
  <cp:keywords/>
  <cp:lastModifiedBy>Alejandra Jarabo</cp:lastModifiedBy>
  <cp:revision>10</cp:revision>
  <dcterms:created xsi:type="dcterms:W3CDTF">2008-09-30T02:18:19Z</dcterms:created>
  <dcterms:modified xsi:type="dcterms:W3CDTF">2008-09-30T02:19:42Z</dcterms:modified>
</cp:coreProperties>
</file>