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docProps/core.xml" ContentType="application/vnd.openxmlformats-package.core-propertie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Default Extension="gif" ContentType="image/gif"/>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13"/>
  </p:notesMasterIdLst>
  <p:sldIdLst>
    <p:sldId id="256" r:id="rId2"/>
    <p:sldId id="262" r:id="rId3"/>
    <p:sldId id="257" r:id="rId4"/>
    <p:sldId id="260" r:id="rId5"/>
    <p:sldId id="263" r:id="rId6"/>
    <p:sldId id="258" r:id="rId7"/>
    <p:sldId id="259" r:id="rId8"/>
    <p:sldId id="264" r:id="rId9"/>
    <p:sldId id="265" r:id="rId10"/>
    <p:sldId id="266" r:id="rId11"/>
    <p:sldId id="267" r:id="rId1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webPr allowPng="1" organizeInFolders="0" useLongFilenames="0" imgSz="1024x768" encoding="macintosh"/>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591" autoAdjust="0"/>
    <p:restoredTop sz="94667" autoAdjust="0"/>
  </p:normalViewPr>
  <p:slideViewPr>
    <p:cSldViewPr>
      <p:cViewPr varScale="1">
        <p:scale>
          <a:sx n="156" d="100"/>
          <a:sy n="156" d="100"/>
        </p:scale>
        <p:origin x="-108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printerSettings" Target="printerSettings/printerSettings1.bin"/><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notesMaster" Target="notesMasters/notesMaster1.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EBF774-50FC-4288-B95C-333FFA6AF083}" type="datetimeFigureOut">
              <a:rPr lang="sv-SE" smtClean="0"/>
              <a:pPr/>
              <a:t>2/3/10</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5ECEE-CE24-41AD-B03D-92FBBEED6CC6}" type="slidenum">
              <a:rPr lang="sv-SE" smtClean="0"/>
              <a:pPr/>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smtClean="0"/>
          </a:p>
        </p:txBody>
      </p:sp>
      <p:sp>
        <p:nvSpPr>
          <p:cNvPr id="4" name="Slide Number Placeholder 3"/>
          <p:cNvSpPr>
            <a:spLocks noGrp="1"/>
          </p:cNvSpPr>
          <p:nvPr>
            <p:ph type="sldNum" sz="quarter" idx="10"/>
          </p:nvPr>
        </p:nvSpPr>
        <p:spPr/>
        <p:txBody>
          <a:bodyPr/>
          <a:lstStyle/>
          <a:p>
            <a:fld id="{C425ECEE-CE24-41AD-B03D-92FBBEED6CC6}" type="slidenum">
              <a:rPr lang="sv-SE" smtClean="0"/>
              <a:pPr/>
              <a:t>5</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86F536CB-9D2B-462B-BAC6-02974F4B08CA}" type="datetimeFigureOut">
              <a:rPr lang="sv-SE" smtClean="0"/>
              <a:pPr/>
              <a:t>2/3/10</a:t>
            </a:fld>
            <a:endParaRPr lang="sv-SE"/>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sv-SE"/>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2C54DCE-025B-43AE-95E6-71745E884A3A}"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F536CB-9D2B-462B-BAC6-02974F4B08CA}" type="datetimeFigureOut">
              <a:rPr lang="sv-SE" smtClean="0"/>
              <a:pPr/>
              <a:t>2/3/10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2C54DCE-025B-43AE-95E6-71745E884A3A}"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F536CB-9D2B-462B-BAC6-02974F4B08CA}" type="datetimeFigureOut">
              <a:rPr lang="sv-SE" smtClean="0"/>
              <a:pPr/>
              <a:t>2/3/10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2C54DCE-025B-43AE-95E6-71745E884A3A}"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86F536CB-9D2B-462B-BAC6-02974F4B08CA}" type="datetimeFigureOut">
              <a:rPr lang="sv-SE" smtClean="0"/>
              <a:pPr/>
              <a:t>2/3/10</a:t>
            </a:fld>
            <a:endParaRPr lang="sv-SE"/>
          </a:p>
        </p:txBody>
      </p:sp>
      <p:sp>
        <p:nvSpPr>
          <p:cNvPr id="5" name="Footer Placeholder 4"/>
          <p:cNvSpPr>
            <a:spLocks noGrp="1"/>
          </p:cNvSpPr>
          <p:nvPr>
            <p:ph type="ftr" sz="quarter" idx="11"/>
          </p:nvPr>
        </p:nvSpPr>
        <p:spPr>
          <a:xfrm>
            <a:off x="457200" y="6480969"/>
            <a:ext cx="4260056" cy="300831"/>
          </a:xfrm>
        </p:spPr>
        <p:txBody>
          <a:bodyPr/>
          <a:lstStyle/>
          <a:p>
            <a:endParaRPr lang="sv-SE"/>
          </a:p>
        </p:txBody>
      </p:sp>
      <p:sp>
        <p:nvSpPr>
          <p:cNvPr id="6" name="Slide Number Placeholder 5"/>
          <p:cNvSpPr>
            <a:spLocks noGrp="1"/>
          </p:cNvSpPr>
          <p:nvPr>
            <p:ph type="sldNum" sz="quarter" idx="12"/>
          </p:nvPr>
        </p:nvSpPr>
        <p:spPr/>
        <p:txBody>
          <a:bodyPr/>
          <a:lstStyle/>
          <a:p>
            <a:fld id="{42C54DCE-025B-43AE-95E6-71745E884A3A}"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86F536CB-9D2B-462B-BAC6-02974F4B08CA}" type="datetimeFigureOut">
              <a:rPr lang="sv-SE" smtClean="0"/>
              <a:pPr/>
              <a:t>2/3/10</a:t>
            </a:fld>
            <a:endParaRPr lang="sv-SE"/>
          </a:p>
        </p:txBody>
      </p:sp>
      <p:sp>
        <p:nvSpPr>
          <p:cNvPr id="5" name="Footer Placeholder 4"/>
          <p:cNvSpPr>
            <a:spLocks noGrp="1"/>
          </p:cNvSpPr>
          <p:nvPr>
            <p:ph type="ftr" sz="quarter" idx="11"/>
          </p:nvPr>
        </p:nvSpPr>
        <p:spPr>
          <a:xfrm>
            <a:off x="2619376" y="6480969"/>
            <a:ext cx="4260056" cy="300831"/>
          </a:xfrm>
        </p:spPr>
        <p:txBody>
          <a:bodyPr/>
          <a:lstStyle/>
          <a:p>
            <a:endParaRPr lang="sv-SE"/>
          </a:p>
        </p:txBody>
      </p:sp>
      <p:sp>
        <p:nvSpPr>
          <p:cNvPr id="6" name="Slide Number Placeholder 5"/>
          <p:cNvSpPr>
            <a:spLocks noGrp="1"/>
          </p:cNvSpPr>
          <p:nvPr>
            <p:ph type="sldNum" sz="quarter" idx="12"/>
          </p:nvPr>
        </p:nvSpPr>
        <p:spPr>
          <a:xfrm>
            <a:off x="8451056" y="809624"/>
            <a:ext cx="502920" cy="300831"/>
          </a:xfrm>
        </p:spPr>
        <p:txBody>
          <a:bodyPr/>
          <a:lstStyle/>
          <a:p>
            <a:fld id="{42C54DCE-025B-43AE-95E6-71745E884A3A}" type="slidenum">
              <a:rPr lang="sv-SE" smtClean="0"/>
              <a:pPr/>
              <a:t>‹#›</a:t>
            </a:fld>
            <a:endParaRPr lang="sv-SE"/>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86F536CB-9D2B-462B-BAC6-02974F4B08CA}" type="datetimeFigureOut">
              <a:rPr lang="sv-SE" smtClean="0"/>
              <a:pPr/>
              <a:t>2/3/10</a:t>
            </a:fld>
            <a:endParaRPr lang="sv-SE"/>
          </a:p>
        </p:txBody>
      </p:sp>
      <p:sp>
        <p:nvSpPr>
          <p:cNvPr id="6" name="Footer Placeholder 5"/>
          <p:cNvSpPr>
            <a:spLocks noGrp="1"/>
          </p:cNvSpPr>
          <p:nvPr>
            <p:ph type="ftr" sz="quarter" idx="11"/>
          </p:nvPr>
        </p:nvSpPr>
        <p:spPr>
          <a:xfrm>
            <a:off x="457200" y="6480969"/>
            <a:ext cx="4260056" cy="301752"/>
          </a:xfrm>
        </p:spPr>
        <p:txBody>
          <a:bodyPr/>
          <a:lstStyle/>
          <a:p>
            <a:endParaRPr lang="sv-SE"/>
          </a:p>
        </p:txBody>
      </p:sp>
      <p:sp>
        <p:nvSpPr>
          <p:cNvPr id="7" name="Slide Number Placeholder 6"/>
          <p:cNvSpPr>
            <a:spLocks noGrp="1"/>
          </p:cNvSpPr>
          <p:nvPr>
            <p:ph type="sldNum" sz="quarter" idx="12"/>
          </p:nvPr>
        </p:nvSpPr>
        <p:spPr>
          <a:xfrm>
            <a:off x="7589520" y="6480969"/>
            <a:ext cx="502920" cy="301752"/>
          </a:xfrm>
        </p:spPr>
        <p:txBody>
          <a:bodyPr/>
          <a:lstStyle/>
          <a:p>
            <a:fld id="{42C54DCE-025B-43AE-95E6-71745E884A3A}"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86F536CB-9D2B-462B-BAC6-02974F4B08CA}" type="datetimeFigureOut">
              <a:rPr lang="sv-SE" smtClean="0"/>
              <a:pPr/>
              <a:t>2/3/10</a:t>
            </a:fld>
            <a:endParaRPr lang="sv-SE"/>
          </a:p>
        </p:txBody>
      </p:sp>
      <p:sp>
        <p:nvSpPr>
          <p:cNvPr id="8" name="Footer Placeholder 7"/>
          <p:cNvSpPr>
            <a:spLocks noGrp="1"/>
          </p:cNvSpPr>
          <p:nvPr>
            <p:ph type="ftr" sz="quarter" idx="11"/>
          </p:nvPr>
        </p:nvSpPr>
        <p:spPr>
          <a:xfrm>
            <a:off x="457200" y="6480969"/>
            <a:ext cx="4261104" cy="301752"/>
          </a:xfrm>
        </p:spPr>
        <p:txBody>
          <a:bodyPr/>
          <a:lstStyle/>
          <a:p>
            <a:endParaRPr lang="sv-SE"/>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42C54DCE-025B-43AE-95E6-71745E884A3A}" type="slidenum">
              <a:rPr lang="sv-SE" smtClean="0"/>
              <a:pPr/>
              <a:t>‹#›</a:t>
            </a:fld>
            <a:endParaRPr lang="sv-SE"/>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6F536CB-9D2B-462B-BAC6-02974F4B08CA}" type="datetimeFigureOut">
              <a:rPr lang="sv-SE" smtClean="0"/>
              <a:pPr/>
              <a:t>2/3/10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42C54DCE-025B-43AE-95E6-71745E884A3A}"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86F536CB-9D2B-462B-BAC6-02974F4B08CA}" type="datetimeFigureOut">
              <a:rPr lang="sv-SE" smtClean="0"/>
              <a:pPr/>
              <a:t>2/3/10</a:t>
            </a:fld>
            <a:endParaRPr lang="sv-SE"/>
          </a:p>
        </p:txBody>
      </p:sp>
      <p:sp>
        <p:nvSpPr>
          <p:cNvPr id="3" name="Footer Placeholder 2"/>
          <p:cNvSpPr>
            <a:spLocks noGrp="1"/>
          </p:cNvSpPr>
          <p:nvPr>
            <p:ph type="ftr" sz="quarter" idx="11"/>
          </p:nvPr>
        </p:nvSpPr>
        <p:spPr>
          <a:xfrm>
            <a:off x="457200" y="6481890"/>
            <a:ext cx="4260056" cy="300831"/>
          </a:xfrm>
        </p:spPr>
        <p:txBody>
          <a:bodyPr/>
          <a:lstStyle/>
          <a:p>
            <a:endParaRPr lang="sv-SE"/>
          </a:p>
        </p:txBody>
      </p:sp>
      <p:sp>
        <p:nvSpPr>
          <p:cNvPr id="4" name="Slide Number Placeholder 3"/>
          <p:cNvSpPr>
            <a:spLocks noGrp="1"/>
          </p:cNvSpPr>
          <p:nvPr>
            <p:ph type="sldNum" sz="quarter" idx="12"/>
          </p:nvPr>
        </p:nvSpPr>
        <p:spPr>
          <a:xfrm>
            <a:off x="7589520" y="6480969"/>
            <a:ext cx="502920" cy="301752"/>
          </a:xfrm>
        </p:spPr>
        <p:txBody>
          <a:bodyPr/>
          <a:lstStyle/>
          <a:p>
            <a:fld id="{42C54DCE-025B-43AE-95E6-71745E884A3A}"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86F536CB-9D2B-462B-BAC6-02974F4B08CA}" type="datetimeFigureOut">
              <a:rPr lang="sv-SE" smtClean="0"/>
              <a:pPr/>
              <a:t>2/3/10</a:t>
            </a:fld>
            <a:endParaRPr lang="sv-SE"/>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sv-SE"/>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42C54DCE-025B-43AE-95E6-71745E884A3A}" type="slidenum">
              <a:rPr lang="sv-SE" smtClean="0"/>
              <a:pPr/>
              <a:t>‹#›</a:t>
            </a:fld>
            <a:endParaRPr lang="sv-SE"/>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86F536CB-9D2B-462B-BAC6-02974F4B08CA}" type="datetimeFigureOut">
              <a:rPr lang="sv-SE" smtClean="0"/>
              <a:pPr/>
              <a:t>2/3/10</a:t>
            </a:fld>
            <a:endParaRPr lang="sv-SE"/>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sv-SE"/>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42C54DCE-025B-43AE-95E6-71745E884A3A}" type="slidenum">
              <a:rPr lang="sv-SE" smtClean="0"/>
              <a:pPr/>
              <a:t>‹#›</a:t>
            </a:fld>
            <a:endParaRPr lang="sv-SE"/>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6F536CB-9D2B-462B-BAC6-02974F4B08CA}" type="datetimeFigureOut">
              <a:rPr lang="sv-SE" smtClean="0"/>
              <a:pPr/>
              <a:t>2/3/10</a:t>
            </a:fld>
            <a:endParaRPr lang="sv-SE"/>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sv-SE"/>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2C54DCE-025B-43AE-95E6-71745E884A3A}" type="slidenum">
              <a:rPr lang="sv-SE" smtClean="0"/>
              <a:pPr/>
              <a:t>‹#›</a:t>
            </a:fld>
            <a:endParaRPr lang="sv-S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 Id="rId5"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6" Type="http://schemas.openxmlformats.org/officeDocument/2006/relationships/image" Target="../media/image14.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gif"/><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gif"/><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7800" y="-142900"/>
            <a:ext cx="5888844" cy="898545"/>
          </a:xfrm>
        </p:spPr>
        <p:txBody>
          <a:bodyPr/>
          <a:lstStyle/>
          <a:p>
            <a:pPr algn="l"/>
            <a:r>
              <a:rPr lang="sv-SE" dirty="0" smtClean="0"/>
              <a:t>Marshal McLuhan</a:t>
            </a:r>
            <a:endParaRPr lang="sv-SE" dirty="0"/>
          </a:p>
        </p:txBody>
      </p:sp>
      <p:sp>
        <p:nvSpPr>
          <p:cNvPr id="3" name="Subtitle 2"/>
          <p:cNvSpPr>
            <a:spLocks noGrp="1"/>
          </p:cNvSpPr>
          <p:nvPr>
            <p:ph type="subTitle" idx="1"/>
          </p:nvPr>
        </p:nvSpPr>
        <p:spPr>
          <a:xfrm>
            <a:off x="2255056" y="642918"/>
            <a:ext cx="3817142" cy="750092"/>
          </a:xfrm>
        </p:spPr>
        <p:txBody>
          <a:bodyPr/>
          <a:lstStyle/>
          <a:p>
            <a:pPr algn="l"/>
            <a:r>
              <a:rPr lang="sv-SE" dirty="0" smtClean="0"/>
              <a:t>The Global Village</a:t>
            </a:r>
            <a:endParaRPr lang="sv-SE" dirty="0"/>
          </a:p>
        </p:txBody>
      </p:sp>
      <p:sp>
        <p:nvSpPr>
          <p:cNvPr id="4" name="TextBox 3"/>
          <p:cNvSpPr txBox="1"/>
          <p:nvPr/>
        </p:nvSpPr>
        <p:spPr>
          <a:xfrm rot="2216325">
            <a:off x="3512129" y="3228979"/>
            <a:ext cx="2412840" cy="369332"/>
          </a:xfrm>
          <a:prstGeom prst="rect">
            <a:avLst/>
          </a:prstGeom>
          <a:noFill/>
        </p:spPr>
        <p:txBody>
          <a:bodyPr wrap="none" rtlCol="0">
            <a:spAutoFit/>
          </a:bodyPr>
          <a:lstStyle/>
          <a:p>
            <a:r>
              <a:rPr lang="sv-SE" dirty="0" smtClean="0"/>
              <a:t>By: Fredrik Klingberg</a:t>
            </a:r>
            <a:endParaRPr lang="sv-SE" dirty="0"/>
          </a:p>
        </p:txBody>
      </p:sp>
      <p:sp>
        <p:nvSpPr>
          <p:cNvPr id="5" name="TextBox 4"/>
          <p:cNvSpPr txBox="1"/>
          <p:nvPr/>
        </p:nvSpPr>
        <p:spPr>
          <a:xfrm>
            <a:off x="115394" y="5371943"/>
            <a:ext cx="7314823" cy="1200329"/>
          </a:xfrm>
          <a:prstGeom prst="rect">
            <a:avLst/>
          </a:prstGeom>
          <a:noFill/>
        </p:spPr>
        <p:txBody>
          <a:bodyPr wrap="none" rtlCol="0">
            <a:spAutoFit/>
          </a:bodyPr>
          <a:lstStyle/>
          <a:p>
            <a:r>
              <a:rPr lang="en-US" dirty="0" smtClean="0"/>
              <a:t>“The global village is the idea that the world and its people form</a:t>
            </a:r>
          </a:p>
          <a:p>
            <a:r>
              <a:rPr lang="en-US" dirty="0" smtClean="0"/>
              <a:t>an interconnected social whole, a village of common interests</a:t>
            </a:r>
          </a:p>
          <a:p>
            <a:r>
              <a:rPr lang="en-US" dirty="0" smtClean="0"/>
              <a:t>and concerns, linked by global communication, media, and</a:t>
            </a:r>
          </a:p>
          <a:p>
            <a:r>
              <a:rPr lang="en-US" dirty="0" smtClean="0"/>
              <a:t>rapid international transportation.”</a:t>
            </a:r>
            <a:endParaRPr lang="sv-SE"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00034" y="857232"/>
            <a:ext cx="7786742" cy="1200329"/>
          </a:xfrm>
          <a:prstGeom prst="rect">
            <a:avLst/>
          </a:prstGeom>
          <a:noFill/>
        </p:spPr>
        <p:txBody>
          <a:bodyPr wrap="square" rtlCol="0">
            <a:spAutoFit/>
          </a:bodyPr>
          <a:lstStyle/>
          <a:p>
            <a:r>
              <a:rPr lang="en-US" dirty="0" smtClean="0"/>
              <a:t>Another things is that not all are equally connected to the internet, most often because of economical disadvantages. These people are excluded from the global arena and are not participants in the global village</a:t>
            </a:r>
            <a:endParaRPr lang="sv-SE" dirty="0"/>
          </a:p>
        </p:txBody>
      </p:sp>
      <p:pic>
        <p:nvPicPr>
          <p:cNvPr id="2050" name="Picture 2" descr="C:\Users\Ägaren\Desktop\SBCC\Introduction to Multimedia\FINAL\images\2002931359_d90c740fa5_b.jpg"/>
          <p:cNvPicPr>
            <a:picLocks noChangeAspect="1" noChangeArrowheads="1"/>
          </p:cNvPicPr>
          <p:nvPr/>
        </p:nvPicPr>
        <p:blipFill>
          <a:blip r:embed="rId2" cstate="print"/>
          <a:srcRect/>
          <a:stretch>
            <a:fillRect/>
          </a:stretch>
        </p:blipFill>
        <p:spPr bwMode="auto">
          <a:xfrm>
            <a:off x="928662" y="3000372"/>
            <a:ext cx="2973381" cy="2407253"/>
          </a:xfrm>
          <a:prstGeom prst="rect">
            <a:avLst/>
          </a:prstGeom>
          <a:noFill/>
        </p:spPr>
      </p:pic>
      <p:pic>
        <p:nvPicPr>
          <p:cNvPr id="2051" name="Picture 3" descr="C:\Users\Ägaren\Desktop\SBCC\Introduction to Multimedia\FINAL\images\businessman_computer.jpg"/>
          <p:cNvPicPr>
            <a:picLocks noChangeAspect="1" noChangeArrowheads="1"/>
          </p:cNvPicPr>
          <p:nvPr/>
        </p:nvPicPr>
        <p:blipFill>
          <a:blip r:embed="rId3" cstate="print"/>
          <a:srcRect/>
          <a:stretch>
            <a:fillRect/>
          </a:stretch>
        </p:blipFill>
        <p:spPr bwMode="auto">
          <a:xfrm>
            <a:off x="5419744" y="2857496"/>
            <a:ext cx="2108385" cy="2857519"/>
          </a:xfrm>
          <a:prstGeom prst="rect">
            <a:avLst/>
          </a:prstGeom>
          <a:noFill/>
        </p:spPr>
      </p:pic>
      <p:cxnSp>
        <p:nvCxnSpPr>
          <p:cNvPr id="8" name="Straight Connector 7"/>
          <p:cNvCxnSpPr/>
          <p:nvPr/>
        </p:nvCxnSpPr>
        <p:spPr>
          <a:xfrm rot="5400000">
            <a:off x="2699438" y="4271082"/>
            <a:ext cx="3888000" cy="0"/>
          </a:xfrm>
          <a:prstGeom prst="line">
            <a:avLst/>
          </a:prstGeom>
        </p:spPr>
        <p:style>
          <a:lnRef idx="3">
            <a:schemeClr val="dk1"/>
          </a:lnRef>
          <a:fillRef idx="0">
            <a:schemeClr val="dk1"/>
          </a:fillRef>
          <a:effectRef idx="2">
            <a:schemeClr val="dk1"/>
          </a:effectRef>
          <a:fontRef idx="minor">
            <a:schemeClr val="tx1"/>
          </a:fontRef>
        </p:style>
      </p:cxnSp>
      <p:pic>
        <p:nvPicPr>
          <p:cNvPr id="2053" name="Picture 5" descr="C:\Users\Ägaren\Desktop\SBCC\Introduction to Multimedia\FINAL\images\internet-explorer-8.png"/>
          <p:cNvPicPr>
            <a:picLocks noChangeAspect="1" noChangeArrowheads="1"/>
          </p:cNvPicPr>
          <p:nvPr/>
        </p:nvPicPr>
        <p:blipFill>
          <a:blip r:embed="rId4" cstate="print"/>
          <a:srcRect/>
          <a:stretch>
            <a:fillRect/>
          </a:stretch>
        </p:blipFill>
        <p:spPr bwMode="auto">
          <a:xfrm>
            <a:off x="7134256" y="2500306"/>
            <a:ext cx="723892" cy="723892"/>
          </a:xfrm>
          <a:prstGeom prst="rect">
            <a:avLst/>
          </a:prstGeom>
          <a:noFill/>
        </p:spPr>
      </p:pic>
      <p:pic>
        <p:nvPicPr>
          <p:cNvPr id="2054" name="Picture 6" descr="C:\Users\Ägaren\Desktop\SBCC\Introduction to Multimedia\FINAL\images\iphone.png"/>
          <p:cNvPicPr>
            <a:picLocks noChangeAspect="1" noChangeArrowheads="1"/>
          </p:cNvPicPr>
          <p:nvPr/>
        </p:nvPicPr>
        <p:blipFill>
          <a:blip r:embed="rId5" cstate="print"/>
          <a:srcRect/>
          <a:stretch>
            <a:fillRect/>
          </a:stretch>
        </p:blipFill>
        <p:spPr bwMode="auto">
          <a:xfrm>
            <a:off x="5205430" y="5143512"/>
            <a:ext cx="434088" cy="79690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315720"/>
            <a:ext cx="4786346" cy="1399032"/>
          </a:xfrm>
        </p:spPr>
        <p:txBody>
          <a:bodyPr>
            <a:normAutofit/>
          </a:bodyPr>
          <a:lstStyle/>
          <a:p>
            <a:r>
              <a:rPr lang="sv-SE" sz="7200" dirty="0" smtClean="0"/>
              <a:t>The End</a:t>
            </a:r>
            <a:endParaRPr lang="sv-SE" sz="72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5" name="Picture 7" descr="C:\Users\Ägaren\Desktop\SBCC\Introduction to Multimedia\FINAL\globe.png"/>
          <p:cNvPicPr>
            <a:picLocks noChangeAspect="1" noChangeArrowheads="1"/>
          </p:cNvPicPr>
          <p:nvPr/>
        </p:nvPicPr>
        <p:blipFill>
          <a:blip r:embed="rId2" cstate="print"/>
          <a:srcRect/>
          <a:stretch>
            <a:fillRect/>
          </a:stretch>
        </p:blipFill>
        <p:spPr bwMode="auto">
          <a:xfrm>
            <a:off x="3217843" y="3948310"/>
            <a:ext cx="2941084" cy="3452577"/>
          </a:xfrm>
          <a:prstGeom prst="rect">
            <a:avLst/>
          </a:prstGeom>
          <a:noFill/>
        </p:spPr>
      </p:pic>
      <p:sp>
        <p:nvSpPr>
          <p:cNvPr id="2" name="Title 1"/>
          <p:cNvSpPr>
            <a:spLocks noGrp="1"/>
          </p:cNvSpPr>
          <p:nvPr>
            <p:ph type="title"/>
          </p:nvPr>
        </p:nvSpPr>
        <p:spPr>
          <a:xfrm>
            <a:off x="1857356" y="-256048"/>
            <a:ext cx="8229600" cy="1399032"/>
          </a:xfrm>
        </p:spPr>
        <p:txBody>
          <a:bodyPr/>
          <a:lstStyle/>
          <a:p>
            <a:r>
              <a:rPr lang="sv-SE" dirty="0" smtClean="0"/>
              <a:t>Global Village</a:t>
            </a:r>
            <a:endParaRPr lang="sv-SE" dirty="0"/>
          </a:p>
        </p:txBody>
      </p:sp>
      <p:sp>
        <p:nvSpPr>
          <p:cNvPr id="3" name="Content Placeholder 2"/>
          <p:cNvSpPr>
            <a:spLocks noGrp="1"/>
          </p:cNvSpPr>
          <p:nvPr>
            <p:ph idx="1"/>
          </p:nvPr>
        </p:nvSpPr>
        <p:spPr>
          <a:xfrm>
            <a:off x="457200" y="928670"/>
            <a:ext cx="8229600" cy="1714512"/>
          </a:xfrm>
        </p:spPr>
        <p:txBody>
          <a:bodyPr>
            <a:noAutofit/>
          </a:bodyPr>
          <a:lstStyle/>
          <a:p>
            <a:pPr>
              <a:buNone/>
            </a:pPr>
            <a:r>
              <a:rPr lang="en-US" sz="1800" dirty="0" smtClean="0"/>
              <a:t>      McLuhan describes how the globe has been transformed into a village by electric technology.</a:t>
            </a:r>
          </a:p>
          <a:p>
            <a:pPr>
              <a:buNone/>
            </a:pPr>
            <a:endParaRPr lang="en-US" sz="1800" dirty="0" smtClean="0"/>
          </a:p>
          <a:p>
            <a:r>
              <a:rPr lang="en-US" sz="1800" dirty="0" smtClean="0"/>
              <a:t>Information/opinions/thoughts/culture/politics from almost every corner on the earth in your hands, for you to read and learn about.</a:t>
            </a:r>
            <a:endParaRPr lang="sv-SE" sz="1800" dirty="0" smtClean="0"/>
          </a:p>
        </p:txBody>
      </p:sp>
      <p:pic>
        <p:nvPicPr>
          <p:cNvPr id="2050" name="Picture 2" descr="C:\Users\Ägaren\Desktop\SBCC\Introduction to Multimedia\FINAL\internet-explorer-8.png"/>
          <p:cNvPicPr>
            <a:picLocks noChangeAspect="1" noChangeArrowheads="1"/>
          </p:cNvPicPr>
          <p:nvPr/>
        </p:nvPicPr>
        <p:blipFill>
          <a:blip r:embed="rId3" cstate="print"/>
          <a:srcRect/>
          <a:stretch>
            <a:fillRect/>
          </a:stretch>
        </p:blipFill>
        <p:spPr bwMode="auto">
          <a:xfrm>
            <a:off x="3643306" y="2571744"/>
            <a:ext cx="2081210" cy="2081210"/>
          </a:xfrm>
          <a:prstGeom prst="rect">
            <a:avLst/>
          </a:prstGeom>
          <a:noFill/>
        </p:spPr>
      </p:pic>
      <p:pic>
        <p:nvPicPr>
          <p:cNvPr id="2052" name="Picture 4" descr="C:\Users\Ägaren\Desktop\SBCC\Introduction to Multimedia\FINAL\iphone.png"/>
          <p:cNvPicPr>
            <a:picLocks noChangeAspect="1" noChangeArrowheads="1"/>
          </p:cNvPicPr>
          <p:nvPr/>
        </p:nvPicPr>
        <p:blipFill>
          <a:blip r:embed="rId4" cstate="print"/>
          <a:srcRect/>
          <a:stretch>
            <a:fillRect/>
          </a:stretch>
        </p:blipFill>
        <p:spPr bwMode="auto">
          <a:xfrm rot="1663711">
            <a:off x="6182468" y="3543037"/>
            <a:ext cx="1457785" cy="2676233"/>
          </a:xfrm>
          <a:prstGeom prst="rect">
            <a:avLst/>
          </a:prstGeom>
          <a:noFill/>
        </p:spPr>
      </p:pic>
      <p:pic>
        <p:nvPicPr>
          <p:cNvPr id="2053" name="Picture 5" descr="C:\Users\Ägaren\Desktop\SBCC\Introduction to Multimedia\FINAL\computer.png"/>
          <p:cNvPicPr>
            <a:picLocks noChangeAspect="1" noChangeArrowheads="1"/>
          </p:cNvPicPr>
          <p:nvPr/>
        </p:nvPicPr>
        <p:blipFill>
          <a:blip r:embed="rId5" cstate="print"/>
          <a:srcRect/>
          <a:stretch>
            <a:fillRect/>
          </a:stretch>
        </p:blipFill>
        <p:spPr bwMode="auto">
          <a:xfrm>
            <a:off x="1000100" y="3857628"/>
            <a:ext cx="2505072" cy="250507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00316" y="-285776"/>
            <a:ext cx="8229600" cy="1399032"/>
          </a:xfrm>
        </p:spPr>
        <p:txBody>
          <a:bodyPr/>
          <a:lstStyle/>
          <a:p>
            <a:r>
              <a:rPr lang="sv-SE" dirty="0" smtClean="0"/>
              <a:t>The borders</a:t>
            </a:r>
            <a:endParaRPr lang="sv-SE" dirty="0"/>
          </a:p>
        </p:txBody>
      </p:sp>
      <p:sp>
        <p:nvSpPr>
          <p:cNvPr id="3" name="TextBox 2"/>
          <p:cNvSpPr txBox="1"/>
          <p:nvPr/>
        </p:nvSpPr>
        <p:spPr>
          <a:xfrm>
            <a:off x="1142976" y="1285860"/>
            <a:ext cx="6532558" cy="646331"/>
          </a:xfrm>
          <a:prstGeom prst="rect">
            <a:avLst/>
          </a:prstGeom>
          <a:noFill/>
        </p:spPr>
        <p:txBody>
          <a:bodyPr wrap="none" rtlCol="0">
            <a:spAutoFit/>
          </a:bodyPr>
          <a:lstStyle/>
          <a:p>
            <a:r>
              <a:rPr lang="en-US" dirty="0" smtClean="0"/>
              <a:t>The country borders becomes smaller, almost disappears</a:t>
            </a:r>
          </a:p>
          <a:p>
            <a:r>
              <a:rPr lang="en-US" dirty="0" smtClean="0"/>
              <a:t>since we are more and easily connected to each other.</a:t>
            </a:r>
            <a:endParaRPr lang="sv-SE" dirty="0"/>
          </a:p>
        </p:txBody>
      </p:sp>
      <p:pic>
        <p:nvPicPr>
          <p:cNvPr id="1026" name="Picture 2" descr="C:\Users\Ägaren\Desktop\SBCC\Introduction to Multimedia\FINAL\596px-Globe_Atlantic.svg.png"/>
          <p:cNvPicPr>
            <a:picLocks noChangeAspect="1" noChangeArrowheads="1"/>
          </p:cNvPicPr>
          <p:nvPr/>
        </p:nvPicPr>
        <p:blipFill>
          <a:blip r:embed="rId2" cstate="print"/>
          <a:srcRect/>
          <a:stretch>
            <a:fillRect/>
          </a:stretch>
        </p:blipFill>
        <p:spPr bwMode="auto">
          <a:xfrm>
            <a:off x="3143240" y="3929066"/>
            <a:ext cx="2309808" cy="2321434"/>
          </a:xfrm>
          <a:prstGeom prst="rect">
            <a:avLst/>
          </a:prstGeom>
          <a:noFill/>
        </p:spPr>
      </p:pic>
      <p:pic>
        <p:nvPicPr>
          <p:cNvPr id="1027" name="Picture 3" descr="C:\Users\Ägaren\Desktop\SBCC\Introduction to Multimedia\FINAL\shaking_hands.png"/>
          <p:cNvPicPr>
            <a:picLocks noChangeAspect="1" noChangeArrowheads="1"/>
          </p:cNvPicPr>
          <p:nvPr/>
        </p:nvPicPr>
        <p:blipFill>
          <a:blip r:embed="rId3" cstate="print"/>
          <a:srcRect/>
          <a:stretch>
            <a:fillRect/>
          </a:stretch>
        </p:blipFill>
        <p:spPr bwMode="auto">
          <a:xfrm>
            <a:off x="3071802" y="2571744"/>
            <a:ext cx="2386756" cy="200026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4" y="-214338"/>
            <a:ext cx="4329114" cy="1804184"/>
          </a:xfrm>
        </p:spPr>
        <p:txBody>
          <a:bodyPr>
            <a:normAutofit/>
          </a:bodyPr>
          <a:lstStyle/>
          <a:p>
            <a:r>
              <a:rPr lang="sv-SE" dirty="0" smtClean="0"/>
              <a:t>E-commerce</a:t>
            </a:r>
            <a:br>
              <a:rPr lang="sv-SE" dirty="0" smtClean="0"/>
            </a:br>
            <a:endParaRPr lang="sv-SE" dirty="0"/>
          </a:p>
        </p:txBody>
      </p:sp>
      <p:sp>
        <p:nvSpPr>
          <p:cNvPr id="3" name="Content Placeholder 2"/>
          <p:cNvSpPr>
            <a:spLocks noGrp="1"/>
          </p:cNvSpPr>
          <p:nvPr>
            <p:ph idx="1"/>
          </p:nvPr>
        </p:nvSpPr>
        <p:spPr>
          <a:xfrm>
            <a:off x="214282" y="1071546"/>
            <a:ext cx="5329246" cy="2974952"/>
          </a:xfrm>
        </p:spPr>
        <p:txBody>
          <a:bodyPr>
            <a:normAutofit/>
          </a:bodyPr>
          <a:lstStyle/>
          <a:p>
            <a:pPr>
              <a:buNone/>
            </a:pPr>
            <a:r>
              <a:rPr lang="sv-SE" dirty="0" smtClean="0"/>
              <a:t>Internet working as an extension of our bodies</a:t>
            </a:r>
            <a:endParaRPr lang="sv-SE" dirty="0"/>
          </a:p>
        </p:txBody>
      </p:sp>
      <p:pic>
        <p:nvPicPr>
          <p:cNvPr id="4" name="Picture 2" descr="C:\Users\Ägaren\Desktop\SBCC\Introduction to Multimedia\MidTerm\pictures\extensin.png"/>
          <p:cNvPicPr>
            <a:picLocks noChangeAspect="1" noChangeArrowheads="1"/>
          </p:cNvPicPr>
          <p:nvPr/>
        </p:nvPicPr>
        <p:blipFill>
          <a:blip r:embed="rId2" cstate="print"/>
          <a:srcRect/>
          <a:stretch>
            <a:fillRect/>
          </a:stretch>
        </p:blipFill>
        <p:spPr bwMode="auto">
          <a:xfrm>
            <a:off x="2428860" y="2285992"/>
            <a:ext cx="6383783" cy="4000504"/>
          </a:xfrm>
          <a:prstGeom prst="rect">
            <a:avLst/>
          </a:prstGeom>
          <a:noFill/>
        </p:spPr>
      </p:pic>
      <p:sp>
        <p:nvSpPr>
          <p:cNvPr id="6" name="TextBox 5"/>
          <p:cNvSpPr txBox="1"/>
          <p:nvPr/>
        </p:nvSpPr>
        <p:spPr>
          <a:xfrm>
            <a:off x="571472" y="4643446"/>
            <a:ext cx="4204997" cy="646331"/>
          </a:xfrm>
          <a:prstGeom prst="rect">
            <a:avLst/>
          </a:prstGeom>
          <a:noFill/>
        </p:spPr>
        <p:txBody>
          <a:bodyPr wrap="none" rtlCol="0">
            <a:spAutoFit/>
          </a:bodyPr>
          <a:lstStyle/>
          <a:p>
            <a:r>
              <a:rPr lang="sv-SE" dirty="0" smtClean="0"/>
              <a:t>When e-commerce became global</a:t>
            </a:r>
          </a:p>
          <a:p>
            <a:r>
              <a:rPr lang="sv-SE" dirty="0" smtClean="0"/>
              <a:t>it erased even bigger borders.</a:t>
            </a:r>
            <a:endParaRPr lang="sv-SE"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00166" y="-327486"/>
            <a:ext cx="8229600" cy="1399032"/>
          </a:xfrm>
        </p:spPr>
        <p:txBody>
          <a:bodyPr/>
          <a:lstStyle/>
          <a:p>
            <a:r>
              <a:rPr lang="sv-SE" dirty="0" smtClean="0"/>
              <a:t>Changed culture</a:t>
            </a:r>
            <a:endParaRPr lang="sv-SE" dirty="0"/>
          </a:p>
        </p:txBody>
      </p:sp>
      <p:sp>
        <p:nvSpPr>
          <p:cNvPr id="5" name="TextBox 4"/>
          <p:cNvSpPr txBox="1"/>
          <p:nvPr/>
        </p:nvSpPr>
        <p:spPr>
          <a:xfrm>
            <a:off x="214282" y="1428736"/>
            <a:ext cx="4851008" cy="1754326"/>
          </a:xfrm>
          <a:prstGeom prst="rect">
            <a:avLst/>
          </a:prstGeom>
          <a:noFill/>
        </p:spPr>
        <p:txBody>
          <a:bodyPr wrap="none" rtlCol="0">
            <a:spAutoFit/>
          </a:bodyPr>
          <a:lstStyle/>
          <a:p>
            <a:r>
              <a:rPr lang="en-US" dirty="0" smtClean="0"/>
              <a:t>Just like country borders, culture borders</a:t>
            </a:r>
          </a:p>
          <a:p>
            <a:r>
              <a:rPr lang="en-US" dirty="0" smtClean="0"/>
              <a:t>fell as well. Media spread knowledge of</a:t>
            </a:r>
          </a:p>
          <a:p>
            <a:r>
              <a:rPr lang="en-US" dirty="0" smtClean="0"/>
              <a:t>other cultures even further, automatically</a:t>
            </a:r>
          </a:p>
          <a:p>
            <a:r>
              <a:rPr lang="en-US" dirty="0" smtClean="0"/>
              <a:t>people picked up on them and</a:t>
            </a:r>
          </a:p>
          <a:p>
            <a:r>
              <a:rPr lang="en-US" dirty="0" smtClean="0"/>
              <a:t>“converted” them to their own.</a:t>
            </a:r>
            <a:endParaRPr lang="sv-SE" dirty="0" smtClean="0"/>
          </a:p>
          <a:p>
            <a:endParaRPr lang="sv-SE" dirty="0"/>
          </a:p>
        </p:txBody>
      </p:sp>
      <p:pic>
        <p:nvPicPr>
          <p:cNvPr id="1031" name="Picture 7" descr="C:\Users\Ägaren\Desktop\SBCC\Introduction to Multimedia\FINAL\culture.png"/>
          <p:cNvPicPr>
            <a:picLocks noChangeAspect="1" noChangeArrowheads="1"/>
          </p:cNvPicPr>
          <p:nvPr/>
        </p:nvPicPr>
        <p:blipFill>
          <a:blip r:embed="rId3" cstate="print"/>
          <a:srcRect/>
          <a:stretch>
            <a:fillRect/>
          </a:stretch>
        </p:blipFill>
        <p:spPr bwMode="auto">
          <a:xfrm>
            <a:off x="2714612" y="1071546"/>
            <a:ext cx="5676900" cy="57054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5" name="Picture 7" descr="C:\Users\Ägaren\Desktop\SBCC\Introduction to Multimedia\FINAL\Twitter-Logo.png"/>
          <p:cNvPicPr>
            <a:picLocks noChangeAspect="1" noChangeArrowheads="1"/>
          </p:cNvPicPr>
          <p:nvPr/>
        </p:nvPicPr>
        <p:blipFill>
          <a:blip r:embed="rId2" cstate="print"/>
          <a:srcRect/>
          <a:stretch>
            <a:fillRect/>
          </a:stretch>
        </p:blipFill>
        <p:spPr bwMode="auto">
          <a:xfrm>
            <a:off x="5072066" y="3286124"/>
            <a:ext cx="2781295" cy="2781295"/>
          </a:xfrm>
          <a:prstGeom prst="rect">
            <a:avLst/>
          </a:prstGeom>
          <a:noFill/>
        </p:spPr>
      </p:pic>
      <p:sp>
        <p:nvSpPr>
          <p:cNvPr id="2" name="Title 1"/>
          <p:cNvSpPr>
            <a:spLocks noGrp="1"/>
          </p:cNvSpPr>
          <p:nvPr>
            <p:ph type="title"/>
          </p:nvPr>
        </p:nvSpPr>
        <p:spPr>
          <a:xfrm>
            <a:off x="1785918" y="-357214"/>
            <a:ext cx="8229600" cy="1399032"/>
          </a:xfrm>
        </p:spPr>
        <p:txBody>
          <a:bodyPr/>
          <a:lstStyle/>
          <a:p>
            <a:r>
              <a:rPr lang="sv-SE" dirty="0" smtClean="0"/>
              <a:t>Online culture</a:t>
            </a:r>
            <a:endParaRPr lang="sv-SE" dirty="0"/>
          </a:p>
        </p:txBody>
      </p:sp>
      <p:sp>
        <p:nvSpPr>
          <p:cNvPr id="4" name="TextBox 3"/>
          <p:cNvSpPr txBox="1"/>
          <p:nvPr/>
        </p:nvSpPr>
        <p:spPr>
          <a:xfrm>
            <a:off x="1394661" y="1000108"/>
            <a:ext cx="5541902" cy="923330"/>
          </a:xfrm>
          <a:prstGeom prst="rect">
            <a:avLst/>
          </a:prstGeom>
          <a:noFill/>
        </p:spPr>
        <p:txBody>
          <a:bodyPr wrap="none" rtlCol="0">
            <a:spAutoFit/>
          </a:bodyPr>
          <a:lstStyle/>
          <a:p>
            <a:r>
              <a:rPr lang="en-US" dirty="0" smtClean="0"/>
              <a:t>“Online culture” is a common “culture” in which</a:t>
            </a:r>
          </a:p>
          <a:p>
            <a:r>
              <a:rPr lang="en-US" dirty="0" smtClean="0"/>
              <a:t>people browsing the internet are exposed too</a:t>
            </a:r>
          </a:p>
          <a:p>
            <a:r>
              <a:rPr lang="en-US" dirty="0" smtClean="0"/>
              <a:t>and learning the same things. </a:t>
            </a:r>
            <a:endParaRPr lang="sv-SE" dirty="0"/>
          </a:p>
        </p:txBody>
      </p:sp>
      <p:pic>
        <p:nvPicPr>
          <p:cNvPr id="2050" name="Picture 2" descr="C:\Users\Ägaren\Desktop\SBCC\Introduction to Multimedia\FINAL\google_logo.png"/>
          <p:cNvPicPr>
            <a:picLocks noChangeAspect="1" noChangeArrowheads="1"/>
          </p:cNvPicPr>
          <p:nvPr/>
        </p:nvPicPr>
        <p:blipFill>
          <a:blip r:embed="rId3" cstate="print"/>
          <a:srcRect/>
          <a:stretch>
            <a:fillRect/>
          </a:stretch>
        </p:blipFill>
        <p:spPr bwMode="auto">
          <a:xfrm>
            <a:off x="1000101" y="2000240"/>
            <a:ext cx="4071966" cy="1598896"/>
          </a:xfrm>
          <a:prstGeom prst="rect">
            <a:avLst/>
          </a:prstGeom>
          <a:noFill/>
        </p:spPr>
      </p:pic>
      <p:pic>
        <p:nvPicPr>
          <p:cNvPr id="2052" name="Picture 4" descr="C:\Users\Ägaren\Desktop\SBCC\Introduction to Multimedia\FINAL\youtube-logo.png"/>
          <p:cNvPicPr>
            <a:picLocks noChangeAspect="1" noChangeArrowheads="1"/>
          </p:cNvPicPr>
          <p:nvPr/>
        </p:nvPicPr>
        <p:blipFill>
          <a:blip r:embed="rId4" cstate="print"/>
          <a:srcRect/>
          <a:stretch>
            <a:fillRect/>
          </a:stretch>
        </p:blipFill>
        <p:spPr bwMode="auto">
          <a:xfrm>
            <a:off x="1000100" y="3571876"/>
            <a:ext cx="2690747" cy="1902442"/>
          </a:xfrm>
          <a:prstGeom prst="rect">
            <a:avLst/>
          </a:prstGeom>
          <a:noFill/>
        </p:spPr>
      </p:pic>
      <p:pic>
        <p:nvPicPr>
          <p:cNvPr id="2053" name="Picture 5" descr="C:\Users\Ägaren\Desktop\SBCC\Introduction to Multimedia\FINAL\wikipedia-logo.png"/>
          <p:cNvPicPr>
            <a:picLocks noChangeAspect="1" noChangeArrowheads="1"/>
          </p:cNvPicPr>
          <p:nvPr/>
        </p:nvPicPr>
        <p:blipFill>
          <a:blip r:embed="rId5" cstate="print"/>
          <a:srcRect/>
          <a:stretch>
            <a:fillRect/>
          </a:stretch>
        </p:blipFill>
        <p:spPr bwMode="auto">
          <a:xfrm>
            <a:off x="3428992" y="3429000"/>
            <a:ext cx="2102053" cy="2574908"/>
          </a:xfrm>
          <a:prstGeom prst="rect">
            <a:avLst/>
          </a:prstGeom>
          <a:noFill/>
        </p:spPr>
      </p:pic>
      <p:pic>
        <p:nvPicPr>
          <p:cNvPr id="2054" name="Picture 6" descr="C:\Users\Ägaren\Desktop\SBCC\Introduction to Multimedia\FINAL\facebook-logo.png"/>
          <p:cNvPicPr>
            <a:picLocks noChangeAspect="1" noChangeArrowheads="1"/>
          </p:cNvPicPr>
          <p:nvPr/>
        </p:nvPicPr>
        <p:blipFill>
          <a:blip r:embed="rId6" cstate="print"/>
          <a:srcRect/>
          <a:stretch>
            <a:fillRect/>
          </a:stretch>
        </p:blipFill>
        <p:spPr bwMode="auto">
          <a:xfrm>
            <a:off x="5072066" y="2000240"/>
            <a:ext cx="3387611" cy="127476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14546" y="-357214"/>
            <a:ext cx="8229600" cy="1399032"/>
          </a:xfrm>
        </p:spPr>
        <p:txBody>
          <a:bodyPr/>
          <a:lstStyle/>
          <a:p>
            <a:r>
              <a:rPr lang="sv-SE" dirty="0" smtClean="0"/>
              <a:t>Nationalism</a:t>
            </a:r>
            <a:endParaRPr lang="sv-SE" dirty="0"/>
          </a:p>
        </p:txBody>
      </p:sp>
      <p:sp>
        <p:nvSpPr>
          <p:cNvPr id="4" name="TextBox 3"/>
          <p:cNvSpPr txBox="1"/>
          <p:nvPr/>
        </p:nvSpPr>
        <p:spPr>
          <a:xfrm>
            <a:off x="571472" y="857232"/>
            <a:ext cx="8001056" cy="1754326"/>
          </a:xfrm>
          <a:prstGeom prst="rect">
            <a:avLst/>
          </a:prstGeom>
          <a:noFill/>
        </p:spPr>
        <p:txBody>
          <a:bodyPr wrap="square" rtlCol="0">
            <a:spAutoFit/>
          </a:bodyPr>
          <a:lstStyle/>
          <a:p>
            <a:r>
              <a:rPr lang="en-US" dirty="0" smtClean="0"/>
              <a:t>Several nations in Africa were created to oppose the colonization of their land by British and German imperialists. Since these people shared a common culture and did not want to lose it they grew hate against globalization of global culture and the overwhelming global culture</a:t>
            </a:r>
            <a:endParaRPr lang="sv-SE" dirty="0" smtClean="0"/>
          </a:p>
          <a:p>
            <a:endParaRPr lang="sv-SE" dirty="0"/>
          </a:p>
        </p:txBody>
      </p:sp>
      <p:pic>
        <p:nvPicPr>
          <p:cNvPr id="2052" name="Picture 4" descr="C:\Users\Ägaren\Desktop\SBCC\Introduction to Multimedia\FINAL\africa_map.gif"/>
          <p:cNvPicPr>
            <a:picLocks noChangeAspect="1" noChangeArrowheads="1"/>
          </p:cNvPicPr>
          <p:nvPr/>
        </p:nvPicPr>
        <p:blipFill>
          <a:blip r:embed="rId2" cstate="print"/>
          <a:srcRect/>
          <a:stretch>
            <a:fillRect/>
          </a:stretch>
        </p:blipFill>
        <p:spPr bwMode="auto">
          <a:xfrm>
            <a:off x="4102118" y="2182220"/>
            <a:ext cx="4613286" cy="4461490"/>
          </a:xfrm>
          <a:prstGeom prst="rect">
            <a:avLst/>
          </a:prstGeom>
          <a:noFill/>
        </p:spPr>
      </p:pic>
      <p:pic>
        <p:nvPicPr>
          <p:cNvPr id="2053" name="Picture 5" descr="C:\Users\Ägaren\Desktop\SBCC\Introduction to Multimedia\FINAL\policehat.png"/>
          <p:cNvPicPr>
            <a:picLocks noChangeAspect="1" noChangeArrowheads="1"/>
          </p:cNvPicPr>
          <p:nvPr/>
        </p:nvPicPr>
        <p:blipFill>
          <a:blip r:embed="rId3" cstate="print"/>
          <a:srcRect/>
          <a:stretch>
            <a:fillRect/>
          </a:stretch>
        </p:blipFill>
        <p:spPr bwMode="auto">
          <a:xfrm>
            <a:off x="214282" y="3500406"/>
            <a:ext cx="1759005" cy="1759005"/>
          </a:xfrm>
          <a:prstGeom prst="rect">
            <a:avLst/>
          </a:prstGeom>
          <a:noFill/>
        </p:spPr>
      </p:pic>
      <p:sp>
        <p:nvSpPr>
          <p:cNvPr id="10" name="TextBox 9"/>
          <p:cNvSpPr txBox="1"/>
          <p:nvPr/>
        </p:nvSpPr>
        <p:spPr>
          <a:xfrm>
            <a:off x="1866578" y="4000504"/>
            <a:ext cx="2133918" cy="523220"/>
          </a:xfrm>
          <a:prstGeom prst="rect">
            <a:avLst/>
          </a:prstGeom>
          <a:noFill/>
        </p:spPr>
        <p:txBody>
          <a:bodyPr wrap="none" rtlCol="0">
            <a:spAutoFit/>
          </a:bodyPr>
          <a:lstStyle/>
          <a:p>
            <a:r>
              <a:rPr lang="sv-SE" sz="2800" dirty="0" smtClean="0"/>
              <a:t>+ borders =</a:t>
            </a:r>
            <a:endParaRPr lang="sv-SE" sz="2800"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8" name="Picture 6" descr="C:\Users\Ägaren\Desktop\SBCC\Introduction to Multimedia\FINAL\walmartMap.gif"/>
          <p:cNvPicPr>
            <a:picLocks noChangeAspect="1" noChangeArrowheads="1"/>
          </p:cNvPicPr>
          <p:nvPr/>
        </p:nvPicPr>
        <p:blipFill>
          <a:blip r:embed="rId2" cstate="print"/>
          <a:srcRect/>
          <a:stretch>
            <a:fillRect/>
          </a:stretch>
        </p:blipFill>
        <p:spPr bwMode="auto">
          <a:xfrm>
            <a:off x="1785918" y="2714620"/>
            <a:ext cx="3929090" cy="2232563"/>
          </a:xfrm>
          <a:prstGeom prst="rect">
            <a:avLst/>
          </a:prstGeom>
          <a:noFill/>
        </p:spPr>
      </p:pic>
      <p:pic>
        <p:nvPicPr>
          <p:cNvPr id="23559" name="Picture 7" descr="C:\Users\Ägaren\Desktop\SBCC\Introduction to Multimedia\FINAL\stepping.png"/>
          <p:cNvPicPr>
            <a:picLocks noChangeAspect="1" noChangeArrowheads="1"/>
          </p:cNvPicPr>
          <p:nvPr/>
        </p:nvPicPr>
        <p:blipFill>
          <a:blip r:embed="rId3" cstate="print"/>
          <a:srcRect/>
          <a:stretch>
            <a:fillRect/>
          </a:stretch>
        </p:blipFill>
        <p:spPr bwMode="auto">
          <a:xfrm>
            <a:off x="5214942" y="2651123"/>
            <a:ext cx="3419625" cy="4206877"/>
          </a:xfrm>
          <a:prstGeom prst="rect">
            <a:avLst/>
          </a:prstGeom>
          <a:noFill/>
        </p:spPr>
      </p:pic>
      <p:sp>
        <p:nvSpPr>
          <p:cNvPr id="2" name="Title 1"/>
          <p:cNvSpPr>
            <a:spLocks noGrp="1"/>
          </p:cNvSpPr>
          <p:nvPr>
            <p:ph type="title"/>
          </p:nvPr>
        </p:nvSpPr>
        <p:spPr>
          <a:xfrm>
            <a:off x="2214546" y="-357214"/>
            <a:ext cx="8229600" cy="1399032"/>
          </a:xfrm>
        </p:spPr>
        <p:txBody>
          <a:bodyPr/>
          <a:lstStyle/>
          <a:p>
            <a:r>
              <a:rPr lang="sv-SE" dirty="0" smtClean="0"/>
              <a:t>Nationalism</a:t>
            </a:r>
            <a:endParaRPr lang="sv-SE" dirty="0"/>
          </a:p>
        </p:txBody>
      </p:sp>
      <p:sp>
        <p:nvSpPr>
          <p:cNvPr id="8" name="TextBox 7"/>
          <p:cNvSpPr txBox="1"/>
          <p:nvPr/>
        </p:nvSpPr>
        <p:spPr>
          <a:xfrm>
            <a:off x="571472" y="1014225"/>
            <a:ext cx="8215370" cy="1200329"/>
          </a:xfrm>
          <a:prstGeom prst="rect">
            <a:avLst/>
          </a:prstGeom>
          <a:noFill/>
        </p:spPr>
        <p:txBody>
          <a:bodyPr wrap="square" rtlCol="0">
            <a:spAutoFit/>
          </a:bodyPr>
          <a:lstStyle/>
          <a:p>
            <a:r>
              <a:rPr lang="en-US" dirty="0" smtClean="0"/>
              <a:t>They were not alone being afraid of the global culture.</a:t>
            </a:r>
          </a:p>
          <a:p>
            <a:endParaRPr lang="sv-SE" dirty="0" smtClean="0"/>
          </a:p>
          <a:p>
            <a:r>
              <a:rPr lang="en-US" dirty="0" smtClean="0"/>
              <a:t>Smaller/Local companies could not keep up with the insane spread of marketing, and was pushed down.</a:t>
            </a:r>
            <a:endParaRPr lang="sv-SE" dirty="0"/>
          </a:p>
        </p:txBody>
      </p:sp>
      <p:pic>
        <p:nvPicPr>
          <p:cNvPr id="23557" name="Picture 5" descr="C:\Users\Ägaren\Desktop\SBCC\Introduction to Multimedia\FINAL\walmart.png"/>
          <p:cNvPicPr>
            <a:picLocks noChangeAspect="1" noChangeArrowheads="1"/>
          </p:cNvPicPr>
          <p:nvPr/>
        </p:nvPicPr>
        <p:blipFill>
          <a:blip r:embed="rId4" cstate="print"/>
          <a:srcRect/>
          <a:stretch>
            <a:fillRect/>
          </a:stretch>
        </p:blipFill>
        <p:spPr bwMode="auto">
          <a:xfrm>
            <a:off x="0" y="3714752"/>
            <a:ext cx="2928959" cy="299388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71736" y="-357214"/>
            <a:ext cx="8229600" cy="1399032"/>
          </a:xfrm>
        </p:spPr>
        <p:txBody>
          <a:bodyPr/>
          <a:lstStyle/>
          <a:p>
            <a:r>
              <a:rPr lang="en-US" dirty="0" smtClean="0"/>
              <a:t>Criticism</a:t>
            </a:r>
            <a:endParaRPr lang="sv-SE" dirty="0"/>
          </a:p>
        </p:txBody>
      </p:sp>
      <p:sp>
        <p:nvSpPr>
          <p:cNvPr id="4" name="TextBox 3"/>
          <p:cNvSpPr txBox="1"/>
          <p:nvPr/>
        </p:nvSpPr>
        <p:spPr>
          <a:xfrm>
            <a:off x="642910" y="1142984"/>
            <a:ext cx="8286776" cy="923330"/>
          </a:xfrm>
          <a:prstGeom prst="rect">
            <a:avLst/>
          </a:prstGeom>
          <a:noFill/>
        </p:spPr>
        <p:txBody>
          <a:bodyPr wrap="square" rtlCol="0">
            <a:spAutoFit/>
          </a:bodyPr>
          <a:lstStyle/>
          <a:p>
            <a:r>
              <a:rPr lang="en-US" dirty="0" smtClean="0"/>
              <a:t>But there are some things that interrupt the true information that is send.</a:t>
            </a:r>
            <a:endParaRPr lang="sv-SE" dirty="0" smtClean="0"/>
          </a:p>
          <a:p>
            <a:r>
              <a:rPr lang="en-US" dirty="0" smtClean="0"/>
              <a:t>For example the Chinese government tends to filter some of the information that is broadcasted in different mediums in the country.</a:t>
            </a:r>
            <a:endParaRPr lang="sv-SE" dirty="0"/>
          </a:p>
        </p:txBody>
      </p:sp>
      <p:pic>
        <p:nvPicPr>
          <p:cNvPr id="1026" name="Picture 2" descr="C:\Users\Ägaren\Desktop\SBCC\Introduction to Multimedia\FINAL\images\Communication+Information.jpg"/>
          <p:cNvPicPr>
            <a:picLocks noChangeAspect="1" noChangeArrowheads="1"/>
          </p:cNvPicPr>
          <p:nvPr/>
        </p:nvPicPr>
        <p:blipFill>
          <a:blip r:embed="rId2" cstate="print"/>
          <a:srcRect/>
          <a:stretch>
            <a:fillRect/>
          </a:stretch>
        </p:blipFill>
        <p:spPr bwMode="auto">
          <a:xfrm>
            <a:off x="5127921" y="3000372"/>
            <a:ext cx="3754177" cy="2881310"/>
          </a:xfrm>
          <a:prstGeom prst="rect">
            <a:avLst/>
          </a:prstGeom>
          <a:noFill/>
        </p:spPr>
      </p:pic>
      <p:pic>
        <p:nvPicPr>
          <p:cNvPr id="1028" name="Picture 4" descr="C:\Users\Ägaren\Desktop\SBCC\Introduction to Multimedia\FINAL\images\kaffefilter.png"/>
          <p:cNvPicPr>
            <a:picLocks noChangeAspect="1" noChangeArrowheads="1"/>
          </p:cNvPicPr>
          <p:nvPr/>
        </p:nvPicPr>
        <p:blipFill>
          <a:blip r:embed="rId3" cstate="print"/>
          <a:srcRect/>
          <a:stretch>
            <a:fillRect/>
          </a:stretch>
        </p:blipFill>
        <p:spPr bwMode="auto">
          <a:xfrm rot="11740751">
            <a:off x="2299738" y="3351048"/>
            <a:ext cx="2857500" cy="1905000"/>
          </a:xfrm>
          <a:prstGeom prst="rect">
            <a:avLst/>
          </a:prstGeom>
          <a:noFill/>
        </p:spPr>
      </p:pic>
      <p:pic>
        <p:nvPicPr>
          <p:cNvPr id="1029" name="Picture 5" descr="C:\Users\Ägaren\Desktop\SBCC\Introduction to Multimedia\FINAL\images\kim-jong-il-r.jpg"/>
          <p:cNvPicPr>
            <a:picLocks noChangeAspect="1" noChangeArrowheads="1"/>
          </p:cNvPicPr>
          <p:nvPr/>
        </p:nvPicPr>
        <p:blipFill>
          <a:blip r:embed="rId4" cstate="print"/>
          <a:srcRect/>
          <a:stretch>
            <a:fillRect/>
          </a:stretch>
        </p:blipFill>
        <p:spPr bwMode="auto">
          <a:xfrm>
            <a:off x="285720" y="2714620"/>
            <a:ext cx="2524148" cy="3388668"/>
          </a:xfrm>
          <a:prstGeom prst="rect">
            <a:avLst/>
          </a:prstGeom>
          <a:noFill/>
        </p:spPr>
      </p:pic>
      <p:sp>
        <p:nvSpPr>
          <p:cNvPr id="9" name="TextBox 8"/>
          <p:cNvSpPr txBox="1"/>
          <p:nvPr/>
        </p:nvSpPr>
        <p:spPr>
          <a:xfrm>
            <a:off x="3452810" y="3000372"/>
            <a:ext cx="817853" cy="369332"/>
          </a:xfrm>
          <a:prstGeom prst="rect">
            <a:avLst/>
          </a:prstGeom>
          <a:noFill/>
        </p:spPr>
        <p:txBody>
          <a:bodyPr wrap="none" rtlCol="0">
            <a:spAutoFit/>
          </a:bodyPr>
          <a:lstStyle/>
          <a:p>
            <a:r>
              <a:rPr lang="sv-SE" dirty="0" smtClean="0"/>
              <a:t>FILTER</a:t>
            </a:r>
            <a:endParaRPr lang="sv-SE" dirty="0"/>
          </a:p>
        </p:txBody>
      </p:sp>
      <p:sp>
        <p:nvSpPr>
          <p:cNvPr id="10" name="TextBox 9"/>
          <p:cNvSpPr txBox="1"/>
          <p:nvPr/>
        </p:nvSpPr>
        <p:spPr>
          <a:xfrm>
            <a:off x="2809868" y="4071942"/>
            <a:ext cx="324128" cy="369332"/>
          </a:xfrm>
          <a:prstGeom prst="rect">
            <a:avLst/>
          </a:prstGeom>
          <a:noFill/>
        </p:spPr>
        <p:txBody>
          <a:bodyPr wrap="none" rtlCol="0">
            <a:spAutoFit/>
          </a:bodyPr>
          <a:lstStyle/>
          <a:p>
            <a:r>
              <a:rPr lang="sv-SE" dirty="0" smtClean="0"/>
              <a:t>&gt;</a:t>
            </a:r>
            <a:endParaRPr lang="sv-SE" dirty="0"/>
          </a:p>
        </p:txBody>
      </p:sp>
      <p:sp>
        <p:nvSpPr>
          <p:cNvPr id="11" name="TextBox 10"/>
          <p:cNvSpPr txBox="1"/>
          <p:nvPr/>
        </p:nvSpPr>
        <p:spPr>
          <a:xfrm>
            <a:off x="4843194" y="4059800"/>
            <a:ext cx="324128" cy="369332"/>
          </a:xfrm>
          <a:prstGeom prst="rect">
            <a:avLst/>
          </a:prstGeom>
          <a:noFill/>
        </p:spPr>
        <p:txBody>
          <a:bodyPr wrap="none" rtlCol="0">
            <a:spAutoFit/>
          </a:bodyPr>
          <a:lstStyle/>
          <a:p>
            <a:r>
              <a:rPr lang="sv-SE" dirty="0" smtClean="0"/>
              <a:t>&gt;</a:t>
            </a:r>
            <a:endParaRPr lang="sv-SE"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1111</TotalTime>
  <Words>365</Words>
  <Application>Microsoft Office PowerPoint</Application>
  <PresentationFormat>On-screen Show (4:3)</PresentationFormat>
  <Paragraphs>44</Paragraphs>
  <Slides>11</Slides>
  <Notes>1</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Verve</vt:lpstr>
      <vt:lpstr>Marshal McLuhan</vt:lpstr>
      <vt:lpstr>Global Village</vt:lpstr>
      <vt:lpstr>The borders</vt:lpstr>
      <vt:lpstr>E-commerce </vt:lpstr>
      <vt:lpstr>Changed culture</vt:lpstr>
      <vt:lpstr>Online culture</vt:lpstr>
      <vt:lpstr>Nationalism</vt:lpstr>
      <vt:lpstr>Nationalism</vt:lpstr>
      <vt:lpstr>Criticism</vt:lpstr>
      <vt:lpstr>Slide 10</vt:lpstr>
      <vt:lpstr>The End</vt:lpstr>
    </vt:vector>
  </TitlesOfParts>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Marshal McLuhan</dc:title>
  <dc:creator>Ägaren</dc:creator>
  <cp:keywords/>
  <cp:lastModifiedBy>Alejandra Jarabo</cp:lastModifiedBy>
  <cp:revision>86</cp:revision>
  <dcterms:created xsi:type="dcterms:W3CDTF">2010-02-04T02:47:06Z</dcterms:created>
  <dcterms:modified xsi:type="dcterms:W3CDTF">2010-02-04T02:48:03Z</dcterms:modified>
</cp:coreProperties>
</file>