
<file path=[Content_Types].xml><?xml version="1.0" encoding="utf-8"?>
<Types xmlns="http://schemas.openxmlformats.org/package/2006/content-types">
  <Override PartName="/ppt/notesSlides/notesSlide5.xml" ContentType="application/vnd.openxmlformats-officedocument.presentationml.notesSlide+xml"/>
  <Override PartName="/ppt/slideLayouts/slideLayout1.xml" ContentType="application/vnd.openxmlformats-officedocument.presentationml.slideLayout+xml"/>
  <Default Extension="png" ContentType="image/png"/>
  <Default Extension="rels" ContentType="application/vnd.openxmlformats-package.relationships+xml"/>
  <Override PartName="/ppt/slides/slide11.xml" ContentType="application/vnd.openxmlformats-officedocument.presentationml.slide+xml"/>
  <Default Extension="xml" ContentType="application/xml"/>
  <Override PartName="/ppt/slides/slide9.xml" ContentType="application/vnd.openxmlformats-officedocument.presentationml.slide+xml"/>
  <Default Extension="jpeg" ContentType="image/jpeg"/>
  <Override PartName="/ppt/notesSlides/notesSlide3.xml" ContentType="application/vnd.openxmlformats-officedocument.presentationml.notesSlide+xml"/>
  <Override PartName="/ppt/notesSlides/notesSlide10.xml" ContentType="application/vnd.openxmlformats-officedocument.presentationml.notesSlide+xml"/>
  <Override PartName="/ppt/tableStyles.xml" ContentType="application/vnd.openxmlformats-officedocument.presentationml.tableStyles+xml"/>
  <Override PartName="/ppt/slideLayouts/slideLayout8.xml" ContentType="application/vnd.openxmlformats-officedocument.presentationml.slideLayout+xml"/>
  <Override PartName="/ppt/slides/slide7.xml" ContentType="application/vnd.openxmlformats-officedocument.presentationml.slide+xml"/>
  <Override PartName="/ppt/notesSlides/notesSlide1.xml" ContentType="application/vnd.openxmlformats-officedocument.presentationml.notesSlide+xml"/>
  <Override PartName="/ppt/notesSlides/notesSlide8.xml" ContentType="application/vnd.openxmlformats-officedocument.presentationml.notesSlide+xml"/>
  <Override PartName="/ppt/slideLayouts/slideLayout6.xml" ContentType="application/vnd.openxmlformats-officedocument.presentationml.slideLayout+xml"/>
  <Override PartName="/ppt/slides/slide5.xml" ContentType="application/vnd.openxmlformats-officedocument.presentationml.slide+xml"/>
  <Override PartName="/ppt/theme/theme2.xml" ContentType="application/vnd.openxmlformats-officedocument.theme+xml"/>
  <Override PartName="/ppt/slideMasters/slideMaster1.xml" ContentType="application/vnd.openxmlformats-officedocument.presentationml.slideMaster+xml"/>
  <Override PartName="/ppt/slideLayouts/slideLayout4.xml" ContentType="application/vnd.openxmlformats-officedocument.presentationml.slideLayout+xml"/>
  <Override PartName="/ppt/slides/slide3.xml" ContentType="application/vnd.openxmlformats-officedocument.presentationml.slide+xml"/>
  <Override PartName="/ppt/slideLayouts/slideLayout10.xml" ContentType="application/vnd.openxmlformats-officedocument.presentationml.slideLayout+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notesSlides/notesSlide6.xml" ContentType="application/vnd.openxmlformats-officedocument.presentationml.notesSlide+xml"/>
  <Override PartName="/ppt/slideLayouts/slideLayout2.xml" ContentType="application/vnd.openxmlformats-officedocument.presentationml.slideLayout+xml"/>
  <Override PartName="/ppt/slides/slide1.xml" ContentType="application/vnd.openxmlformats-officedocument.presentationml.slide+xml"/>
  <Override PartName="/ppt/slides/slide12.xml" ContentType="application/vnd.openxmlformats-officedocument.presentationml.slide+xml"/>
  <Default Extension="bin" ContentType="application/vnd.openxmlformats-officedocument.presentationml.printerSettings"/>
  <Override PartName="/ppt/notesSlides/notesSlide4.xml" ContentType="application/vnd.openxmlformats-officedocument.presentationml.notesSlide+xml"/>
  <Override PartName="/ppt/slides/slide10.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slides/slide8.xml" ContentType="application/vnd.openxmlformats-officedocument.presentationml.slide+xml"/>
  <Override PartName="/ppt/presentation.xml" ContentType="application/vnd.openxmlformats-officedocument.presentationml.presentation.main+xml"/>
  <Override PartName="/ppt/notesSlides/notesSlide2.xml" ContentType="application/vnd.openxmlformats-officedocument.presentationml.notesSlide+xml"/>
  <Override PartName="/ppt/notesSlides/notesSlide9.xml" ContentType="application/vnd.openxmlformats-officedocument.presentationml.notesSlide+xml"/>
  <Override PartName="/ppt/slideLayouts/slideLayout7.xml" ContentType="application/vnd.openxmlformats-officedocument.presentationml.slideLayout+xml"/>
  <Override PartName="/ppt/slides/slide6.xml" ContentType="application/vnd.openxmlformats-officedocument.presentationml.slide+xml"/>
  <Override PartName="/ppt/notesMasters/notesMaster1.xml" ContentType="application/vnd.openxmlformats-officedocument.presentationml.notesMaster+xml"/>
  <Default Extension="gif" ContentType="image/gif"/>
  <Override PartName="/ppt/slideLayouts/slideLayout5.xml" ContentType="application/vnd.openxmlformats-officedocument.presentationml.slideLayout+xml"/>
  <Override PartName="/ppt/slides/slide4.xml" ContentType="application/vnd.openxmlformats-officedocument.presentationml.slide+xml"/>
  <Override PartName="/ppt/slideLayouts/slideLayout11.xml" ContentType="application/vnd.openxmlformats-officedocument.presentationml.slideLayout+xml"/>
  <Override PartName="/ppt/theme/theme1.xml" ContentType="application/vnd.openxmlformats-officedocument.theme+xml"/>
  <Override PartName="/ppt/presProps.xml" ContentType="application/vnd.openxmlformats-officedocument.presentationml.presProps+xml"/>
  <Override PartName="/ppt/notesSlides/notesSlide7.xml" ContentType="application/vnd.openxmlformats-officedocument.presentationml.notesSlide+xml"/>
  <Override PartName="/ppt/slideLayouts/slideLayout3.xml" ContentType="application/vnd.openxmlformats-officedocument.presentationml.slideLayout+xml"/>
  <Override PartName="/ppt/slides/slide2.xml" ContentType="application/vnd.openxmlformats-officedocument.presentationml.slide+xml"/>
  <Override PartName="/ppt/slides/slide13.xml" ContentType="application/vnd.openxmlformats-officedocument.presentationml.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aveSubsetFonts="1" autoCompressPictures="0">
  <p:sldMasterIdLst>
    <p:sldMasterId id="2147483648" r:id="rId1"/>
  </p:sldMasterIdLst>
  <p:notesMasterIdLst>
    <p:notesMasterId r:id="rId15"/>
  </p:notesMasterIdLst>
  <p:sldIdLst>
    <p:sldId id="256" r:id="rId2"/>
    <p:sldId id="261" r:id="rId3"/>
    <p:sldId id="257" r:id="rId4"/>
    <p:sldId id="266" r:id="rId5"/>
    <p:sldId id="259" r:id="rId6"/>
    <p:sldId id="260" r:id="rId7"/>
    <p:sldId id="262" r:id="rId8"/>
    <p:sldId id="258" r:id="rId9"/>
    <p:sldId id="264" r:id="rId10"/>
    <p:sldId id="263" r:id="rId11"/>
    <p:sldId id="268" r:id="rId12"/>
    <p:sldId id="269" r:id="rId13"/>
    <p:sldId id="270" r:id="rId14"/>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extLst>
    <p:ext uri="{E76CE94A-603C-4142-B9EB-6D1370010A27}">
      <p14:discardImageEditData xmlns:p14="http://schemas.microsoft.com/office/powerpoint/2010/main" xmlns:p="http://schemas.openxmlformats.org/presentationml/2006/main" xmlns:r="http://schemas.openxmlformats.org/officeDocument/2006/relationships" xmlns:a="http://schemas.openxmlformats.org/drawingml/2006/main" xmlns="" val="0"/>
    </p:ext>
    <p:ext uri="{D31A062A-798A-4329-ABDD-BBA856620510}">
      <p14:defaultImageDpi xmlns:p14="http://schemas.microsoft.com/office/powerpoint/2010/main" xmlns:p="http://schemas.openxmlformats.org/presentationml/2006/main" xmlns:r="http://schemas.openxmlformats.org/officeDocument/2006/relationships" xmlns:a="http://schemas.openxmlformats.org/drawingml/2006/main" xmlns=""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lastView="sldThumbnailView">
  <p:normalViewPr>
    <p:restoredLeft sz="15620"/>
    <p:restoredTop sz="94660"/>
  </p:normalViewPr>
  <p:slideViewPr>
    <p:cSldViewPr snapToObjects="1">
      <p:cViewPr varScale="1">
        <p:scale>
          <a:sx n="154" d="100"/>
          <a:sy n="154" d="100"/>
        </p:scale>
        <p:origin x="-1144" y="-104"/>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notesMaster" Target="notesMasters/notesMaster1.xml"/><Relationship Id="rId16" Type="http://schemas.openxmlformats.org/officeDocument/2006/relationships/printerSettings" Target="printerSettings/printerSettings1.bin"/><Relationship Id="rId17" Type="http://schemas.openxmlformats.org/officeDocument/2006/relationships/presProps" Target="presProps.xml"/><Relationship Id="rId18" Type="http://schemas.openxmlformats.org/officeDocument/2006/relationships/viewProps" Target="viewProps.xml"/><Relationship Id="rId19" Type="http://schemas.openxmlformats.org/officeDocument/2006/relationships/theme" Target="theme/theme1.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8F0721F-6D2B-9D46-A168-3109E8687757}" type="datetimeFigureOut">
              <a:rPr lang="en-US" smtClean="0"/>
              <a:pPr/>
              <a:t>1/27/11</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0BCAECD-A5D7-7940-843D-0908445DF8E5}" type="slidenum">
              <a:rPr lang="en-US" smtClean="0"/>
              <a:pPr/>
              <a:t>‹#›</a:t>
            </a:fld>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468505259"/>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A0BCAECD-A5D7-7940-843D-0908445DF8E5}" type="slidenum">
              <a:rPr lang="en-US" smtClean="0"/>
              <a:pPr/>
              <a:t>2</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 perception</a:t>
            </a:r>
            <a:r>
              <a:rPr lang="en-US" baseline="0" dirty="0" smtClean="0"/>
              <a:t> of the actor is influenced more strongly outside of the studio due to the nature of film.</a:t>
            </a:r>
            <a:endParaRPr lang="en-US" dirty="0"/>
          </a:p>
        </p:txBody>
      </p:sp>
      <p:sp>
        <p:nvSpPr>
          <p:cNvPr id="4" name="Slide Number Placeholder 3"/>
          <p:cNvSpPr>
            <a:spLocks noGrp="1"/>
          </p:cNvSpPr>
          <p:nvPr>
            <p:ph type="sldNum" sz="quarter" idx="10"/>
          </p:nvPr>
        </p:nvSpPr>
        <p:spPr/>
        <p:txBody>
          <a:bodyPr/>
          <a:lstStyle/>
          <a:p>
            <a:fld id="{A0BCAECD-A5D7-7940-843D-0908445DF8E5}" type="slidenum">
              <a:rPr lang="en-US" smtClean="0"/>
              <a:pPr/>
              <a:t>11</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Benjamin states that the distinction between author and reader is small</a:t>
            </a:r>
            <a:r>
              <a:rPr lang="en-US" baseline="0" dirty="0" smtClean="0"/>
              <a:t> since the reader can become the writer at any moment. It starts off with the daily press allowing a readers space for letters to the editor. In film too, the public may change from passer-by to movie extra.</a:t>
            </a:r>
            <a:endParaRPr lang="en-US" dirty="0"/>
          </a:p>
        </p:txBody>
      </p:sp>
      <p:sp>
        <p:nvSpPr>
          <p:cNvPr id="4" name="Slide Number Placeholder 3"/>
          <p:cNvSpPr>
            <a:spLocks noGrp="1"/>
          </p:cNvSpPr>
          <p:nvPr>
            <p:ph type="sldNum" sz="quarter" idx="10"/>
          </p:nvPr>
        </p:nvSpPr>
        <p:spPr/>
        <p:txBody>
          <a:bodyPr/>
          <a:lstStyle/>
          <a:p>
            <a:fld id="{A0BCAECD-A5D7-7940-843D-0908445DF8E5}" type="slidenum">
              <a:rPr lang="en-US" smtClean="0"/>
              <a:pPr/>
              <a:t>12</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Traditional</a:t>
            </a:r>
            <a:r>
              <a:rPr lang="en-US" baseline="0" dirty="0" smtClean="0"/>
              <a:t> art resembles the qualities of being idealistic. The piece itself has a presence when it is a one-of-a-kind. Though the art may be reproducible by imitation, the original can only be considered perfect because of the quality of aura.</a:t>
            </a:r>
            <a:endParaRPr lang="en-US" dirty="0"/>
          </a:p>
        </p:txBody>
      </p:sp>
      <p:sp>
        <p:nvSpPr>
          <p:cNvPr id="4" name="Slide Number Placeholder 3"/>
          <p:cNvSpPr>
            <a:spLocks noGrp="1"/>
          </p:cNvSpPr>
          <p:nvPr>
            <p:ph type="sldNum" sz="quarter" idx="10"/>
          </p:nvPr>
        </p:nvSpPr>
        <p:spPr/>
        <p:txBody>
          <a:bodyPr/>
          <a:lstStyle/>
          <a:p>
            <a:fld id="{A0BCAECD-A5D7-7940-843D-0908445DF8E5}" type="slidenum">
              <a:rPr lang="en-US" smtClean="0"/>
              <a:pPr/>
              <a:t>3</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Mechanical reproduction breaks the tradition of art by allowing content to be seen in anyone’s own particular situation. This new mode</a:t>
            </a:r>
            <a:r>
              <a:rPr lang="en-US" baseline="0" dirty="0" smtClean="0"/>
              <a:t> of perceiving content is different enough to have a different effect on the viewer. Reproducibility therefore has potential to have profound effects on society.</a:t>
            </a:r>
            <a:endParaRPr lang="en-US" dirty="0"/>
          </a:p>
        </p:txBody>
      </p:sp>
      <p:sp>
        <p:nvSpPr>
          <p:cNvPr id="4" name="Slide Number Placeholder 3"/>
          <p:cNvSpPr>
            <a:spLocks noGrp="1"/>
          </p:cNvSpPr>
          <p:nvPr>
            <p:ph type="sldNum" sz="quarter" idx="10"/>
          </p:nvPr>
        </p:nvSpPr>
        <p:spPr/>
        <p:txBody>
          <a:bodyPr/>
          <a:lstStyle/>
          <a:p>
            <a:fld id="{A0BCAECD-A5D7-7940-843D-0908445DF8E5}" type="slidenum">
              <a:rPr lang="en-US" smtClean="0"/>
              <a:pPr/>
              <a:t>4</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2000" dirty="0" smtClean="0">
                <a:latin typeface="Courier"/>
                <a:cs typeface="Courier"/>
              </a:rPr>
              <a:t>Walter Benjamin’s</a:t>
            </a:r>
            <a:r>
              <a:rPr lang="en-US" sz="2000" baseline="0" dirty="0" smtClean="0">
                <a:latin typeface="Courier"/>
                <a:cs typeface="Courier"/>
              </a:rPr>
              <a:t> theses apply to what we’ve learned before in our readings. </a:t>
            </a:r>
            <a:r>
              <a:rPr lang="en-US" sz="2000" dirty="0" smtClean="0">
                <a:latin typeface="Courier"/>
                <a:cs typeface="Courier"/>
              </a:rPr>
              <a:t>When</a:t>
            </a:r>
            <a:r>
              <a:rPr lang="en-US" sz="2000" baseline="0" dirty="0" smtClean="0">
                <a:latin typeface="Courier"/>
                <a:cs typeface="Courier"/>
              </a:rPr>
              <a:t> books had less capacity for mass reproduction, the priority for reproduction was the bible. These less common books may be considered more sacred at this time because they were only directly accessible to priests.</a:t>
            </a:r>
            <a:endParaRPr lang="en-US" sz="2000" dirty="0">
              <a:latin typeface="Courier"/>
              <a:cs typeface="Courier"/>
            </a:endParaRPr>
          </a:p>
        </p:txBody>
      </p:sp>
      <p:sp>
        <p:nvSpPr>
          <p:cNvPr id="4" name="Slide Number Placeholder 3"/>
          <p:cNvSpPr>
            <a:spLocks noGrp="1"/>
          </p:cNvSpPr>
          <p:nvPr>
            <p:ph type="sldNum" sz="quarter" idx="10"/>
          </p:nvPr>
        </p:nvSpPr>
        <p:spPr/>
        <p:txBody>
          <a:bodyPr/>
          <a:lstStyle/>
          <a:p>
            <a:fld id="{A0BCAECD-A5D7-7940-843D-0908445DF8E5}" type="slidenum">
              <a:rPr lang="en-US" smtClean="0"/>
              <a:pPr/>
              <a:t>5</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To learn about the text of the bible</a:t>
            </a:r>
            <a:r>
              <a:rPr lang="en-US" baseline="0" dirty="0" smtClean="0"/>
              <a:t>, people must attend readings at a church. The bibles have aura to a small extent due to the lack of mechanical reproduction to allow for asynchronous readings.</a:t>
            </a:r>
            <a:endParaRPr lang="en-US" dirty="0"/>
          </a:p>
        </p:txBody>
      </p:sp>
      <p:sp>
        <p:nvSpPr>
          <p:cNvPr id="4" name="Slide Number Placeholder 3"/>
          <p:cNvSpPr>
            <a:spLocks noGrp="1"/>
          </p:cNvSpPr>
          <p:nvPr>
            <p:ph type="sldNum" sz="quarter" idx="10"/>
          </p:nvPr>
        </p:nvSpPr>
        <p:spPr/>
        <p:txBody>
          <a:bodyPr/>
          <a:lstStyle/>
          <a:p>
            <a:fld id="{A0BCAECD-A5D7-7940-843D-0908445DF8E5}" type="slidenum">
              <a:rPr lang="en-US" smtClean="0"/>
              <a:pPr/>
              <a:t>6</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With the printing press, books</a:t>
            </a:r>
            <a:r>
              <a:rPr lang="en-US" baseline="0" dirty="0" smtClean="0"/>
              <a:t> of virtually any content can be distributed to the masses, allowing for readings outside of the previous synchronous rituals.</a:t>
            </a:r>
            <a:endParaRPr lang="en-US" dirty="0"/>
          </a:p>
        </p:txBody>
      </p:sp>
      <p:sp>
        <p:nvSpPr>
          <p:cNvPr id="4" name="Slide Number Placeholder 3"/>
          <p:cNvSpPr>
            <a:spLocks noGrp="1"/>
          </p:cNvSpPr>
          <p:nvPr>
            <p:ph type="sldNum" sz="quarter" idx="10"/>
          </p:nvPr>
        </p:nvSpPr>
        <p:spPr/>
        <p:txBody>
          <a:bodyPr/>
          <a:lstStyle/>
          <a:p>
            <a:fld id="{A0BCAECD-A5D7-7940-843D-0908445DF8E5}" type="slidenum">
              <a:rPr lang="en-US" smtClean="0"/>
              <a:pPr/>
              <a:t>7</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 photograph is like a small window space into a previous time in a different place.</a:t>
            </a:r>
            <a:r>
              <a:rPr lang="en-US" baseline="0" dirty="0" smtClean="0"/>
              <a:t> It recreates what we would see and allows us to see the image away from the source.</a:t>
            </a:r>
            <a:endParaRPr lang="en-US" dirty="0"/>
          </a:p>
        </p:txBody>
      </p:sp>
      <p:sp>
        <p:nvSpPr>
          <p:cNvPr id="4" name="Slide Number Placeholder 3"/>
          <p:cNvSpPr>
            <a:spLocks noGrp="1"/>
          </p:cNvSpPr>
          <p:nvPr>
            <p:ph type="sldNum" sz="quarter" idx="10"/>
          </p:nvPr>
        </p:nvSpPr>
        <p:spPr/>
        <p:txBody>
          <a:bodyPr/>
          <a:lstStyle/>
          <a:p>
            <a:fld id="{A0BCAECD-A5D7-7940-843D-0908445DF8E5}" type="slidenum">
              <a:rPr lang="en-US" smtClean="0"/>
              <a:pPr/>
              <a:t>8</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Through</a:t>
            </a:r>
            <a:r>
              <a:rPr lang="en-US" baseline="0" dirty="0" smtClean="0"/>
              <a:t> editing, films show many sequences of visuals and sounds that no longer present a linear progression of what is really captured in front of a camera. The film camera offers an experience that is not possible to see in real life.</a:t>
            </a:r>
            <a:endParaRPr lang="en-US" dirty="0"/>
          </a:p>
        </p:txBody>
      </p:sp>
      <p:sp>
        <p:nvSpPr>
          <p:cNvPr id="4" name="Slide Number Placeholder 3"/>
          <p:cNvSpPr>
            <a:spLocks noGrp="1"/>
          </p:cNvSpPr>
          <p:nvPr>
            <p:ph type="sldNum" sz="quarter" idx="10"/>
          </p:nvPr>
        </p:nvSpPr>
        <p:spPr/>
        <p:txBody>
          <a:bodyPr/>
          <a:lstStyle/>
          <a:p>
            <a:fld id="{A0BCAECD-A5D7-7940-843D-0908445DF8E5}" type="slidenum">
              <a:rPr lang="en-US" smtClean="0"/>
              <a:pPr/>
              <a:t>9</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a:t>
            </a:r>
            <a:r>
              <a:rPr lang="en-US" baseline="0" dirty="0" smtClean="0"/>
              <a:t> presence of a camera means the absence of an audience as the actor performs. The figure that an actor portrays diminishes in aura through both the camera and the lack of interacting with a public.</a:t>
            </a:r>
            <a:endParaRPr lang="en-US" dirty="0"/>
          </a:p>
        </p:txBody>
      </p:sp>
      <p:sp>
        <p:nvSpPr>
          <p:cNvPr id="4" name="Slide Number Placeholder 3"/>
          <p:cNvSpPr>
            <a:spLocks noGrp="1"/>
          </p:cNvSpPr>
          <p:nvPr>
            <p:ph type="sldNum" sz="quarter" idx="10"/>
          </p:nvPr>
        </p:nvSpPr>
        <p:spPr/>
        <p:txBody>
          <a:bodyPr/>
          <a:lstStyle/>
          <a:p>
            <a:fld id="{A0BCAECD-A5D7-7940-843D-0908445DF8E5}" type="slidenum">
              <a:rPr lang="en-US" smtClean="0"/>
              <a:pPr/>
              <a:t>10</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0105D80A-ABBF-3C47-877F-42AE3A7077A5}" type="datetimeFigureOut">
              <a:rPr lang="en-US" smtClean="0"/>
              <a:pPr/>
              <a:t>1/27/11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ED0C656-C85F-B24B-BB2E-697B679317FF}"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105D80A-ABBF-3C47-877F-42AE3A7077A5}" type="datetimeFigureOut">
              <a:rPr lang="en-US" smtClean="0"/>
              <a:pPr/>
              <a:t>1/27/11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ED0C656-C85F-B24B-BB2E-697B679317FF}"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105D80A-ABBF-3C47-877F-42AE3A7077A5}" type="datetimeFigureOut">
              <a:rPr lang="en-US" smtClean="0"/>
              <a:pPr/>
              <a:t>1/27/11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ED0C656-C85F-B24B-BB2E-697B679317FF}"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105D80A-ABBF-3C47-877F-42AE3A7077A5}" type="datetimeFigureOut">
              <a:rPr lang="en-US" smtClean="0"/>
              <a:pPr/>
              <a:t>1/27/11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ED0C656-C85F-B24B-BB2E-697B679317FF}"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105D80A-ABBF-3C47-877F-42AE3A7077A5}" type="datetimeFigureOut">
              <a:rPr lang="en-US" smtClean="0"/>
              <a:pPr/>
              <a:t>1/27/11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ED0C656-C85F-B24B-BB2E-697B679317FF}"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0105D80A-ABBF-3C47-877F-42AE3A7077A5}" type="datetimeFigureOut">
              <a:rPr lang="en-US" smtClean="0"/>
              <a:pPr/>
              <a:t>1/27/11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ED0C656-C85F-B24B-BB2E-697B679317FF}"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0105D80A-ABBF-3C47-877F-42AE3A7077A5}" type="datetimeFigureOut">
              <a:rPr lang="en-US" smtClean="0"/>
              <a:pPr/>
              <a:t>1/27/11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ED0C656-C85F-B24B-BB2E-697B679317FF}"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0105D80A-ABBF-3C47-877F-42AE3A7077A5}" type="datetimeFigureOut">
              <a:rPr lang="en-US" smtClean="0"/>
              <a:pPr/>
              <a:t>1/27/11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ED0C656-C85F-B24B-BB2E-697B679317FF}"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105D80A-ABBF-3C47-877F-42AE3A7077A5}" type="datetimeFigureOut">
              <a:rPr lang="en-US" smtClean="0"/>
              <a:pPr/>
              <a:t>1/27/11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ED0C656-C85F-B24B-BB2E-697B679317FF}"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105D80A-ABBF-3C47-877F-42AE3A7077A5}" type="datetimeFigureOut">
              <a:rPr lang="en-US" smtClean="0"/>
              <a:pPr/>
              <a:t>1/27/11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ED0C656-C85F-B24B-BB2E-697B679317FF}"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105D80A-ABBF-3C47-877F-42AE3A7077A5}" type="datetimeFigureOut">
              <a:rPr lang="en-US" smtClean="0"/>
              <a:pPr/>
              <a:t>1/27/11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ED0C656-C85F-B24B-BB2E-697B679317FF}"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105D80A-ABBF-3C47-877F-42AE3A7077A5}" type="datetimeFigureOut">
              <a:rPr lang="en-US" smtClean="0"/>
              <a:pPr/>
              <a:t>1/27/11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ED0C656-C85F-B24B-BB2E-697B679317FF}"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jpeg"/></Relationships>
</file>

<file path=ppt/slides/_rels/slide10.xml.rels><?xml version="1.0" encoding="UTF-8" standalone="yes"?>
<Relationships xmlns="http://schemas.openxmlformats.org/package/2006/relationships"><Relationship Id="rId3" Type="http://schemas.openxmlformats.org/officeDocument/2006/relationships/image" Target="../media/image15.jpeg"/><Relationship Id="rId4" Type="http://schemas.openxmlformats.org/officeDocument/2006/relationships/image" Target="../media/image16.jpeg"/><Relationship Id="rId5" Type="http://schemas.openxmlformats.org/officeDocument/2006/relationships/image" Target="../media/image17.jpeg"/><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image" Target="../media/image18.jpe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 Id="rId3" Type="http://schemas.openxmlformats.org/officeDocument/2006/relationships/image" Target="../media/image19.jpe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0.jpeg"/></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4" Type="http://schemas.openxmlformats.org/officeDocument/2006/relationships/image" Target="../media/image3.jpeg"/><Relationship Id="rId1" Type="http://schemas.openxmlformats.org/officeDocument/2006/relationships/slideLayout" Target="../slideLayouts/slideLayout2.xml"/><Relationship Id="rId2" Type="http://schemas.openxmlformats.org/officeDocument/2006/relationships/notesSlide" Target="../notesSlides/notesSlide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4.jpe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5.jpeg"/></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4" Type="http://schemas.openxmlformats.org/officeDocument/2006/relationships/image" Target="../media/image7.jpeg"/><Relationship Id="rId5" Type="http://schemas.openxmlformats.org/officeDocument/2006/relationships/image" Target="../media/image8.jpeg"/><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9.jpeg"/></Relationships>
</file>

<file path=ppt/slides/_rels/slide7.xml.rels><?xml version="1.0" encoding="UTF-8" standalone="yes"?>
<Relationships xmlns="http://schemas.openxmlformats.org/package/2006/relationships"><Relationship Id="rId3" Type="http://schemas.openxmlformats.org/officeDocument/2006/relationships/image" Target="../media/image10.gif"/><Relationship Id="rId4" Type="http://schemas.openxmlformats.org/officeDocument/2006/relationships/image" Target="../media/image11.jpeg"/><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8.xml.rels><?xml version="1.0" encoding="UTF-8" standalone="yes"?>
<Relationships xmlns="http://schemas.openxmlformats.org/package/2006/relationships"><Relationship Id="rId3" Type="http://schemas.openxmlformats.org/officeDocument/2006/relationships/image" Target="../media/image12.jpeg"/><Relationship Id="rId4" Type="http://schemas.openxmlformats.org/officeDocument/2006/relationships/image" Target="../media/image13.png"/><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14.jpe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chemeClr val="bg1">
            <a:lumMod val="65000"/>
            <a:alpha val="45000"/>
          </a:schemeClr>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a:p>
        </p:txBody>
      </p:sp>
      <p:sp>
        <p:nvSpPr>
          <p:cNvPr id="3" name="Subtitle 2"/>
          <p:cNvSpPr>
            <a:spLocks noGrp="1"/>
          </p:cNvSpPr>
          <p:nvPr>
            <p:ph type="subTitle" idx="1"/>
          </p:nvPr>
        </p:nvSpPr>
        <p:spPr/>
        <p:txBody>
          <a:bodyPr/>
          <a:lstStyle/>
          <a:p>
            <a:endParaRPr lang="en-US"/>
          </a:p>
        </p:txBody>
      </p:sp>
      <p:pic>
        <p:nvPicPr>
          <p:cNvPr id="6" name="Picture 5" descr="2010-04-21-at-7.18.48-PM.png"/>
          <p:cNvPicPr>
            <a:picLocks noChangeAspect="1"/>
          </p:cNvPicPr>
          <p:nvPr/>
        </p:nvPicPr>
        <p:blipFill>
          <a:blip r:embed="rId2"/>
          <a:srcRect l="7200" r="3200"/>
          <a:stretch>
            <a:fillRect/>
          </a:stretch>
        </p:blipFill>
        <p:spPr>
          <a:xfrm>
            <a:off x="-73152" y="0"/>
            <a:ext cx="9217152" cy="6858000"/>
          </a:xfrm>
          <a:prstGeom prst="rect">
            <a:avLst/>
          </a:prstGeom>
        </p:spPr>
      </p:pic>
      <p:sp>
        <p:nvSpPr>
          <p:cNvPr id="7" name="TextBox 6"/>
          <p:cNvSpPr txBox="1"/>
          <p:nvPr/>
        </p:nvSpPr>
        <p:spPr>
          <a:xfrm>
            <a:off x="228600" y="1524000"/>
            <a:ext cx="4191000" cy="2339102"/>
          </a:xfrm>
          <a:prstGeom prst="rect">
            <a:avLst/>
          </a:prstGeom>
          <a:noFill/>
        </p:spPr>
        <p:txBody>
          <a:bodyPr wrap="square" rtlCol="0">
            <a:spAutoFit/>
          </a:bodyPr>
          <a:lstStyle/>
          <a:p>
            <a:pPr algn="ctr"/>
            <a:r>
              <a:rPr lang="en-US" sz="4800" dirty="0" smtClean="0">
                <a:solidFill>
                  <a:schemeClr val="tx1">
                    <a:lumMod val="65000"/>
                    <a:lumOff val="35000"/>
                  </a:schemeClr>
                </a:solidFill>
                <a:latin typeface="Big Caslon"/>
                <a:cs typeface="Big Caslon"/>
              </a:rPr>
              <a:t>Walter Benjamin</a:t>
            </a:r>
          </a:p>
          <a:p>
            <a:pPr algn="ctr"/>
            <a:endParaRPr lang="en-US" sz="3200" dirty="0" smtClean="0">
              <a:solidFill>
                <a:schemeClr val="tx1">
                  <a:lumMod val="65000"/>
                  <a:lumOff val="35000"/>
                </a:schemeClr>
              </a:solidFill>
              <a:latin typeface="Big Caslon"/>
              <a:cs typeface="Big Caslon"/>
            </a:endParaRPr>
          </a:p>
          <a:p>
            <a:pPr algn="ctr"/>
            <a:r>
              <a:rPr lang="en-US" dirty="0" smtClean="0">
                <a:solidFill>
                  <a:schemeClr val="tx1">
                    <a:lumMod val="65000"/>
                    <a:lumOff val="35000"/>
                  </a:schemeClr>
                </a:solidFill>
                <a:latin typeface="Big Caslon"/>
                <a:cs typeface="Big Caslon"/>
              </a:rPr>
              <a:t>By Forrest Rucker</a:t>
            </a:r>
          </a:p>
          <a:p>
            <a:pPr algn="ctr"/>
            <a:endParaRPr lang="en-US" sz="1400" dirty="0" smtClean="0">
              <a:solidFill>
                <a:schemeClr val="tx1">
                  <a:lumMod val="65000"/>
                  <a:lumOff val="35000"/>
                </a:schemeClr>
              </a:solidFill>
              <a:latin typeface="Big Caslon"/>
              <a:cs typeface="Big Caslon"/>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chemeClr val="bg2">
            <a:lumMod val="90000"/>
            <a:alpha val="76000"/>
          </a:schemeClr>
        </a:solidFill>
        <a:effectLst/>
      </p:bgPr>
    </p:bg>
    <p:spTree>
      <p:nvGrpSpPr>
        <p:cNvPr id="1" name=""/>
        <p:cNvGrpSpPr/>
        <p:nvPr/>
      </p:nvGrpSpPr>
      <p:grpSpPr>
        <a:xfrm>
          <a:off x="0" y="0"/>
          <a:ext cx="0" cy="0"/>
          <a:chOff x="0" y="0"/>
          <a:chExt cx="0" cy="0"/>
        </a:xfrm>
      </p:grpSpPr>
      <p:pic>
        <p:nvPicPr>
          <p:cNvPr id="7" name="Picture 6" descr="bbc-dracula-filming.jpg"/>
          <p:cNvPicPr>
            <a:picLocks noChangeAspect="1"/>
          </p:cNvPicPr>
          <p:nvPr/>
        </p:nvPicPr>
        <p:blipFill>
          <a:blip r:embed="rId3"/>
          <a:srcRect l="7174" r="27391" b="7579"/>
          <a:stretch>
            <a:fillRect/>
          </a:stretch>
        </p:blipFill>
        <p:spPr>
          <a:xfrm>
            <a:off x="609600" y="3598774"/>
            <a:ext cx="3727461" cy="2718194"/>
          </a:xfrm>
          <a:prstGeom prst="rect">
            <a:avLst/>
          </a:prstGeom>
        </p:spPr>
      </p:pic>
      <p:pic>
        <p:nvPicPr>
          <p:cNvPr id="5" name="Picture 4" descr="forrest-filming-movie.jpg"/>
          <p:cNvPicPr>
            <a:picLocks noChangeAspect="1"/>
          </p:cNvPicPr>
          <p:nvPr/>
        </p:nvPicPr>
        <p:blipFill>
          <a:blip r:embed="rId4"/>
          <a:srcRect r="8437"/>
          <a:stretch>
            <a:fillRect/>
          </a:stretch>
        </p:blipFill>
        <p:spPr>
          <a:xfrm>
            <a:off x="4783089" y="3581400"/>
            <a:ext cx="3732334" cy="2735568"/>
          </a:xfrm>
          <a:prstGeom prst="rect">
            <a:avLst/>
          </a:prstGeom>
        </p:spPr>
      </p:pic>
      <p:pic>
        <p:nvPicPr>
          <p:cNvPr id="6" name="Picture 5" descr="movie-filming.jpg"/>
          <p:cNvPicPr>
            <a:picLocks noChangeAspect="1"/>
          </p:cNvPicPr>
          <p:nvPr/>
        </p:nvPicPr>
        <p:blipFill>
          <a:blip r:embed="rId5"/>
          <a:srcRect r="13641" b="3245"/>
          <a:stretch>
            <a:fillRect/>
          </a:stretch>
        </p:blipFill>
        <p:spPr>
          <a:xfrm>
            <a:off x="4800600" y="474761"/>
            <a:ext cx="3714823" cy="2885817"/>
          </a:xfrm>
          <a:prstGeom prst="rect">
            <a:avLst/>
          </a:prstGeom>
        </p:spPr>
      </p:pic>
      <p:sp>
        <p:nvSpPr>
          <p:cNvPr id="10" name="TextBox 9"/>
          <p:cNvSpPr txBox="1"/>
          <p:nvPr/>
        </p:nvSpPr>
        <p:spPr>
          <a:xfrm>
            <a:off x="831862" y="685800"/>
            <a:ext cx="3505199" cy="2308324"/>
          </a:xfrm>
          <a:prstGeom prst="rect">
            <a:avLst/>
          </a:prstGeom>
          <a:noFill/>
        </p:spPr>
        <p:txBody>
          <a:bodyPr wrap="square" rtlCol="0">
            <a:spAutoFit/>
          </a:bodyPr>
          <a:lstStyle/>
          <a:p>
            <a:r>
              <a:rPr lang="en-US" sz="2400" dirty="0" smtClean="0">
                <a:latin typeface="Courier"/>
                <a:cs typeface="Courier"/>
              </a:rPr>
              <a:t>“The audience’s identification with the actor is really an identification with the camera.”</a:t>
            </a:r>
            <a:endParaRPr lang="en-US" sz="2400" dirty="0">
              <a:latin typeface="Courier"/>
              <a:cs typeface="Courier"/>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descr="16mmCamera_Actor.jpg"/>
          <p:cNvPicPr>
            <a:picLocks noGrp="1" noChangeAspect="1"/>
          </p:cNvPicPr>
          <p:nvPr>
            <p:ph idx="1"/>
          </p:nvPr>
        </p:nvPicPr>
        <p:blipFill>
          <a:blip r:embed="rId3"/>
          <a:srcRect l="31200" r="8800"/>
          <a:stretch>
            <a:fillRect/>
          </a:stretch>
        </p:blipFill>
        <p:spPr>
          <a:xfrm>
            <a:off x="-63381" y="-33020"/>
            <a:ext cx="9256607" cy="6891020"/>
          </a:xfrm>
        </p:spPr>
      </p:pic>
      <p:sp>
        <p:nvSpPr>
          <p:cNvPr id="5" name="TextBox 4"/>
          <p:cNvSpPr txBox="1"/>
          <p:nvPr/>
        </p:nvSpPr>
        <p:spPr>
          <a:xfrm>
            <a:off x="2438400" y="3276600"/>
            <a:ext cx="3048000" cy="1754327"/>
          </a:xfrm>
          <a:prstGeom prst="rect">
            <a:avLst/>
          </a:prstGeom>
          <a:noFill/>
        </p:spPr>
        <p:txBody>
          <a:bodyPr wrap="square" rtlCol="0">
            <a:spAutoFit/>
          </a:bodyPr>
          <a:lstStyle/>
          <a:p>
            <a:pPr algn="ctr"/>
            <a:r>
              <a:rPr lang="en-US" dirty="0" smtClean="0">
                <a:solidFill>
                  <a:srgbClr val="000000"/>
                </a:solidFill>
                <a:latin typeface="Andale Mono"/>
                <a:cs typeface="Andale Mono"/>
              </a:rPr>
              <a:t>“The film responds to the shriveling of aura with an artificial build-up of the ‘personality’ outside the studio.” </a:t>
            </a:r>
            <a:endParaRPr lang="en-US" dirty="0">
              <a:solidFill>
                <a:srgbClr val="000000"/>
              </a:solidFill>
              <a:latin typeface="Andale Mono"/>
              <a:cs typeface="Andale Mono"/>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descr="child-movie-theatre-860.jpg"/>
          <p:cNvPicPr>
            <a:picLocks noGrp="1" noChangeAspect="1"/>
          </p:cNvPicPr>
          <p:nvPr>
            <p:ph idx="1"/>
          </p:nvPr>
        </p:nvPicPr>
        <p:blipFill>
          <a:blip r:embed="rId3"/>
          <a:stretch>
            <a:fillRect/>
          </a:stretch>
        </p:blipFill>
        <p:spPr>
          <a:xfrm>
            <a:off x="0" y="0"/>
            <a:ext cx="9220200" cy="6915150"/>
          </a:xfrm>
        </p:spPr>
      </p:pic>
      <p:sp>
        <p:nvSpPr>
          <p:cNvPr id="5" name="TextBox 4"/>
          <p:cNvSpPr txBox="1"/>
          <p:nvPr/>
        </p:nvSpPr>
        <p:spPr>
          <a:xfrm>
            <a:off x="1371600" y="457200"/>
            <a:ext cx="7467600" cy="646331"/>
          </a:xfrm>
          <a:prstGeom prst="rect">
            <a:avLst/>
          </a:prstGeom>
          <a:noFill/>
        </p:spPr>
        <p:txBody>
          <a:bodyPr wrap="square" rtlCol="0">
            <a:spAutoFit/>
          </a:bodyPr>
          <a:lstStyle/>
          <a:p>
            <a:pPr algn="ctr"/>
            <a:r>
              <a:rPr lang="en-US" dirty="0" smtClean="0">
                <a:solidFill>
                  <a:srgbClr val="FFFFFF"/>
                </a:solidFill>
                <a:latin typeface="Euphemia UCAS"/>
                <a:cs typeface="Euphemia UCAS"/>
              </a:rPr>
              <a:t>“It is inherent that in the technique of film… that everybody who witnesses its accomplishments is somewhat of an expert”</a:t>
            </a:r>
            <a:endParaRPr lang="en-US" dirty="0">
              <a:solidFill>
                <a:srgbClr val="FFFFFF"/>
              </a:solidFill>
              <a:latin typeface="Euphemia UCAS"/>
              <a:cs typeface="Euphemia UCAS"/>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 name="Picture 3" descr="6a00d83550306a69e200e54f229cb18833-800wi.jpeg"/>
          <p:cNvPicPr>
            <a:picLocks noChangeAspect="1"/>
          </p:cNvPicPr>
          <p:nvPr/>
        </p:nvPicPr>
        <p:blipFill>
          <a:blip r:embed="rId2">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24380" y="-36810"/>
            <a:ext cx="9396980" cy="7494092"/>
          </a:xfrm>
          <a:prstGeom prst="rect">
            <a:avLst/>
          </a:prstGeom>
        </p:spPr>
      </p:pic>
      <p:sp>
        <p:nvSpPr>
          <p:cNvPr id="5" name="TextBox 4"/>
          <p:cNvSpPr txBox="1"/>
          <p:nvPr/>
        </p:nvSpPr>
        <p:spPr>
          <a:xfrm>
            <a:off x="2172799" y="3182034"/>
            <a:ext cx="1803263" cy="646331"/>
          </a:xfrm>
          <a:prstGeom prst="rect">
            <a:avLst/>
          </a:prstGeom>
          <a:noFill/>
        </p:spPr>
        <p:txBody>
          <a:bodyPr wrap="none" rtlCol="0">
            <a:spAutoFit/>
          </a:bodyPr>
          <a:lstStyle/>
          <a:p>
            <a:r>
              <a:rPr lang="en-US" sz="3600" dirty="0" smtClean="0">
                <a:solidFill>
                  <a:schemeClr val="bg1"/>
                </a:solidFill>
                <a:latin typeface="Adobe Caslon Pro"/>
                <a:cs typeface="Adobe Caslon Pro"/>
              </a:rPr>
              <a:t>The End</a:t>
            </a: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316787277"/>
      </p:ext>
    </p:extLst>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chemeClr val="bg2">
            <a:lumMod val="90000"/>
          </a:schemeClr>
        </a:solidFill>
        <a:effectLst/>
      </p:bgPr>
    </p:bg>
    <p:spTree>
      <p:nvGrpSpPr>
        <p:cNvPr id="1" name=""/>
        <p:cNvGrpSpPr/>
        <p:nvPr/>
      </p:nvGrpSpPr>
      <p:grpSpPr>
        <a:xfrm>
          <a:off x="0" y="0"/>
          <a:ext cx="0" cy="0"/>
          <a:chOff x="0" y="0"/>
          <a:chExt cx="0" cy="0"/>
        </a:xfrm>
      </p:grpSpPr>
      <p:pic>
        <p:nvPicPr>
          <p:cNvPr id="6" name="Picture 5" descr="PolyIC_pp04_02_300dpi.jpg"/>
          <p:cNvPicPr>
            <a:picLocks noChangeAspect="1"/>
          </p:cNvPicPr>
          <p:nvPr/>
        </p:nvPicPr>
        <p:blipFill>
          <a:blip r:embed="rId3"/>
          <a:srcRect t="8182" r="2575" b="4091"/>
          <a:stretch>
            <a:fillRect/>
          </a:stretch>
        </p:blipFill>
        <p:spPr>
          <a:xfrm>
            <a:off x="4572000" y="533400"/>
            <a:ext cx="3764135" cy="4572000"/>
          </a:xfrm>
          <a:prstGeom prst="rect">
            <a:avLst/>
          </a:prstGeom>
        </p:spPr>
      </p:pic>
      <p:pic>
        <p:nvPicPr>
          <p:cNvPr id="4" name="Content Placeholder 3" descr="BadPainting-22.jpg"/>
          <p:cNvPicPr>
            <a:picLocks noGrp="1" noChangeAspect="1"/>
          </p:cNvPicPr>
          <p:nvPr>
            <p:ph idx="1"/>
          </p:nvPr>
        </p:nvPicPr>
        <p:blipFill>
          <a:blip r:embed="rId4"/>
          <a:srcRect l="7200" r="41143" b="4685"/>
          <a:stretch>
            <a:fillRect/>
          </a:stretch>
        </p:blipFill>
        <p:spPr>
          <a:xfrm>
            <a:off x="685800" y="533400"/>
            <a:ext cx="3762507" cy="4572000"/>
          </a:xfrm>
        </p:spPr>
      </p:pic>
      <p:sp>
        <p:nvSpPr>
          <p:cNvPr id="7" name="TextBox 6"/>
          <p:cNvSpPr txBox="1"/>
          <p:nvPr/>
        </p:nvSpPr>
        <p:spPr>
          <a:xfrm>
            <a:off x="685800" y="5334000"/>
            <a:ext cx="3762507" cy="646331"/>
          </a:xfrm>
          <a:prstGeom prst="rect">
            <a:avLst/>
          </a:prstGeom>
          <a:noFill/>
        </p:spPr>
        <p:txBody>
          <a:bodyPr wrap="square" rtlCol="0">
            <a:spAutoFit/>
          </a:bodyPr>
          <a:lstStyle/>
          <a:p>
            <a:r>
              <a:rPr lang="en-US" sz="1200" dirty="0" smtClean="0">
                <a:latin typeface="Baskerville"/>
                <a:cs typeface="Baskerville"/>
              </a:rPr>
              <a:t>Time and space		Ritual</a:t>
            </a:r>
          </a:p>
          <a:p>
            <a:r>
              <a:rPr lang="en-US" sz="1200" dirty="0" smtClean="0">
                <a:latin typeface="Baskerville"/>
                <a:cs typeface="Baskerville"/>
              </a:rPr>
              <a:t>Authenticity			Individual experience</a:t>
            </a:r>
          </a:p>
          <a:p>
            <a:r>
              <a:rPr lang="en-US" sz="1200" dirty="0" smtClean="0">
                <a:latin typeface="Baskerville"/>
                <a:cs typeface="Baskerville"/>
              </a:rPr>
              <a:t>Idealistic			Reactionary attitude</a:t>
            </a:r>
          </a:p>
          <a:p>
            <a:endParaRPr lang="en-US" sz="1200" dirty="0" smtClean="0">
              <a:latin typeface="Baskerville"/>
              <a:cs typeface="Baskerville"/>
            </a:endParaRPr>
          </a:p>
        </p:txBody>
      </p:sp>
      <p:sp>
        <p:nvSpPr>
          <p:cNvPr id="9" name="TextBox 8"/>
          <p:cNvSpPr txBox="1"/>
          <p:nvPr/>
        </p:nvSpPr>
        <p:spPr>
          <a:xfrm>
            <a:off x="4572000" y="5347900"/>
            <a:ext cx="3764135" cy="646331"/>
          </a:xfrm>
          <a:prstGeom prst="rect">
            <a:avLst/>
          </a:prstGeom>
          <a:noFill/>
        </p:spPr>
        <p:txBody>
          <a:bodyPr wrap="square" rtlCol="0">
            <a:spAutoFit/>
          </a:bodyPr>
          <a:lstStyle/>
          <a:p>
            <a:r>
              <a:rPr lang="en-US" sz="1200" dirty="0" smtClean="0">
                <a:latin typeface="Baskerville"/>
                <a:cs typeface="Baskerville"/>
              </a:rPr>
              <a:t>Meets beholder halfway	Exhibition</a:t>
            </a:r>
          </a:p>
          <a:p>
            <a:r>
              <a:rPr lang="en-US" sz="1200" dirty="0" smtClean="0">
                <a:latin typeface="Baskerville"/>
                <a:cs typeface="Baskerville"/>
              </a:rPr>
              <a:t>Editions			Simultaneous </a:t>
            </a:r>
          </a:p>
          <a:p>
            <a:r>
              <a:rPr lang="en-US" sz="1200" dirty="0" smtClean="0">
                <a:latin typeface="Baskerville"/>
                <a:cs typeface="Baskerville"/>
              </a:rPr>
              <a:t>Materialistic			Progressive attitude</a:t>
            </a:r>
          </a:p>
          <a:p>
            <a:endParaRPr lang="en-US" sz="1200" dirty="0" smtClean="0">
              <a:latin typeface="Baskerville"/>
              <a:cs typeface="Baskerville"/>
            </a:endParaRPr>
          </a:p>
        </p:txBody>
      </p:sp>
      <p:sp>
        <p:nvSpPr>
          <p:cNvPr id="10" name="TextBox 9"/>
          <p:cNvSpPr txBox="1"/>
          <p:nvPr/>
        </p:nvSpPr>
        <p:spPr>
          <a:xfrm>
            <a:off x="1219200" y="762000"/>
            <a:ext cx="2514600" cy="381000"/>
          </a:xfrm>
          <a:prstGeom prst="rect">
            <a:avLst/>
          </a:prstGeom>
          <a:noFill/>
        </p:spPr>
        <p:txBody>
          <a:bodyPr wrap="square" rtlCol="0">
            <a:spAutoFit/>
          </a:bodyPr>
          <a:lstStyle/>
          <a:p>
            <a:r>
              <a:rPr lang="en-US" dirty="0" smtClean="0"/>
              <a:t>Traditional Art</a:t>
            </a:r>
            <a:endParaRPr lang="en-US" dirty="0"/>
          </a:p>
        </p:txBody>
      </p:sp>
      <p:sp>
        <p:nvSpPr>
          <p:cNvPr id="11" name="TextBox 10"/>
          <p:cNvSpPr txBox="1"/>
          <p:nvPr/>
        </p:nvSpPr>
        <p:spPr>
          <a:xfrm>
            <a:off x="5029200" y="805934"/>
            <a:ext cx="2057400" cy="646331"/>
          </a:xfrm>
          <a:prstGeom prst="rect">
            <a:avLst/>
          </a:prstGeom>
          <a:noFill/>
        </p:spPr>
        <p:txBody>
          <a:bodyPr wrap="square" rtlCol="0">
            <a:spAutoFit/>
          </a:bodyPr>
          <a:lstStyle/>
          <a:p>
            <a:r>
              <a:rPr lang="en-US" dirty="0" smtClean="0">
                <a:solidFill>
                  <a:schemeClr val="bg1"/>
                </a:solidFill>
              </a:rPr>
              <a:t>Mechanical Reproduction</a:t>
            </a:r>
            <a:endParaRPr lang="en-US" dirty="0">
              <a:solidFill>
                <a:schemeClr val="bg1"/>
              </a:solidFill>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4" name="Content Placeholder 3" descr="50346628.jpg"/>
          <p:cNvPicPr>
            <a:picLocks noGrp="1" noChangeAspect="1"/>
          </p:cNvPicPr>
          <p:nvPr>
            <p:ph idx="1"/>
          </p:nvPr>
        </p:nvPicPr>
        <p:blipFill>
          <a:blip r:embed="rId3"/>
          <a:srcRect t="7273" r="822" b="19394"/>
          <a:stretch>
            <a:fillRect/>
          </a:stretch>
        </p:blipFill>
        <p:spPr>
          <a:xfrm flipH="1">
            <a:off x="-105" y="-3753"/>
            <a:ext cx="9181660" cy="6877080"/>
          </a:xfrm>
        </p:spPr>
      </p:pic>
      <p:sp>
        <p:nvSpPr>
          <p:cNvPr id="6" name="TextBox 5"/>
          <p:cNvSpPr txBox="1"/>
          <p:nvPr/>
        </p:nvSpPr>
        <p:spPr>
          <a:xfrm>
            <a:off x="381000" y="1143000"/>
            <a:ext cx="6400800" cy="923330"/>
          </a:xfrm>
          <a:prstGeom prst="rect">
            <a:avLst/>
          </a:prstGeom>
          <a:noFill/>
        </p:spPr>
        <p:txBody>
          <a:bodyPr wrap="square" rtlCol="0">
            <a:spAutoFit/>
          </a:bodyPr>
          <a:lstStyle/>
          <a:p>
            <a:r>
              <a:rPr lang="en-US" dirty="0" smtClean="0">
                <a:solidFill>
                  <a:srgbClr val="FFFFFF"/>
                </a:solidFill>
                <a:latin typeface="Cochin"/>
                <a:cs typeface="Cochin"/>
              </a:rPr>
              <a:t>Traditional art is defined by Benjamin as having “aura”; “its presence in time and space, its unique existence at the place where it happens to be.”</a:t>
            </a:r>
            <a:endParaRPr lang="en-US" dirty="0">
              <a:solidFill>
                <a:srgbClr val="FFFFFF"/>
              </a:solidFill>
              <a:latin typeface="Cochin"/>
              <a:cs typeface="Cochin"/>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4" name="Content Placeholder 3" descr="IMG_1689.jpg"/>
          <p:cNvPicPr>
            <a:picLocks noGrp="1" noChangeAspect="1"/>
          </p:cNvPicPr>
          <p:nvPr>
            <p:ph idx="1"/>
          </p:nvPr>
        </p:nvPicPr>
        <p:blipFill>
          <a:blip r:embed="rId3">
            <a:alphaModFix amt="59000"/>
          </a:blip>
          <a:srcRect r="1556" b="744"/>
          <a:stretch>
            <a:fillRect/>
          </a:stretch>
        </p:blipFill>
        <p:spPr>
          <a:xfrm>
            <a:off x="0" y="-34002"/>
            <a:ext cx="9151843" cy="6892002"/>
          </a:xfrm>
        </p:spPr>
      </p:pic>
      <p:sp>
        <p:nvSpPr>
          <p:cNvPr id="5" name="TextBox 4"/>
          <p:cNvSpPr txBox="1"/>
          <p:nvPr/>
        </p:nvSpPr>
        <p:spPr>
          <a:xfrm>
            <a:off x="2057400" y="5791200"/>
            <a:ext cx="4814138" cy="646331"/>
          </a:xfrm>
          <a:prstGeom prst="rect">
            <a:avLst/>
          </a:prstGeom>
          <a:noFill/>
        </p:spPr>
        <p:txBody>
          <a:bodyPr wrap="square" rtlCol="0">
            <a:spAutoFit/>
          </a:bodyPr>
          <a:lstStyle/>
          <a:p>
            <a:pPr algn="ctr"/>
            <a:r>
              <a:rPr lang="en-US" dirty="0" smtClean="0">
                <a:latin typeface="Warnock Pro"/>
                <a:cs typeface="Warnock Pro"/>
              </a:rPr>
              <a:t>When something becomes reproducible, it loses its aura in exchange for accessibility. </a:t>
            </a:r>
            <a:endParaRPr lang="en-US" dirty="0">
              <a:latin typeface="Warnock Pro"/>
              <a:cs typeface="Warnock Pro"/>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chemeClr val="bg1">
            <a:lumMod val="75000"/>
          </a:schemeClr>
        </a:solidFill>
        <a:effectLst/>
      </p:bgPr>
    </p:bg>
    <p:spTree>
      <p:nvGrpSpPr>
        <p:cNvPr id="1" name=""/>
        <p:cNvGrpSpPr/>
        <p:nvPr/>
      </p:nvGrpSpPr>
      <p:grpSpPr>
        <a:xfrm>
          <a:off x="0" y="0"/>
          <a:ext cx="0" cy="0"/>
          <a:chOff x="0" y="0"/>
          <a:chExt cx="0" cy="0"/>
        </a:xfrm>
      </p:grpSpPr>
      <p:pic>
        <p:nvPicPr>
          <p:cNvPr id="10" name="Picture 9" descr="The Last supper 600w.jpg"/>
          <p:cNvPicPr>
            <a:picLocks noChangeAspect="1"/>
          </p:cNvPicPr>
          <p:nvPr/>
        </p:nvPicPr>
        <p:blipFill>
          <a:blip r:embed="rId3"/>
          <a:srcRect r="1200"/>
          <a:stretch>
            <a:fillRect/>
          </a:stretch>
        </p:blipFill>
        <p:spPr>
          <a:xfrm>
            <a:off x="3329119" y="3048000"/>
            <a:ext cx="5820389" cy="4380544"/>
          </a:xfrm>
          <a:prstGeom prst="rect">
            <a:avLst/>
          </a:prstGeom>
        </p:spPr>
      </p:pic>
      <p:pic>
        <p:nvPicPr>
          <p:cNvPr id="8" name="Content Placeholder 7" descr="bibleInfo003.jpg"/>
          <p:cNvPicPr>
            <a:picLocks noGrp="1" noChangeAspect="1"/>
          </p:cNvPicPr>
          <p:nvPr>
            <p:ph idx="1"/>
          </p:nvPr>
        </p:nvPicPr>
        <p:blipFill>
          <a:blip r:embed="rId4"/>
          <a:srcRect l="4240" t="8920" r="11025" b="12743"/>
          <a:stretch>
            <a:fillRect/>
          </a:stretch>
        </p:blipFill>
        <p:spPr>
          <a:xfrm>
            <a:off x="3329119" y="-17939"/>
            <a:ext cx="5821124" cy="3581422"/>
          </a:xfrm>
        </p:spPr>
      </p:pic>
      <p:pic>
        <p:nvPicPr>
          <p:cNvPr id="9" name="Picture 8" descr="86483116.jpg"/>
          <p:cNvPicPr>
            <a:picLocks noChangeAspect="1"/>
          </p:cNvPicPr>
          <p:nvPr/>
        </p:nvPicPr>
        <p:blipFill>
          <a:blip r:embed="rId5">
            <a:alphaModFix/>
          </a:blip>
          <a:srcRect l="9677" t="6534" r="9677"/>
          <a:stretch>
            <a:fillRect/>
          </a:stretch>
        </p:blipFill>
        <p:spPr>
          <a:xfrm>
            <a:off x="0" y="-14"/>
            <a:ext cx="3329119" cy="6858000"/>
          </a:xfrm>
          <a:prstGeom prst="rect">
            <a:avLst/>
          </a:prstGeom>
        </p:spPr>
      </p:pic>
      <p:sp>
        <p:nvSpPr>
          <p:cNvPr id="11" name="TextBox 10"/>
          <p:cNvSpPr txBox="1"/>
          <p:nvPr/>
        </p:nvSpPr>
        <p:spPr>
          <a:xfrm>
            <a:off x="3429000" y="3563483"/>
            <a:ext cx="5032936" cy="369332"/>
          </a:xfrm>
          <a:prstGeom prst="rect">
            <a:avLst/>
          </a:prstGeom>
          <a:noFill/>
        </p:spPr>
        <p:txBody>
          <a:bodyPr wrap="none" rtlCol="0">
            <a:spAutoFit/>
          </a:bodyPr>
          <a:lstStyle/>
          <a:p>
            <a:r>
              <a:rPr lang="en-US" dirty="0" smtClean="0">
                <a:solidFill>
                  <a:srgbClr val="FFFFFF"/>
                </a:solidFill>
                <a:latin typeface="Courier New"/>
                <a:cs typeface="Courier New"/>
              </a:rPr>
              <a:t>Early use of script is ritualistic.</a:t>
            </a:r>
            <a:endParaRPr lang="en-US" dirty="0">
              <a:solidFill>
                <a:srgbClr val="FFFFFF"/>
              </a:solidFill>
              <a:latin typeface="Courier New"/>
              <a:cs typeface="Courier New"/>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descr="FusionPhotographyJan10.6.jpg"/>
          <p:cNvPicPr>
            <a:picLocks noGrp="1" noChangeAspect="1"/>
          </p:cNvPicPr>
          <p:nvPr>
            <p:ph idx="1"/>
          </p:nvPr>
        </p:nvPicPr>
        <p:blipFill>
          <a:blip r:embed="rId3"/>
          <a:srcRect l="3559" r="7627"/>
          <a:stretch>
            <a:fillRect/>
          </a:stretch>
        </p:blipFill>
        <p:spPr>
          <a:xfrm>
            <a:off x="-13643" y="35"/>
            <a:ext cx="9167441" cy="6857942"/>
          </a:xfrm>
        </p:spPr>
      </p:pic>
      <p:sp>
        <p:nvSpPr>
          <p:cNvPr id="5" name="TextBox 4"/>
          <p:cNvSpPr txBox="1"/>
          <p:nvPr/>
        </p:nvSpPr>
        <p:spPr>
          <a:xfrm>
            <a:off x="1981200" y="274638"/>
            <a:ext cx="5115403" cy="461665"/>
          </a:xfrm>
          <a:prstGeom prst="rect">
            <a:avLst/>
          </a:prstGeom>
          <a:noFill/>
        </p:spPr>
        <p:txBody>
          <a:bodyPr wrap="none" rtlCol="0">
            <a:spAutoFit/>
          </a:bodyPr>
          <a:lstStyle/>
          <a:p>
            <a:r>
              <a:rPr lang="en-US" sz="2400" dirty="0" smtClean="0">
                <a:solidFill>
                  <a:srgbClr val="FFFFFF"/>
                </a:solidFill>
                <a:latin typeface="Georgia"/>
                <a:cs typeface="Georgia"/>
              </a:rPr>
              <a:t>Printed word had a time and a place.</a:t>
            </a:r>
            <a:endParaRPr lang="en-US" sz="2400" dirty="0">
              <a:solidFill>
                <a:srgbClr val="FFFFFF"/>
              </a:solidFill>
              <a:latin typeface="Georgia"/>
              <a:cs typeface="Georgia"/>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chemeClr val="tx1"/>
        </a:solidFill>
        <a:effectLst/>
      </p:bgPr>
    </p:bg>
    <p:spTree>
      <p:nvGrpSpPr>
        <p:cNvPr id="1" name=""/>
        <p:cNvGrpSpPr/>
        <p:nvPr/>
      </p:nvGrpSpPr>
      <p:grpSpPr>
        <a:xfrm>
          <a:off x="0" y="0"/>
          <a:ext cx="0" cy="0"/>
          <a:chOff x="0" y="0"/>
          <a:chExt cx="0" cy="0"/>
        </a:xfrm>
      </p:grpSpPr>
      <p:pic>
        <p:nvPicPr>
          <p:cNvPr id="4" name="Content Placeholder 3" descr="mrcxpq0mrb2okshadnfxugruo6.gif"/>
          <p:cNvPicPr>
            <a:picLocks noGrp="1" noChangeAspect="1"/>
          </p:cNvPicPr>
          <p:nvPr>
            <p:ph idx="1"/>
          </p:nvPr>
        </p:nvPicPr>
        <p:blipFill>
          <a:blip r:embed="rId3"/>
          <a:stretch>
            <a:fillRect/>
          </a:stretch>
        </p:blipFill>
        <p:spPr>
          <a:xfrm rot="21301875">
            <a:off x="166584" y="390999"/>
            <a:ext cx="3924300" cy="4016909"/>
          </a:xfrm>
        </p:spPr>
      </p:pic>
      <p:pic>
        <p:nvPicPr>
          <p:cNvPr id="5" name="Picture 4" descr="booksSpencerPlattGetty.jpg"/>
          <p:cNvPicPr>
            <a:picLocks noChangeAspect="1"/>
          </p:cNvPicPr>
          <p:nvPr/>
        </p:nvPicPr>
        <p:blipFill>
          <a:blip r:embed="rId4"/>
          <a:stretch>
            <a:fillRect/>
          </a:stretch>
        </p:blipFill>
        <p:spPr>
          <a:xfrm rot="285266">
            <a:off x="4020986" y="761999"/>
            <a:ext cx="5123014" cy="4016909"/>
          </a:xfrm>
          <a:prstGeom prst="rect">
            <a:avLst/>
          </a:prstGeom>
        </p:spPr>
      </p:pic>
      <p:sp>
        <p:nvSpPr>
          <p:cNvPr id="6" name="TextBox 5"/>
          <p:cNvSpPr txBox="1"/>
          <p:nvPr/>
        </p:nvSpPr>
        <p:spPr>
          <a:xfrm rot="310206">
            <a:off x="1614353" y="4927041"/>
            <a:ext cx="5226616" cy="646331"/>
          </a:xfrm>
          <a:prstGeom prst="rect">
            <a:avLst/>
          </a:prstGeom>
          <a:noFill/>
        </p:spPr>
        <p:txBody>
          <a:bodyPr wrap="square" rtlCol="0">
            <a:spAutoFit/>
          </a:bodyPr>
          <a:lstStyle/>
          <a:p>
            <a:r>
              <a:rPr lang="en-US" dirty="0" smtClean="0">
                <a:solidFill>
                  <a:srgbClr val="FFFFFF"/>
                </a:solidFill>
              </a:rPr>
              <a:t>The printing press allows secular </a:t>
            </a:r>
          </a:p>
          <a:p>
            <a:r>
              <a:rPr lang="en-US" dirty="0" smtClean="0">
                <a:solidFill>
                  <a:srgbClr val="FFFFFF"/>
                </a:solidFill>
              </a:rPr>
              <a:t>and non-secular reading to the masses.</a:t>
            </a:r>
            <a:endParaRPr lang="en-US" dirty="0">
              <a:solidFill>
                <a:srgbClr val="FFFFFF"/>
              </a:solidFill>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descr="jiffy_02_big.jpg"/>
          <p:cNvPicPr>
            <a:picLocks noGrp="1" noChangeAspect="1"/>
          </p:cNvPicPr>
          <p:nvPr>
            <p:ph idx="1"/>
          </p:nvPr>
        </p:nvPicPr>
        <p:blipFill>
          <a:blip r:embed="rId3"/>
          <a:srcRect r="3600" b="4000"/>
          <a:stretch>
            <a:fillRect/>
          </a:stretch>
        </p:blipFill>
        <p:spPr>
          <a:xfrm>
            <a:off x="0" y="-1"/>
            <a:ext cx="9182100" cy="6858001"/>
          </a:xfrm>
        </p:spPr>
      </p:pic>
      <p:pic>
        <p:nvPicPr>
          <p:cNvPr id="5" name="Picture 4" descr="00TIiq-132937684.png"/>
          <p:cNvPicPr>
            <a:picLocks noChangeAspect="1"/>
          </p:cNvPicPr>
          <p:nvPr/>
        </p:nvPicPr>
        <p:blipFill>
          <a:blip r:embed="rId4">
            <a:alphaModFix amt="65000"/>
          </a:blip>
          <a:srcRect l="6667" r="3333"/>
          <a:stretch>
            <a:fillRect/>
          </a:stretch>
        </p:blipFill>
        <p:spPr>
          <a:xfrm rot="10631123">
            <a:off x="-7714" y="169376"/>
            <a:ext cx="9189814" cy="1896495"/>
          </a:xfrm>
          <a:prstGeom prst="rect">
            <a:avLst/>
          </a:prstGeom>
        </p:spPr>
      </p:pic>
      <p:sp>
        <p:nvSpPr>
          <p:cNvPr id="6" name="TextBox 5"/>
          <p:cNvSpPr txBox="1"/>
          <p:nvPr/>
        </p:nvSpPr>
        <p:spPr>
          <a:xfrm rot="21394975">
            <a:off x="428106" y="778596"/>
            <a:ext cx="8246762" cy="646331"/>
          </a:xfrm>
          <a:prstGeom prst="rect">
            <a:avLst/>
          </a:prstGeom>
          <a:noFill/>
        </p:spPr>
        <p:txBody>
          <a:bodyPr wrap="square" rtlCol="0">
            <a:spAutoFit/>
          </a:bodyPr>
          <a:lstStyle/>
          <a:p>
            <a:pPr algn="ctr"/>
            <a:r>
              <a:rPr lang="en-US" dirty="0" smtClean="0">
                <a:solidFill>
                  <a:schemeClr val="bg1"/>
                </a:solidFill>
                <a:latin typeface="Geneva"/>
                <a:cs typeface="Geneva"/>
              </a:rPr>
              <a:t>The camera behaves like an external set of eyes that captures a reproducible viewpoint in time and space that breaks the aura.</a:t>
            </a:r>
            <a:endParaRPr lang="en-US" dirty="0">
              <a:solidFill>
                <a:schemeClr val="bg1"/>
              </a:solidFill>
              <a:latin typeface="Geneva"/>
              <a:cs typeface="Geneva"/>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6" name="Content Placeholder 5" descr="film_editing.jpg"/>
          <p:cNvPicPr>
            <a:picLocks noGrp="1" noChangeAspect="1"/>
          </p:cNvPicPr>
          <p:nvPr>
            <p:ph idx="1"/>
          </p:nvPr>
        </p:nvPicPr>
        <p:blipFill>
          <a:blip r:embed="rId3"/>
          <a:srcRect r="1080"/>
          <a:stretch>
            <a:fillRect/>
          </a:stretch>
        </p:blipFill>
        <p:spPr>
          <a:xfrm>
            <a:off x="0" y="0"/>
            <a:ext cx="9167482" cy="6858000"/>
          </a:xfrm>
        </p:spPr>
      </p:pic>
      <p:sp>
        <p:nvSpPr>
          <p:cNvPr id="3" name="TextBox 2"/>
          <p:cNvSpPr txBox="1"/>
          <p:nvPr/>
        </p:nvSpPr>
        <p:spPr>
          <a:xfrm>
            <a:off x="1600200" y="228600"/>
            <a:ext cx="4147289" cy="400110"/>
          </a:xfrm>
          <a:prstGeom prst="rect">
            <a:avLst/>
          </a:prstGeom>
          <a:noFill/>
        </p:spPr>
        <p:txBody>
          <a:bodyPr wrap="none" rtlCol="0">
            <a:spAutoFit/>
          </a:bodyPr>
          <a:lstStyle/>
          <a:p>
            <a:r>
              <a:rPr lang="en-US" sz="2000" dirty="0" smtClean="0">
                <a:solidFill>
                  <a:srgbClr val="EEECE1"/>
                </a:solidFill>
                <a:latin typeface="Skia"/>
                <a:cs typeface="Skia"/>
              </a:rPr>
              <a:t>F</a:t>
            </a:r>
            <a:r>
              <a:rPr lang="en-US" sz="2000" dirty="0" smtClean="0">
                <a:solidFill>
                  <a:schemeClr val="bg2"/>
                </a:solidFill>
                <a:latin typeface="Skia"/>
                <a:cs typeface="Skia"/>
              </a:rPr>
              <a:t>il</a:t>
            </a:r>
            <a:r>
              <a:rPr lang="en-US" sz="2000" dirty="0" smtClean="0">
                <a:solidFill>
                  <a:srgbClr val="FFFFFF"/>
                </a:solidFill>
                <a:latin typeface="Skia"/>
                <a:cs typeface="Skia"/>
              </a:rPr>
              <a:t>m makes the impossible </a:t>
            </a:r>
            <a:r>
              <a:rPr lang="en-US" sz="2000" u="sng" dirty="0" smtClean="0">
                <a:solidFill>
                  <a:schemeClr val="bg1"/>
                </a:solidFill>
                <a:latin typeface="Skia"/>
                <a:cs typeface="Skia"/>
              </a:rPr>
              <a:t>possible</a:t>
            </a:r>
            <a:endParaRPr lang="en-US" sz="2000" u="sng" dirty="0">
              <a:solidFill>
                <a:schemeClr val="bg1"/>
              </a:solidFill>
              <a:latin typeface="Skia"/>
              <a:cs typeface="Skia"/>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888</TotalTime>
  <Words>632</Words>
  <Application>Microsoft Macintosh PowerPoint</Application>
  <PresentationFormat>On-screen Show (4:3)</PresentationFormat>
  <Paragraphs>44</Paragraphs>
  <Slides>13</Slides>
  <Notes>11</Notes>
  <HiddenSlides>0</HiddenSlides>
  <MMClips>0</MMClips>
  <ScaleCrop>false</ScaleCrop>
  <HeadingPairs>
    <vt:vector size="4" baseType="variant">
      <vt:variant>
        <vt:lpstr>Design Template</vt:lpstr>
      </vt:variant>
      <vt:variant>
        <vt:i4>1</vt:i4>
      </vt:variant>
      <vt:variant>
        <vt:lpstr>Slide Titles</vt:lpstr>
      </vt:variant>
      <vt:variant>
        <vt:i4>13</vt:i4>
      </vt:variant>
    </vt:vector>
  </HeadingPairs>
  <TitlesOfParts>
    <vt:vector size="14" baseType="lpstr">
      <vt:lpstr>Office Theme</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  -  Slide 1</dc:title>
  <dc:creator>Forrest Rucker</dc:creator>
  <cp:keywords/>
  <cp:lastModifiedBy>School of Media Arts</cp:lastModifiedBy>
  <cp:revision>65</cp:revision>
  <dcterms:created xsi:type="dcterms:W3CDTF">2011-01-28T00:07:56Z</dcterms:created>
  <dcterms:modified xsi:type="dcterms:W3CDTF">2011-01-28T00:08:55Z</dcterms:modified>
</cp:coreProperties>
</file>