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Default Extension="gif" ContentType="image/gi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8" r:id="rId14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webPr allowPng="1" organizeInFolders="0" useLongFilenames="0" imgSz="1024x768" encoding="macintosh"/>
  <p:clrMru>
    <a:srgbClr val="EF506B"/>
    <a:srgbClr val="85817D"/>
    <a:srgbClr val="7D7976"/>
    <a:srgbClr val="BFB9B5"/>
    <a:srgbClr val="FFB90A"/>
    <a:srgbClr val="8C5F40"/>
    <a:srgbClr val="61000E"/>
    <a:srgbClr val="096CB3"/>
    <a:srgbClr val="9F7E4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2696" y="-1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esProps" Target="pres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19" Type="http://schemas.openxmlformats.org/officeDocument/2006/relationships/tableStyles" Target="tableStyle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EABB-09CF-9B4D-811D-1D1E13DF0FE4}" type="datetimeFigureOut">
              <a:rPr lang="sv-SE" smtClean="0"/>
              <a:pPr/>
              <a:t>2/3/10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9C96-3C5D-3241-87AA-D4D216ED704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EABB-09CF-9B4D-811D-1D1E13DF0FE4}" type="datetimeFigureOut">
              <a:rPr lang="sv-SE" smtClean="0"/>
              <a:pPr/>
              <a:t>2/3/10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9C96-3C5D-3241-87AA-D4D216ED704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EABB-09CF-9B4D-811D-1D1E13DF0FE4}" type="datetimeFigureOut">
              <a:rPr lang="sv-SE" smtClean="0"/>
              <a:pPr/>
              <a:t>2/3/10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9C96-3C5D-3241-87AA-D4D216ED704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EABB-09CF-9B4D-811D-1D1E13DF0FE4}" type="datetimeFigureOut">
              <a:rPr lang="sv-SE" smtClean="0"/>
              <a:pPr/>
              <a:t>2/3/10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9C96-3C5D-3241-87AA-D4D216ED704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EABB-09CF-9B4D-811D-1D1E13DF0FE4}" type="datetimeFigureOut">
              <a:rPr lang="sv-SE" smtClean="0"/>
              <a:pPr/>
              <a:t>2/3/10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9C96-3C5D-3241-87AA-D4D216ED704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EABB-09CF-9B4D-811D-1D1E13DF0FE4}" type="datetimeFigureOut">
              <a:rPr lang="sv-SE" smtClean="0"/>
              <a:pPr/>
              <a:t>2/3/10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9C96-3C5D-3241-87AA-D4D216ED704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EABB-09CF-9B4D-811D-1D1E13DF0FE4}" type="datetimeFigureOut">
              <a:rPr lang="sv-SE" smtClean="0"/>
              <a:pPr/>
              <a:t>2/3/10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9C96-3C5D-3241-87AA-D4D216ED704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EABB-09CF-9B4D-811D-1D1E13DF0FE4}" type="datetimeFigureOut">
              <a:rPr lang="sv-SE" smtClean="0"/>
              <a:pPr/>
              <a:t>2/3/10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9C96-3C5D-3241-87AA-D4D216ED704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EABB-09CF-9B4D-811D-1D1E13DF0FE4}" type="datetimeFigureOut">
              <a:rPr lang="sv-SE" smtClean="0"/>
              <a:pPr/>
              <a:t>2/3/10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9C96-3C5D-3241-87AA-D4D216ED704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EABB-09CF-9B4D-811D-1D1E13DF0FE4}" type="datetimeFigureOut">
              <a:rPr lang="sv-SE" smtClean="0"/>
              <a:pPr/>
              <a:t>2/3/10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9C96-3C5D-3241-87AA-D4D216ED704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EABB-09CF-9B4D-811D-1D1E13DF0FE4}" type="datetimeFigureOut">
              <a:rPr lang="sv-SE" smtClean="0"/>
              <a:pPr/>
              <a:t>2/3/10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9C96-3C5D-3241-87AA-D4D216ED7048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9EABB-09CF-9B4D-811D-1D1E13DF0FE4}" type="datetimeFigureOut">
              <a:rPr lang="sv-SE" smtClean="0"/>
              <a:pPr/>
              <a:t>2/3/10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39C96-3C5D-3241-87AA-D4D216ED7048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5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5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5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Benjam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9384">
            <a:off x="-177716" y="1774420"/>
            <a:ext cx="3371088" cy="5120640"/>
          </a:xfrm>
          <a:prstGeom prst="rect">
            <a:avLst/>
          </a:prstGeom>
        </p:spPr>
      </p:pic>
      <p:pic>
        <p:nvPicPr>
          <p:cNvPr id="5" name="Bildobjekt 4" descr="Walter_Benjamin_Headache_by_blackall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11552">
            <a:off x="2881516" y="69722"/>
            <a:ext cx="6621518" cy="512064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 rot="20422687">
            <a:off x="3264452" y="5232471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 err="1" smtClean="0">
                <a:latin typeface="Braggadocio"/>
                <a:cs typeface="Braggadocio"/>
              </a:rPr>
              <a:t>WALTER</a:t>
            </a:r>
            <a:r>
              <a:rPr lang="sv-SE" sz="3600" dirty="0" err="1" smtClean="0">
                <a:latin typeface="Courier New"/>
                <a:cs typeface="Courier New"/>
              </a:rPr>
              <a:t>benjamin</a:t>
            </a:r>
            <a:r>
              <a:rPr lang="sv-SE" sz="3600" dirty="0" smtClean="0">
                <a:latin typeface="Courier New"/>
                <a:cs typeface="Courier New"/>
              </a:rPr>
              <a:t>.</a:t>
            </a:r>
            <a:endParaRPr lang="sv-SE" sz="3600" dirty="0">
              <a:latin typeface="Courier New"/>
              <a:cs typeface="Courier New"/>
            </a:endParaRPr>
          </a:p>
        </p:txBody>
      </p:sp>
      <p:sp>
        <p:nvSpPr>
          <p:cNvPr id="7" name="textruta 6"/>
          <p:cNvSpPr txBox="1"/>
          <p:nvPr/>
        </p:nvSpPr>
        <p:spPr>
          <a:xfrm rot="20408612">
            <a:off x="-168984" y="628567"/>
            <a:ext cx="6177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300" dirty="0" smtClean="0">
                <a:solidFill>
                  <a:srgbClr val="EF506B"/>
                </a:solidFill>
                <a:latin typeface="Courier New"/>
                <a:cs typeface="Courier New"/>
              </a:rPr>
              <a:t>by </a:t>
            </a:r>
            <a:r>
              <a:rPr lang="sv-SE" sz="3300" dirty="0" err="1" smtClean="0">
                <a:solidFill>
                  <a:srgbClr val="EF506B"/>
                </a:solidFill>
                <a:latin typeface="Braggadocio"/>
                <a:cs typeface="Braggadocio"/>
              </a:rPr>
              <a:t>EVELINA</a:t>
            </a:r>
            <a:r>
              <a:rPr lang="sv-SE" sz="3300" dirty="0" err="1" smtClean="0">
                <a:solidFill>
                  <a:srgbClr val="EF506B"/>
                </a:solidFill>
                <a:latin typeface="Courier New"/>
                <a:cs typeface="Courier New"/>
              </a:rPr>
              <a:t>ekstrand</a:t>
            </a:r>
            <a:endParaRPr lang="sv-SE" sz="3300" dirty="0">
              <a:solidFill>
                <a:srgbClr val="EF506B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CopyingBeethoven_Affich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3625">
            <a:off x="5275694" y="1328517"/>
            <a:ext cx="3620986" cy="4827982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 descr="SWF\Shakespeare_In_Love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3385" r="-73385"/>
          <a:stretch>
            <a:fillRect/>
          </a:stretch>
        </p:blipFill>
        <p:spPr>
          <a:xfrm rot="16945416">
            <a:off x="-2326309" y="509431"/>
            <a:ext cx="9700270" cy="5334775"/>
          </a:xfrm>
          <a:effectLst/>
        </p:spPr>
      </p:pic>
      <p:sp>
        <p:nvSpPr>
          <p:cNvPr id="6" name="textruta 5"/>
          <p:cNvSpPr txBox="1"/>
          <p:nvPr/>
        </p:nvSpPr>
        <p:spPr>
          <a:xfrm rot="430302">
            <a:off x="-225804" y="540032"/>
            <a:ext cx="9543518" cy="1477328"/>
          </a:xfrm>
          <a:prstGeom prst="rect">
            <a:avLst/>
          </a:prstGeom>
          <a:solidFill>
            <a:srgbClr val="FFB90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urier New"/>
                <a:cs typeface="Courier New"/>
              </a:rPr>
              <a:t> ”</a:t>
            </a:r>
            <a:r>
              <a:rPr lang="en-GB" dirty="0" err="1" smtClean="0">
                <a:latin typeface="Courier New"/>
                <a:cs typeface="Courier New"/>
              </a:rPr>
              <a:t>shakespeare</a:t>
            </a:r>
            <a:r>
              <a:rPr lang="en-GB" dirty="0" smtClean="0">
                <a:latin typeface="Courier New"/>
                <a:cs typeface="Courier New"/>
              </a:rPr>
              <a:t>, </a:t>
            </a:r>
            <a:r>
              <a:rPr lang="en-GB" dirty="0" err="1" smtClean="0">
                <a:latin typeface="Courier New"/>
                <a:cs typeface="Courier New"/>
              </a:rPr>
              <a:t>rembrandt</a:t>
            </a:r>
            <a:r>
              <a:rPr lang="en-GB" dirty="0" smtClean="0">
                <a:latin typeface="Courier New"/>
                <a:cs typeface="Courier New"/>
              </a:rPr>
              <a:t>, </a:t>
            </a:r>
            <a:r>
              <a:rPr lang="en-GB" dirty="0" err="1" smtClean="0">
                <a:latin typeface="Courier New"/>
                <a:cs typeface="Courier New"/>
              </a:rPr>
              <a:t>beethoven</a:t>
            </a:r>
            <a:r>
              <a:rPr lang="en-GB" dirty="0" smtClean="0">
                <a:latin typeface="Courier New"/>
                <a:cs typeface="Courier New"/>
              </a:rPr>
              <a:t> will make films… all legends, all mythologies and all myths, </a:t>
            </a:r>
            <a:r>
              <a:rPr lang="en-GB" dirty="0">
                <a:latin typeface="Courier New"/>
                <a:cs typeface="Courier New"/>
              </a:rPr>
              <a:t>a</a:t>
            </a:r>
            <a:r>
              <a:rPr lang="en-GB" dirty="0" smtClean="0">
                <a:latin typeface="Courier New"/>
                <a:cs typeface="Courier New"/>
              </a:rPr>
              <a:t>ll founders of religion, and the very religions… await their exposed resurrection, and the heroes crowd each other at the gate.”</a:t>
            </a:r>
          </a:p>
          <a:p>
            <a:pPr algn="ctr"/>
            <a:r>
              <a:rPr lang="en-GB" dirty="0" err="1" smtClean="0">
                <a:latin typeface="Braggadocio"/>
                <a:cs typeface="Braggadocio"/>
              </a:rPr>
              <a:t>ABEL</a:t>
            </a:r>
            <a:r>
              <a:rPr lang="en-GB" dirty="0" err="1" smtClean="0">
                <a:latin typeface="Courier New"/>
                <a:cs typeface="Courier New"/>
              </a:rPr>
              <a:t>gance</a:t>
            </a:r>
            <a:endParaRPr lang="en-GB" dirty="0">
              <a:latin typeface="Courier New"/>
              <a:cs typeface="Courier New"/>
            </a:endParaRPr>
          </a:p>
        </p:txBody>
      </p:sp>
      <p:sp>
        <p:nvSpPr>
          <p:cNvPr id="10" name="textruta 9"/>
          <p:cNvSpPr txBox="1"/>
          <p:nvPr/>
        </p:nvSpPr>
        <p:spPr>
          <a:xfrm rot="20621590">
            <a:off x="-3700135" y="5437260"/>
            <a:ext cx="13367257" cy="369332"/>
          </a:xfrm>
          <a:prstGeom prst="rect">
            <a:avLst/>
          </a:prstGeom>
          <a:solidFill>
            <a:srgbClr val="FFB90A">
              <a:alpha val="24000"/>
            </a:srgbClr>
          </a:solidFill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Braggadocio"/>
                <a:cs typeface="Braggadocio"/>
              </a:rPr>
              <a:t>                                       </a:t>
            </a:r>
            <a:r>
              <a:rPr lang="sv-SE" dirty="0" err="1" smtClean="0">
                <a:latin typeface="Braggadocio"/>
                <a:cs typeface="Braggadocio"/>
              </a:rPr>
              <a:t>POWERFULL</a:t>
            </a:r>
            <a:r>
              <a:rPr lang="sv-SE" dirty="0" err="1" smtClean="0">
                <a:latin typeface="Courier New"/>
                <a:cs typeface="Courier New"/>
              </a:rPr>
              <a:t>art</a:t>
            </a:r>
            <a:r>
              <a:rPr lang="sv-SE" dirty="0" smtClean="0">
                <a:latin typeface="Courier New"/>
                <a:cs typeface="Courier New"/>
              </a:rPr>
              <a:t>.</a:t>
            </a:r>
            <a:endParaRPr lang="sv-SE" dirty="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 rot="21355959">
            <a:off x="-563561" y="4778206"/>
            <a:ext cx="9888947" cy="369332"/>
          </a:xfrm>
          <a:prstGeom prst="rect">
            <a:avLst/>
          </a:prstGeom>
          <a:solidFill>
            <a:srgbClr val="61000E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latin typeface="Braggadocio"/>
                <a:cs typeface="Braggadocio"/>
              </a:rPr>
              <a:t>             PRESENCE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1930s_by_drunksparrow.jpg"/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</a:blip>
          <a:srcRect l="202" t="15152" r="202" b="4034"/>
          <a:stretch>
            <a:fillRect/>
          </a:stretch>
        </p:blipFill>
        <p:spPr>
          <a:xfrm>
            <a:off x="0" y="0"/>
            <a:ext cx="9144000" cy="4524866"/>
          </a:xfrm>
        </p:spPr>
      </p:pic>
      <p:sp>
        <p:nvSpPr>
          <p:cNvPr id="7" name="textruta 6"/>
          <p:cNvSpPr txBox="1"/>
          <p:nvPr/>
        </p:nvSpPr>
        <p:spPr>
          <a:xfrm rot="635055">
            <a:off x="-332193" y="5668252"/>
            <a:ext cx="9860370" cy="369332"/>
          </a:xfrm>
          <a:prstGeom prst="rect">
            <a:avLst/>
          </a:prstGeom>
          <a:solidFill>
            <a:srgbClr val="61000E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Braggadocio"/>
                <a:cs typeface="Braggadocio"/>
              </a:rPr>
              <a:t>        UNIQUE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 rot="21106826">
            <a:off x="-423090" y="6024023"/>
            <a:ext cx="10019684" cy="369332"/>
          </a:xfrm>
          <a:prstGeom prst="rect">
            <a:avLst/>
          </a:prstGeom>
          <a:solidFill>
            <a:srgbClr val="61000E">
              <a:alpha val="12000"/>
            </a:srgbClr>
          </a:solidFill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Braggadocio"/>
                <a:cs typeface="Braggadocio"/>
              </a:rPr>
              <a:t>                                          CHANGES</a:t>
            </a:r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 rot="215558">
            <a:off x="-595957" y="6483749"/>
            <a:ext cx="9896915" cy="369332"/>
          </a:xfrm>
          <a:prstGeom prst="rect">
            <a:avLst/>
          </a:prstGeom>
          <a:solidFill>
            <a:srgbClr val="61000E">
              <a:alpha val="56000"/>
            </a:srgbClr>
          </a:solidFill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Braggadocio"/>
                <a:cs typeface="Braggadocio"/>
              </a:rPr>
              <a:t>                                        OWNERSHIP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0" y="4379655"/>
            <a:ext cx="929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err="1" smtClean="0">
                <a:latin typeface="Courier New"/>
                <a:cs typeface="Courier New"/>
              </a:rPr>
              <a:t>Even</a:t>
            </a:r>
            <a:r>
              <a:rPr lang="sv-SE" sz="2000" dirty="0" smtClean="0">
                <a:latin typeface="Courier New"/>
                <a:cs typeface="Courier New"/>
              </a:rPr>
              <a:t> the </a:t>
            </a:r>
            <a:r>
              <a:rPr lang="sv-SE" sz="2000" dirty="0" err="1" smtClean="0">
                <a:latin typeface="Courier New"/>
                <a:cs typeface="Courier New"/>
              </a:rPr>
              <a:t>most</a:t>
            </a:r>
            <a:r>
              <a:rPr lang="sv-SE" sz="2000" dirty="0" smtClean="0"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latin typeface="Courier New"/>
                <a:cs typeface="Courier New"/>
              </a:rPr>
              <a:t>perfect</a:t>
            </a:r>
            <a:r>
              <a:rPr lang="sv-SE" sz="2000" dirty="0" smtClean="0"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latin typeface="Courier New"/>
                <a:cs typeface="Courier New"/>
              </a:rPr>
              <a:t>reproduction</a:t>
            </a:r>
            <a:r>
              <a:rPr lang="sv-SE" sz="2000" dirty="0" smtClean="0">
                <a:latin typeface="Courier New"/>
                <a:cs typeface="Courier New"/>
              </a:rPr>
              <a:t> of a work of art is </a:t>
            </a:r>
            <a:r>
              <a:rPr lang="sv-SE" sz="2000" dirty="0" err="1" smtClean="0">
                <a:latin typeface="Courier New"/>
                <a:cs typeface="Courier New"/>
              </a:rPr>
              <a:t>lacking</a:t>
            </a:r>
            <a:r>
              <a:rPr lang="sv-SE" sz="2000" dirty="0" smtClean="0">
                <a:latin typeface="Courier New"/>
                <a:cs typeface="Courier New"/>
              </a:rPr>
              <a:t> in </a:t>
            </a:r>
            <a:r>
              <a:rPr lang="sv-SE" sz="2000" dirty="0" err="1" smtClean="0">
                <a:latin typeface="Courier New"/>
                <a:cs typeface="Courier New"/>
              </a:rPr>
              <a:t>one</a:t>
            </a:r>
            <a:r>
              <a:rPr lang="sv-SE" sz="2000" dirty="0" smtClean="0">
                <a:latin typeface="Courier New"/>
                <a:cs typeface="Courier New"/>
              </a:rPr>
              <a:t> element: </a:t>
            </a:r>
            <a:r>
              <a:rPr lang="sv-SE" sz="2000" dirty="0" err="1" smtClean="0">
                <a:latin typeface="Courier New"/>
                <a:cs typeface="Courier New"/>
              </a:rPr>
              <a:t>its</a:t>
            </a:r>
            <a:r>
              <a:rPr lang="sv-SE" sz="2000" dirty="0" smtClean="0">
                <a:latin typeface="Courier New"/>
                <a:cs typeface="Courier New"/>
              </a:rPr>
              <a:t>            in time and </a:t>
            </a:r>
            <a:r>
              <a:rPr lang="sv-SE" sz="2000" dirty="0" err="1" smtClean="0">
                <a:latin typeface="Courier New"/>
                <a:cs typeface="Courier New"/>
              </a:rPr>
              <a:t>space</a:t>
            </a:r>
            <a:r>
              <a:rPr lang="sv-SE" sz="2000" dirty="0" smtClean="0">
                <a:latin typeface="Courier New"/>
                <a:cs typeface="Courier New"/>
              </a:rPr>
              <a:t>, </a:t>
            </a:r>
            <a:r>
              <a:rPr lang="sv-SE" sz="2000" dirty="0" err="1" smtClean="0">
                <a:latin typeface="Courier New"/>
                <a:cs typeface="Courier New"/>
              </a:rPr>
              <a:t>its</a:t>
            </a:r>
            <a:r>
              <a:rPr lang="sv-SE" sz="2000" dirty="0" smtClean="0">
                <a:latin typeface="Courier New"/>
                <a:cs typeface="Courier New"/>
              </a:rPr>
              <a:t>          </a:t>
            </a:r>
            <a:r>
              <a:rPr lang="sv-SE" sz="2000" dirty="0" err="1" smtClean="0">
                <a:latin typeface="Courier New"/>
                <a:cs typeface="Courier New"/>
              </a:rPr>
              <a:t>existence</a:t>
            </a:r>
            <a:r>
              <a:rPr lang="sv-SE" sz="2000" dirty="0" smtClean="0">
                <a:latin typeface="Courier New"/>
                <a:cs typeface="Courier New"/>
              </a:rPr>
              <a:t> at the </a:t>
            </a:r>
            <a:r>
              <a:rPr lang="sv-SE" sz="2000" dirty="0" err="1" smtClean="0">
                <a:latin typeface="Courier New"/>
                <a:cs typeface="Courier New"/>
              </a:rPr>
              <a:t>place</a:t>
            </a:r>
            <a:r>
              <a:rPr lang="sv-SE" sz="2000" dirty="0" smtClean="0"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latin typeface="Courier New"/>
                <a:cs typeface="Courier New"/>
              </a:rPr>
              <a:t>where</a:t>
            </a:r>
            <a:r>
              <a:rPr lang="sv-SE" sz="2000" dirty="0" smtClean="0">
                <a:latin typeface="Courier New"/>
                <a:cs typeface="Courier New"/>
              </a:rPr>
              <a:t> it </a:t>
            </a:r>
            <a:r>
              <a:rPr lang="sv-SE" sz="2000" dirty="0" err="1" smtClean="0">
                <a:latin typeface="Courier New"/>
                <a:cs typeface="Courier New"/>
              </a:rPr>
              <a:t>happens</a:t>
            </a:r>
            <a:r>
              <a:rPr lang="sv-SE" sz="2000" dirty="0" smtClean="0">
                <a:latin typeface="Courier New"/>
                <a:cs typeface="Courier New"/>
              </a:rPr>
              <a:t> to be. This </a:t>
            </a:r>
            <a:r>
              <a:rPr lang="sv-SE" sz="2000" dirty="0" err="1" smtClean="0">
                <a:latin typeface="Courier New"/>
                <a:cs typeface="Courier New"/>
              </a:rPr>
              <a:t>unique</a:t>
            </a:r>
            <a:r>
              <a:rPr lang="sv-SE" sz="2000" dirty="0" smtClean="0"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latin typeface="Courier New"/>
                <a:cs typeface="Courier New"/>
              </a:rPr>
              <a:t>existence</a:t>
            </a:r>
            <a:r>
              <a:rPr lang="sv-SE" sz="2000" dirty="0" smtClean="0">
                <a:latin typeface="Courier New"/>
                <a:cs typeface="Courier New"/>
              </a:rPr>
              <a:t> of the work of art </a:t>
            </a:r>
            <a:r>
              <a:rPr lang="sv-SE" sz="2000" dirty="0" err="1" smtClean="0">
                <a:latin typeface="Courier New"/>
                <a:cs typeface="Courier New"/>
              </a:rPr>
              <a:t>determined</a:t>
            </a:r>
            <a:r>
              <a:rPr lang="sv-SE" sz="2000" dirty="0" smtClean="0">
                <a:latin typeface="Courier New"/>
                <a:cs typeface="Courier New"/>
              </a:rPr>
              <a:t> the history to </a:t>
            </a:r>
            <a:r>
              <a:rPr lang="sv-SE" sz="2000" dirty="0" err="1" smtClean="0">
                <a:latin typeface="Courier New"/>
                <a:cs typeface="Courier New"/>
              </a:rPr>
              <a:t>which</a:t>
            </a:r>
            <a:r>
              <a:rPr lang="sv-SE" sz="2000" dirty="0" smtClean="0">
                <a:latin typeface="Courier New"/>
                <a:cs typeface="Courier New"/>
              </a:rPr>
              <a:t> it </a:t>
            </a:r>
            <a:r>
              <a:rPr lang="sv-SE" sz="2000" dirty="0" err="1" smtClean="0">
                <a:latin typeface="Courier New"/>
                <a:cs typeface="Courier New"/>
              </a:rPr>
              <a:t>was</a:t>
            </a:r>
            <a:r>
              <a:rPr lang="sv-SE" sz="2000" dirty="0" smtClean="0"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latin typeface="Courier New"/>
                <a:cs typeface="Courier New"/>
              </a:rPr>
              <a:t>subject</a:t>
            </a:r>
            <a:r>
              <a:rPr lang="sv-SE" sz="2000" dirty="0" smtClean="0"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latin typeface="Courier New"/>
                <a:cs typeface="Courier New"/>
              </a:rPr>
              <a:t>throughout</a:t>
            </a:r>
            <a:r>
              <a:rPr lang="sv-SE" sz="2000" dirty="0" smtClean="0">
                <a:latin typeface="Courier New"/>
                <a:cs typeface="Courier New"/>
              </a:rPr>
              <a:t> the time of </a:t>
            </a:r>
            <a:r>
              <a:rPr lang="sv-SE" sz="2000" dirty="0" err="1" smtClean="0">
                <a:latin typeface="Courier New"/>
                <a:cs typeface="Courier New"/>
              </a:rPr>
              <a:t>its</a:t>
            </a:r>
            <a:r>
              <a:rPr lang="sv-SE" sz="2000" dirty="0" smtClean="0"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latin typeface="Courier New"/>
                <a:cs typeface="Courier New"/>
              </a:rPr>
              <a:t>existence</a:t>
            </a:r>
            <a:r>
              <a:rPr lang="sv-SE" sz="2000" dirty="0" smtClean="0">
                <a:latin typeface="Courier New"/>
                <a:cs typeface="Courier New"/>
              </a:rPr>
              <a:t>. This </a:t>
            </a:r>
            <a:r>
              <a:rPr lang="sv-SE" sz="2000" dirty="0" err="1" smtClean="0">
                <a:latin typeface="Courier New"/>
                <a:cs typeface="Courier New"/>
              </a:rPr>
              <a:t>includes</a:t>
            </a:r>
            <a:r>
              <a:rPr lang="sv-SE" sz="2000" dirty="0" smtClean="0">
                <a:latin typeface="Courier New"/>
                <a:cs typeface="Courier New"/>
              </a:rPr>
              <a:t> the           </a:t>
            </a:r>
            <a:r>
              <a:rPr lang="sv-SE" sz="2000" dirty="0" err="1" smtClean="0">
                <a:latin typeface="Courier New"/>
                <a:cs typeface="Courier New"/>
              </a:rPr>
              <a:t>which</a:t>
            </a:r>
            <a:r>
              <a:rPr lang="sv-SE" sz="2000" dirty="0" smtClean="0">
                <a:latin typeface="Courier New"/>
                <a:cs typeface="Courier New"/>
              </a:rPr>
              <a:t> it </a:t>
            </a:r>
            <a:r>
              <a:rPr lang="sv-SE" sz="2000" dirty="0" err="1" smtClean="0">
                <a:latin typeface="Courier New"/>
                <a:cs typeface="Courier New"/>
              </a:rPr>
              <a:t>may</a:t>
            </a:r>
            <a:r>
              <a:rPr lang="sv-SE" sz="2000" dirty="0" smtClean="0"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latin typeface="Courier New"/>
                <a:cs typeface="Courier New"/>
              </a:rPr>
              <a:t>have</a:t>
            </a:r>
            <a:r>
              <a:rPr lang="sv-SE" sz="2000" dirty="0" smtClean="0"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latin typeface="Courier New"/>
                <a:cs typeface="Courier New"/>
              </a:rPr>
              <a:t>suffered</a:t>
            </a:r>
            <a:r>
              <a:rPr lang="sv-SE" sz="2000" dirty="0" smtClean="0">
                <a:latin typeface="Courier New"/>
                <a:cs typeface="Courier New"/>
              </a:rPr>
              <a:t> in </a:t>
            </a:r>
            <a:r>
              <a:rPr lang="sv-SE" sz="2000" dirty="0" err="1" smtClean="0">
                <a:latin typeface="Courier New"/>
                <a:cs typeface="Courier New"/>
              </a:rPr>
              <a:t>physical</a:t>
            </a:r>
            <a:r>
              <a:rPr lang="sv-SE" sz="2000" dirty="0" smtClean="0"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latin typeface="Courier New"/>
                <a:cs typeface="Courier New"/>
              </a:rPr>
              <a:t>condition</a:t>
            </a:r>
            <a:r>
              <a:rPr lang="sv-SE" sz="2000" dirty="0" smtClean="0">
                <a:latin typeface="Courier New"/>
                <a:cs typeface="Courier New"/>
              </a:rPr>
              <a:t> over the </a:t>
            </a:r>
            <a:r>
              <a:rPr lang="sv-SE" sz="2000" dirty="0" err="1" smtClean="0">
                <a:latin typeface="Courier New"/>
                <a:cs typeface="Courier New"/>
              </a:rPr>
              <a:t>years</a:t>
            </a:r>
            <a:r>
              <a:rPr lang="sv-SE" sz="2000" dirty="0" smtClean="0">
                <a:latin typeface="Courier New"/>
                <a:cs typeface="Courier New"/>
              </a:rPr>
              <a:t> as </a:t>
            </a:r>
            <a:r>
              <a:rPr lang="sv-SE" sz="2000" dirty="0" err="1" smtClean="0">
                <a:latin typeface="Courier New"/>
                <a:cs typeface="Courier New"/>
              </a:rPr>
              <a:t>well</a:t>
            </a:r>
            <a:r>
              <a:rPr lang="sv-SE" sz="2000" dirty="0" smtClean="0">
                <a:latin typeface="Courier New"/>
                <a:cs typeface="Courier New"/>
              </a:rPr>
              <a:t> as the </a:t>
            </a:r>
            <a:r>
              <a:rPr lang="sv-SE" sz="2000" dirty="0" err="1" smtClean="0">
                <a:latin typeface="Courier New"/>
                <a:cs typeface="Courier New"/>
              </a:rPr>
              <a:t>various</a:t>
            </a:r>
            <a:r>
              <a:rPr lang="sv-SE" sz="2000" dirty="0" smtClean="0"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latin typeface="Courier New"/>
                <a:cs typeface="Courier New"/>
              </a:rPr>
              <a:t>changes</a:t>
            </a:r>
            <a:r>
              <a:rPr lang="sv-SE" sz="2000" dirty="0" smtClean="0">
                <a:latin typeface="Courier New"/>
                <a:cs typeface="Courier New"/>
              </a:rPr>
              <a:t> in </a:t>
            </a:r>
            <a:r>
              <a:rPr lang="sv-SE" sz="2000" dirty="0" err="1" smtClean="0">
                <a:latin typeface="Courier New"/>
                <a:cs typeface="Courier New"/>
              </a:rPr>
              <a:t>its</a:t>
            </a:r>
            <a:r>
              <a:rPr lang="sv-SE" sz="2000" dirty="0" smtClean="0">
                <a:latin typeface="Courier New"/>
                <a:cs typeface="Courier New"/>
              </a:rPr>
              <a:t>             .</a:t>
            </a:r>
            <a:endParaRPr lang="sv-SE" sz="2000" dirty="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9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0" y="0"/>
            <a:ext cx="1905000" cy="1904999"/>
          </a:xfrm>
          <a:prstGeom prst="rect">
            <a:avLst/>
          </a:prstGeom>
        </p:spPr>
      </p:pic>
      <p:sp>
        <p:nvSpPr>
          <p:cNvPr id="22" name="Platshållare för innehåll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3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7239000" y="1904999"/>
            <a:ext cx="1905000" cy="1904999"/>
          </a:xfrm>
          <a:prstGeom prst="rect">
            <a:avLst/>
          </a:prstGeom>
        </p:spPr>
      </p:pic>
      <p:pic>
        <p:nvPicPr>
          <p:cNvPr id="24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5410200" y="1904999"/>
            <a:ext cx="1905000" cy="1904999"/>
          </a:xfrm>
          <a:prstGeom prst="rect">
            <a:avLst/>
          </a:prstGeom>
        </p:spPr>
      </p:pic>
      <p:pic>
        <p:nvPicPr>
          <p:cNvPr id="25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1752600" y="0"/>
            <a:ext cx="1905000" cy="1904999"/>
          </a:xfrm>
          <a:prstGeom prst="rect">
            <a:avLst/>
          </a:prstGeom>
        </p:spPr>
      </p:pic>
      <p:pic>
        <p:nvPicPr>
          <p:cNvPr id="26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3581400" y="0"/>
            <a:ext cx="1905000" cy="1904999"/>
          </a:xfrm>
          <a:prstGeom prst="rect">
            <a:avLst/>
          </a:prstGeom>
        </p:spPr>
      </p:pic>
      <p:pic>
        <p:nvPicPr>
          <p:cNvPr id="27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5410200" y="0"/>
            <a:ext cx="1905000" cy="1904999"/>
          </a:xfrm>
          <a:prstGeom prst="rect">
            <a:avLst/>
          </a:prstGeom>
        </p:spPr>
      </p:pic>
      <p:pic>
        <p:nvPicPr>
          <p:cNvPr id="28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7239000" y="0"/>
            <a:ext cx="1905000" cy="1904999"/>
          </a:xfrm>
          <a:prstGeom prst="rect">
            <a:avLst/>
          </a:prstGeom>
        </p:spPr>
      </p:pic>
      <p:pic>
        <p:nvPicPr>
          <p:cNvPr id="31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7315200" y="4953001"/>
            <a:ext cx="1905000" cy="1904999"/>
          </a:xfrm>
          <a:prstGeom prst="rect">
            <a:avLst/>
          </a:prstGeom>
        </p:spPr>
      </p:pic>
      <p:pic>
        <p:nvPicPr>
          <p:cNvPr id="32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5486400" y="4953001"/>
            <a:ext cx="1905000" cy="1904999"/>
          </a:xfrm>
          <a:prstGeom prst="rect">
            <a:avLst/>
          </a:prstGeom>
        </p:spPr>
      </p:pic>
      <p:pic>
        <p:nvPicPr>
          <p:cNvPr id="33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3657600" y="4953001"/>
            <a:ext cx="1905000" cy="1904999"/>
          </a:xfrm>
          <a:prstGeom prst="rect">
            <a:avLst/>
          </a:prstGeom>
        </p:spPr>
      </p:pic>
      <p:pic>
        <p:nvPicPr>
          <p:cNvPr id="34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1828800" y="4953001"/>
            <a:ext cx="1905000" cy="1904999"/>
          </a:xfrm>
          <a:prstGeom prst="rect">
            <a:avLst/>
          </a:prstGeom>
        </p:spPr>
      </p:pic>
      <p:pic>
        <p:nvPicPr>
          <p:cNvPr id="35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0" y="4953001"/>
            <a:ext cx="1905000" cy="1904999"/>
          </a:xfrm>
          <a:prstGeom prst="rect">
            <a:avLst/>
          </a:prstGeom>
        </p:spPr>
      </p:pic>
      <p:pic>
        <p:nvPicPr>
          <p:cNvPr id="36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3657600" y="1904999"/>
            <a:ext cx="1905000" cy="1904999"/>
          </a:xfrm>
          <a:prstGeom prst="rect">
            <a:avLst/>
          </a:prstGeom>
        </p:spPr>
      </p:pic>
      <p:pic>
        <p:nvPicPr>
          <p:cNvPr id="37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1828800" y="1904999"/>
            <a:ext cx="1905000" cy="1904999"/>
          </a:xfrm>
          <a:prstGeom prst="rect">
            <a:avLst/>
          </a:prstGeom>
        </p:spPr>
      </p:pic>
      <p:pic>
        <p:nvPicPr>
          <p:cNvPr id="38" name="Platshållare för innehåll 3" descr="Machinery_by_vanitas22.jpg"/>
          <p:cNvPicPr>
            <a:picLocks noChangeAspect="1"/>
          </p:cNvPicPr>
          <p:nvPr/>
        </p:nvPicPr>
        <p:blipFill>
          <a:blip r:embed="rId2"/>
          <a:srcRect l="-779" r="-555"/>
          <a:stretch>
            <a:fillRect/>
          </a:stretch>
        </p:blipFill>
        <p:spPr>
          <a:xfrm>
            <a:off x="0" y="1904999"/>
            <a:ext cx="1905000" cy="1904999"/>
          </a:xfrm>
          <a:prstGeom prst="rect">
            <a:avLst/>
          </a:prstGeom>
        </p:spPr>
      </p:pic>
      <p:sp>
        <p:nvSpPr>
          <p:cNvPr id="39" name="textruta 38"/>
          <p:cNvSpPr txBox="1"/>
          <p:nvPr/>
        </p:nvSpPr>
        <p:spPr>
          <a:xfrm rot="21406786">
            <a:off x="-353629" y="3664279"/>
            <a:ext cx="9677400" cy="1246495"/>
          </a:xfrm>
          <a:prstGeom prst="rect">
            <a:avLst/>
          </a:prstGeom>
          <a:solidFill>
            <a:srgbClr val="85817D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500" dirty="0" smtClean="0">
                <a:solidFill>
                  <a:schemeClr val="bg1"/>
                </a:solidFill>
                <a:latin typeface="Courier New"/>
                <a:cs typeface="Courier New"/>
              </a:rPr>
              <a:t>the whole sphere of authenticity is outside </a:t>
            </a:r>
            <a:r>
              <a:rPr lang="en-GB" sz="2500" dirty="0" smtClean="0">
                <a:solidFill>
                  <a:schemeClr val="bg1"/>
                </a:solidFill>
                <a:latin typeface="Braggadocio"/>
                <a:cs typeface="Braggadocio"/>
              </a:rPr>
              <a:t>TECHNICAL </a:t>
            </a:r>
            <a:r>
              <a:rPr lang="en-GB" sz="2500" dirty="0" smtClean="0">
                <a:solidFill>
                  <a:schemeClr val="bg1"/>
                </a:solidFill>
                <a:latin typeface="Courier New"/>
                <a:cs typeface="Courier New"/>
              </a:rPr>
              <a:t>– and, of course, not only technical – </a:t>
            </a:r>
            <a:r>
              <a:rPr lang="en-GB" sz="2500" dirty="0" smtClean="0">
                <a:solidFill>
                  <a:schemeClr val="bg1"/>
                </a:solidFill>
                <a:latin typeface="Braggadocio"/>
                <a:cs typeface="Braggadocio"/>
              </a:rPr>
              <a:t>REPRODUCIBILITY</a:t>
            </a:r>
            <a:r>
              <a:rPr lang="en-GB" sz="2500" dirty="0" smtClean="0">
                <a:solidFill>
                  <a:schemeClr val="bg1"/>
                </a:solidFill>
                <a:latin typeface="Courier New"/>
                <a:cs typeface="Courier New"/>
              </a:rPr>
              <a:t>.</a:t>
            </a:r>
            <a:endParaRPr lang="en-GB" sz="25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mechanical_reproduction_by_bladesilv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1353" r="1353"/>
          <a:stretch>
            <a:fillRect/>
          </a:stretch>
        </p:blipFill>
        <p:spPr>
          <a:xfrm>
            <a:off x="0" y="0"/>
            <a:ext cx="4648200" cy="6902094"/>
          </a:xfrm>
        </p:spPr>
      </p:pic>
      <p:sp>
        <p:nvSpPr>
          <p:cNvPr id="5" name="textruta 4"/>
          <p:cNvSpPr txBox="1"/>
          <p:nvPr/>
        </p:nvSpPr>
        <p:spPr>
          <a:xfrm>
            <a:off x="4648200" y="0"/>
            <a:ext cx="4800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 smtClean="0">
                <a:solidFill>
                  <a:srgbClr val="BFB9B5"/>
                </a:solidFill>
                <a:latin typeface="Courier New"/>
                <a:cs typeface="Courier New"/>
              </a:rPr>
              <a:t>”</a:t>
            </a:r>
            <a:r>
              <a:rPr lang="sv-SE" sz="4800" dirty="0" err="1" smtClean="0">
                <a:solidFill>
                  <a:srgbClr val="BFB9B5"/>
                </a:solidFill>
                <a:latin typeface="Courier New"/>
                <a:cs typeface="Courier New"/>
              </a:rPr>
              <a:t>mechanical</a:t>
            </a:r>
            <a:r>
              <a:rPr lang="sv-SE" sz="4800" dirty="0" smtClean="0">
                <a:solidFill>
                  <a:srgbClr val="BFB9B5"/>
                </a:solidFill>
                <a:latin typeface="Courier New"/>
                <a:cs typeface="Courier New"/>
              </a:rPr>
              <a:t> </a:t>
            </a:r>
            <a:r>
              <a:rPr lang="sv-SE" sz="4800" dirty="0" err="1" smtClean="0">
                <a:solidFill>
                  <a:srgbClr val="BFB9B5"/>
                </a:solidFill>
                <a:latin typeface="Courier New"/>
                <a:cs typeface="Courier New"/>
              </a:rPr>
              <a:t>reproduction</a:t>
            </a:r>
            <a:r>
              <a:rPr lang="sv-SE" sz="4800" dirty="0" smtClean="0">
                <a:solidFill>
                  <a:srgbClr val="BFB9B5"/>
                </a:solidFill>
                <a:latin typeface="Courier New"/>
                <a:cs typeface="Courier New"/>
              </a:rPr>
              <a:t> of art </a:t>
            </a:r>
            <a:r>
              <a:rPr lang="sv-SE" sz="4800" dirty="0" err="1" smtClean="0">
                <a:solidFill>
                  <a:srgbClr val="BFB9B5"/>
                </a:solidFill>
                <a:latin typeface="Courier New"/>
                <a:cs typeface="Courier New"/>
              </a:rPr>
              <a:t>changed</a:t>
            </a:r>
            <a:r>
              <a:rPr lang="sv-SE" sz="4800" dirty="0" smtClean="0">
                <a:solidFill>
                  <a:srgbClr val="BFB9B5"/>
                </a:solidFill>
                <a:latin typeface="Courier New"/>
                <a:cs typeface="Courier New"/>
              </a:rPr>
              <a:t> the </a:t>
            </a:r>
            <a:r>
              <a:rPr lang="sv-SE" sz="4800" dirty="0" err="1" smtClean="0">
                <a:solidFill>
                  <a:srgbClr val="BFB9B5"/>
                </a:solidFill>
                <a:latin typeface="Courier New"/>
                <a:cs typeface="Courier New"/>
              </a:rPr>
              <a:t>reaction</a:t>
            </a:r>
            <a:r>
              <a:rPr lang="sv-SE" sz="4800" dirty="0" smtClean="0">
                <a:solidFill>
                  <a:srgbClr val="BFB9B5"/>
                </a:solidFill>
                <a:latin typeface="Courier New"/>
                <a:cs typeface="Courier New"/>
              </a:rPr>
              <a:t> of the </a:t>
            </a:r>
            <a:r>
              <a:rPr lang="sv-SE" sz="4800" dirty="0" err="1" smtClean="0">
                <a:solidFill>
                  <a:srgbClr val="BFB9B5"/>
                </a:solidFill>
                <a:latin typeface="Courier New"/>
                <a:cs typeface="Courier New"/>
              </a:rPr>
              <a:t>masses</a:t>
            </a:r>
            <a:r>
              <a:rPr lang="sv-SE" sz="4800" dirty="0" smtClean="0">
                <a:solidFill>
                  <a:srgbClr val="BFB9B5"/>
                </a:solidFill>
                <a:latin typeface="Courier New"/>
                <a:cs typeface="Courier New"/>
              </a:rPr>
              <a:t> </a:t>
            </a:r>
            <a:r>
              <a:rPr lang="sv-SE" sz="4800" dirty="0" err="1" smtClean="0">
                <a:solidFill>
                  <a:srgbClr val="BFB9B5"/>
                </a:solidFill>
                <a:latin typeface="Courier New"/>
                <a:cs typeface="Courier New"/>
              </a:rPr>
              <a:t>towards</a:t>
            </a:r>
            <a:r>
              <a:rPr lang="sv-SE" sz="4800" dirty="0" smtClean="0">
                <a:solidFill>
                  <a:srgbClr val="BFB9B5"/>
                </a:solidFill>
                <a:latin typeface="Courier New"/>
                <a:cs typeface="Courier New"/>
              </a:rPr>
              <a:t> art.”</a:t>
            </a:r>
          </a:p>
          <a:p>
            <a:r>
              <a:rPr lang="sv-SE" sz="3200" dirty="0" err="1" smtClean="0">
                <a:solidFill>
                  <a:srgbClr val="BFB9B5"/>
                </a:solidFill>
                <a:latin typeface="Braggadocio"/>
                <a:cs typeface="Braggadocio"/>
              </a:rPr>
              <a:t>WALTER</a:t>
            </a:r>
            <a:r>
              <a:rPr lang="sv-SE" sz="3200" dirty="0" err="1" smtClean="0">
                <a:solidFill>
                  <a:srgbClr val="BFB9B5"/>
                </a:solidFill>
                <a:latin typeface="Courier New"/>
                <a:cs typeface="Courier New"/>
              </a:rPr>
              <a:t>benjamin</a:t>
            </a:r>
            <a:endParaRPr lang="sv-SE" sz="3200" dirty="0">
              <a:solidFill>
                <a:srgbClr val="BFB9B5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khg.jpg"/>
          <p:cNvPicPr>
            <a:picLocks noChangeAspect="1"/>
          </p:cNvPicPr>
          <p:nvPr/>
        </p:nvPicPr>
        <p:blipFill>
          <a:blip r:embed="rId2"/>
          <a:srcRect t="-67"/>
          <a:stretch>
            <a:fillRect/>
          </a:stretch>
        </p:blipFill>
        <p:spPr>
          <a:xfrm rot="1112286">
            <a:off x="4726403" y="1574596"/>
            <a:ext cx="1242802" cy="451476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 descr="monalisa.jpg"/>
          <p:cNvPicPr>
            <a:picLocks noGrp="1" noChangeAspect="1"/>
          </p:cNvPicPr>
          <p:nvPr>
            <p:ph idx="1"/>
          </p:nvPr>
        </p:nvPicPr>
        <p:blipFill>
          <a:blip r:embed="rId3"/>
          <a:srcRect l="-91545" r="1426"/>
          <a:stretch>
            <a:fillRect/>
          </a:stretch>
        </p:blipFill>
        <p:spPr>
          <a:xfrm rot="1085818">
            <a:off x="24658" y="746050"/>
            <a:ext cx="5526883" cy="4525963"/>
          </a:xfrm>
        </p:spPr>
      </p:pic>
      <p:pic>
        <p:nvPicPr>
          <p:cNvPr id="5" name="Bildobjekt 4" descr="Monalisa_by_little_black_wol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1617">
            <a:off x="5612543" y="2238340"/>
            <a:ext cx="3442986" cy="4495800"/>
          </a:xfrm>
          <a:prstGeom prst="rect">
            <a:avLst/>
          </a:prstGeom>
        </p:spPr>
      </p:pic>
      <p:pic>
        <p:nvPicPr>
          <p:cNvPr id="6" name="Bildobjekt 5" descr="4dc68060898ceb89.jpg"/>
          <p:cNvPicPr>
            <a:picLocks noChangeAspect="1"/>
          </p:cNvPicPr>
          <p:nvPr/>
        </p:nvPicPr>
        <p:blipFill>
          <a:blip r:embed="rId5"/>
          <a:srcRect r="1110" b="4199"/>
          <a:stretch>
            <a:fillRect/>
          </a:stretch>
        </p:blipFill>
        <p:spPr>
          <a:xfrm rot="17283088">
            <a:off x="-1032817" y="982503"/>
            <a:ext cx="4507925" cy="3023010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 rot="1064526">
            <a:off x="1676400" y="1016483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 err="1" smtClean="0">
                <a:latin typeface="Braggadocio"/>
                <a:cs typeface="Braggadocio"/>
              </a:rPr>
              <a:t>ART</a:t>
            </a:r>
            <a:r>
              <a:rPr lang="sv-SE" sz="3600" dirty="0" err="1" smtClean="0">
                <a:latin typeface="Courier New"/>
                <a:cs typeface="Courier New"/>
              </a:rPr>
              <a:t>is</a:t>
            </a:r>
            <a:r>
              <a:rPr lang="sv-SE" sz="3600" dirty="0" err="1" smtClean="0">
                <a:latin typeface="Braggadocio"/>
                <a:cs typeface="Braggadocio"/>
              </a:rPr>
              <a:t>REPRODUCABLE</a:t>
            </a:r>
            <a:r>
              <a:rPr lang="sv-SE" sz="3600" dirty="0" smtClean="0">
                <a:latin typeface="Braggadocio"/>
                <a:cs typeface="Braggadocio"/>
              </a:rPr>
              <a:t>.</a:t>
            </a:r>
            <a:endParaRPr lang="sv-SE" sz="3600" dirty="0">
              <a:latin typeface="Braggadocio"/>
              <a:cs typeface="Braggadocio"/>
            </a:endParaRPr>
          </a:p>
        </p:txBody>
      </p:sp>
      <p:sp>
        <p:nvSpPr>
          <p:cNvPr id="9" name="textruta 8"/>
          <p:cNvSpPr txBox="1"/>
          <p:nvPr/>
        </p:nvSpPr>
        <p:spPr>
          <a:xfrm rot="1084846">
            <a:off x="27201" y="5456726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latin typeface="Braggadocio"/>
                <a:cs typeface="Braggadocio"/>
              </a:rPr>
              <a:t>MAN-MADE </a:t>
            </a:r>
            <a:r>
              <a:rPr lang="sv-SE" sz="2400" dirty="0" err="1" smtClean="0">
                <a:latin typeface="Courier New"/>
                <a:cs typeface="Courier New"/>
              </a:rPr>
              <a:t>artifacts</a:t>
            </a:r>
            <a:r>
              <a:rPr lang="sv-SE" sz="2400" dirty="0" smtClean="0">
                <a:latin typeface="Courier New"/>
                <a:cs typeface="Courier New"/>
              </a:rPr>
              <a:t> </a:t>
            </a:r>
            <a:r>
              <a:rPr lang="sv-SE" sz="2400" dirty="0" err="1" smtClean="0">
                <a:latin typeface="Courier New"/>
                <a:cs typeface="Courier New"/>
              </a:rPr>
              <a:t>could</a:t>
            </a:r>
            <a:r>
              <a:rPr lang="sv-SE" sz="2400" dirty="0" smtClean="0">
                <a:latin typeface="Courier New"/>
                <a:cs typeface="Courier New"/>
              </a:rPr>
              <a:t> </a:t>
            </a:r>
            <a:r>
              <a:rPr lang="sv-SE" sz="2400" dirty="0" err="1" smtClean="0">
                <a:latin typeface="Courier New"/>
                <a:cs typeface="Courier New"/>
              </a:rPr>
              <a:t>always</a:t>
            </a:r>
            <a:r>
              <a:rPr lang="sv-SE" sz="2400" dirty="0" smtClean="0">
                <a:latin typeface="Courier New"/>
                <a:cs typeface="Courier New"/>
              </a:rPr>
              <a:t> be </a:t>
            </a:r>
            <a:r>
              <a:rPr lang="sv-SE" sz="2400" dirty="0" err="1" smtClean="0">
                <a:latin typeface="Courier New"/>
                <a:cs typeface="Courier New"/>
              </a:rPr>
              <a:t>imitated</a:t>
            </a:r>
            <a:r>
              <a:rPr lang="sv-SE" sz="2400" dirty="0" smtClean="0">
                <a:latin typeface="Courier New"/>
                <a:cs typeface="Courier New"/>
              </a:rPr>
              <a:t> by men.</a:t>
            </a:r>
            <a:endParaRPr lang="sv-SE" sz="2400" dirty="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Victorian_Wallpaper_1_by_MJK_Sto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080356">
            <a:off x="5330930" y="-1393598"/>
            <a:ext cx="3605130" cy="480683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557df0e3530eada446cb52674ae38f61_The_Lord_of_the_Rings__The_One_Ring_3D_Screensaver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 rot="20636260">
            <a:off x="-1333990" y="1225988"/>
            <a:ext cx="5950415" cy="3272499"/>
          </a:xfrm>
        </p:spPr>
      </p:pic>
      <p:pic>
        <p:nvPicPr>
          <p:cNvPr id="5" name="Bildobjekt 4" descr="durer-rhinoceros-engraving-15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7900">
            <a:off x="4153964" y="1212418"/>
            <a:ext cx="4814472" cy="403860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 rot="21214656">
            <a:off x="51113" y="4703255"/>
            <a:ext cx="510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err="1">
                <a:solidFill>
                  <a:srgbClr val="FFFFFF"/>
                </a:solidFill>
                <a:latin typeface="Courier New"/>
                <a:cs typeface="Courier New"/>
              </a:rPr>
              <a:t>p</a:t>
            </a:r>
            <a:r>
              <a:rPr lang="sv-SE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rint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 is </a:t>
            </a:r>
            <a:r>
              <a:rPr lang="sv-SE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merely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 a special, </a:t>
            </a:r>
            <a:r>
              <a:rPr lang="sv-SE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though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particularly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important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case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. </a:t>
            </a:r>
            <a:r>
              <a:rPr lang="sv-SE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During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 the </a:t>
            </a:r>
            <a:r>
              <a:rPr lang="sv-SE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Middle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 Ages </a:t>
            </a:r>
            <a:r>
              <a:rPr lang="sv-SE" sz="2000" dirty="0" smtClean="0">
                <a:solidFill>
                  <a:srgbClr val="FFFFFF"/>
                </a:solidFill>
                <a:latin typeface="Braggadocio"/>
                <a:cs typeface="Braggadocio"/>
              </a:rPr>
              <a:t>ENGRAVING 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and </a:t>
            </a:r>
            <a:r>
              <a:rPr lang="sv-SE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etching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were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added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 to the </a:t>
            </a:r>
            <a:r>
              <a:rPr lang="sv-SE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woodcut</a:t>
            </a:r>
            <a:r>
              <a:rPr lang="sv-SE" sz="2000" dirty="0" smtClean="0">
                <a:solidFill>
                  <a:srgbClr val="FFFFFF"/>
                </a:solidFill>
                <a:latin typeface="Courier New"/>
                <a:cs typeface="Courier New"/>
              </a:rPr>
              <a:t>. </a:t>
            </a:r>
            <a:endParaRPr lang="sv-SE" sz="2000" dirty="0">
              <a:solidFill>
                <a:srgbClr val="FFFFFF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jwgiwy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324600" y="4038600"/>
            <a:ext cx="1066800" cy="4572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Munch_The_Scream_lithography.gif"/>
          <p:cNvPicPr>
            <a:picLocks noGrp="1" noChangeAspect="1"/>
          </p:cNvPicPr>
          <p:nvPr>
            <p:ph idx="1"/>
          </p:nvPr>
        </p:nvPicPr>
        <p:blipFill>
          <a:blip r:embed="rId3"/>
          <a:srcRect l="2045" r="88"/>
          <a:stretch>
            <a:fillRect/>
          </a:stretch>
        </p:blipFill>
        <p:spPr>
          <a:xfrm>
            <a:off x="4724400" y="0"/>
            <a:ext cx="4419600" cy="6375078"/>
          </a:xfrm>
        </p:spPr>
      </p:pic>
      <p:pic>
        <p:nvPicPr>
          <p:cNvPr id="5" name="Bildobjekt 4" descr="Power_lines_inside_Marsh_Land_by_swtdrmrsn9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7226" y="0"/>
            <a:ext cx="4951626" cy="6858000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 rot="782488">
            <a:off x="97619" y="4975591"/>
            <a:ext cx="411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Braggadocio"/>
                <a:cs typeface="Braggadocio"/>
              </a:rPr>
              <a:t>LITOGRAPHY</a:t>
            </a:r>
            <a:r>
              <a:rPr lang="sv-SE" sz="2000" dirty="0" smtClean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  <a:latin typeface="Courier New"/>
                <a:cs typeface="Courier New"/>
              </a:rPr>
              <a:t>enabled</a:t>
            </a:r>
            <a:r>
              <a:rPr lang="sv-SE" sz="2000" dirty="0" smtClean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  <a:latin typeface="Courier New"/>
                <a:cs typeface="Courier New"/>
              </a:rPr>
              <a:t>graphic</a:t>
            </a:r>
            <a:r>
              <a:rPr lang="sv-SE" sz="2000" dirty="0" smtClean="0">
                <a:solidFill>
                  <a:schemeClr val="bg1"/>
                </a:solidFill>
                <a:latin typeface="Courier New"/>
                <a:cs typeface="Courier New"/>
              </a:rPr>
              <a:t> to </a:t>
            </a:r>
            <a:r>
              <a:rPr lang="sv-SE" sz="2000" dirty="0" err="1" smtClean="0">
                <a:solidFill>
                  <a:schemeClr val="bg1"/>
                </a:solidFill>
                <a:latin typeface="Courier New"/>
                <a:cs typeface="Courier New"/>
              </a:rPr>
              <a:t>illustrate</a:t>
            </a:r>
            <a:r>
              <a:rPr lang="sv-SE" sz="2000" dirty="0" smtClean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  <a:latin typeface="Courier New"/>
                <a:cs typeface="Courier New"/>
              </a:rPr>
              <a:t>everyday</a:t>
            </a:r>
            <a:r>
              <a:rPr lang="sv-SE" sz="2000" dirty="0" smtClean="0">
                <a:solidFill>
                  <a:schemeClr val="bg1"/>
                </a:solidFill>
                <a:latin typeface="Courier New"/>
                <a:cs typeface="Courier New"/>
              </a:rPr>
              <a:t> life in </a:t>
            </a:r>
            <a:r>
              <a:rPr lang="sv-SE" sz="2000" dirty="0" err="1" smtClean="0">
                <a:solidFill>
                  <a:schemeClr val="bg1"/>
                </a:solidFill>
                <a:latin typeface="Courier New"/>
                <a:cs typeface="Courier New"/>
              </a:rPr>
              <a:t>newpapers</a:t>
            </a:r>
            <a:r>
              <a:rPr lang="sv-SE" sz="2000" dirty="0" smtClean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  <a:latin typeface="Courier New"/>
                <a:cs typeface="Courier New"/>
              </a:rPr>
              <a:t>before</a:t>
            </a:r>
            <a:r>
              <a:rPr lang="sv-SE" sz="2000" dirty="0" smtClean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  <a:latin typeface="Courier New"/>
                <a:cs typeface="Courier New"/>
              </a:rPr>
              <a:t>photography</a:t>
            </a:r>
            <a:r>
              <a:rPr lang="sv-SE" sz="2000" dirty="0" smtClean="0">
                <a:solidFill>
                  <a:schemeClr val="bg1"/>
                </a:solidFill>
                <a:latin typeface="Courier New"/>
                <a:cs typeface="Courier New"/>
              </a:rPr>
              <a:t>.</a:t>
            </a:r>
            <a:endParaRPr lang="sv-SE" sz="20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Wallpaper_by_NightShad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52400"/>
            <a:ext cx="9152467" cy="70104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Old_photographs_by_lady_buu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 rot="20050484">
            <a:off x="-2414420" y="2246186"/>
            <a:ext cx="7979352" cy="4388337"/>
          </a:xfrm>
        </p:spPr>
      </p:pic>
      <p:pic>
        <p:nvPicPr>
          <p:cNvPr id="5" name="Bildobjekt 4" descr="photographs_album_cover_by_lebsto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47184">
            <a:off x="3727610" y="-271193"/>
            <a:ext cx="6054087" cy="4404620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 rot="20086493">
            <a:off x="5229922" y="2075349"/>
            <a:ext cx="3990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rgbClr val="9F7E48"/>
                </a:solidFill>
                <a:latin typeface="Courier New"/>
                <a:cs typeface="Courier New"/>
              </a:rPr>
              <a:t>t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he </a:t>
            </a:r>
            <a:r>
              <a:rPr lang="sv-SE" dirty="0" err="1" smtClean="0">
                <a:solidFill>
                  <a:srgbClr val="9F7E48"/>
                </a:solidFill>
                <a:latin typeface="Courier New"/>
                <a:cs typeface="Courier New"/>
              </a:rPr>
              <a:t>eye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 </a:t>
            </a:r>
            <a:r>
              <a:rPr lang="sv-SE" dirty="0" err="1" smtClean="0">
                <a:solidFill>
                  <a:srgbClr val="9F7E48"/>
                </a:solidFill>
                <a:latin typeface="Courier New"/>
                <a:cs typeface="Courier New"/>
              </a:rPr>
              <a:t>perceives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 </a:t>
            </a:r>
            <a:r>
              <a:rPr lang="sv-SE" dirty="0" err="1" smtClean="0">
                <a:solidFill>
                  <a:srgbClr val="9F7E48"/>
                </a:solidFill>
                <a:latin typeface="Courier New"/>
                <a:cs typeface="Courier New"/>
              </a:rPr>
              <a:t>more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 </a:t>
            </a:r>
            <a:r>
              <a:rPr lang="sv-SE" dirty="0" err="1" smtClean="0">
                <a:solidFill>
                  <a:srgbClr val="9F7E48"/>
                </a:solidFill>
                <a:latin typeface="Courier New"/>
                <a:cs typeface="Courier New"/>
              </a:rPr>
              <a:t>swiftly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 </a:t>
            </a:r>
            <a:r>
              <a:rPr lang="sv-SE" dirty="0" err="1" smtClean="0">
                <a:solidFill>
                  <a:srgbClr val="9F7E48"/>
                </a:solidFill>
                <a:latin typeface="Courier New"/>
                <a:cs typeface="Courier New"/>
              </a:rPr>
              <a:t>than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 the hand </a:t>
            </a:r>
            <a:r>
              <a:rPr lang="sv-SE" dirty="0" err="1" smtClean="0">
                <a:solidFill>
                  <a:srgbClr val="9F7E48"/>
                </a:solidFill>
                <a:latin typeface="Courier New"/>
                <a:cs typeface="Courier New"/>
              </a:rPr>
              <a:t>can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 </a:t>
            </a:r>
            <a:r>
              <a:rPr lang="sv-SE" dirty="0" err="1" smtClean="0">
                <a:solidFill>
                  <a:srgbClr val="9F7E48"/>
                </a:solidFill>
                <a:latin typeface="Courier New"/>
                <a:cs typeface="Courier New"/>
              </a:rPr>
              <a:t>draw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. </a:t>
            </a:r>
            <a:r>
              <a:rPr lang="sv-SE" dirty="0" smtClean="0">
                <a:solidFill>
                  <a:srgbClr val="9F7E48"/>
                </a:solidFill>
                <a:latin typeface="Braggadocio"/>
                <a:cs typeface="Braggadocio"/>
              </a:rPr>
              <a:t>PICTORIAL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 </a:t>
            </a:r>
            <a:r>
              <a:rPr lang="sv-SE" dirty="0" err="1" smtClean="0">
                <a:solidFill>
                  <a:srgbClr val="9F7E48"/>
                </a:solidFill>
                <a:latin typeface="Courier New"/>
                <a:cs typeface="Courier New"/>
              </a:rPr>
              <a:t>reproduction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 </a:t>
            </a:r>
            <a:r>
              <a:rPr lang="sv-SE" dirty="0" err="1" smtClean="0">
                <a:solidFill>
                  <a:srgbClr val="9F7E48"/>
                </a:solidFill>
                <a:latin typeface="Courier New"/>
                <a:cs typeface="Courier New"/>
              </a:rPr>
              <a:t>can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 </a:t>
            </a:r>
            <a:r>
              <a:rPr lang="sv-SE" dirty="0" err="1" smtClean="0">
                <a:solidFill>
                  <a:srgbClr val="9F7E48"/>
                </a:solidFill>
                <a:latin typeface="Courier New"/>
                <a:cs typeface="Courier New"/>
              </a:rPr>
              <a:t>keep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 </a:t>
            </a:r>
            <a:r>
              <a:rPr lang="sv-SE" dirty="0" err="1" smtClean="0">
                <a:solidFill>
                  <a:srgbClr val="9F7E48"/>
                </a:solidFill>
                <a:latin typeface="Courier New"/>
                <a:cs typeface="Courier New"/>
              </a:rPr>
              <a:t>pace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 with </a:t>
            </a:r>
            <a:r>
              <a:rPr lang="sv-SE" dirty="0" err="1" smtClean="0">
                <a:solidFill>
                  <a:srgbClr val="9F7E48"/>
                </a:solidFill>
                <a:latin typeface="Courier New"/>
                <a:cs typeface="Courier New"/>
              </a:rPr>
              <a:t>speech</a:t>
            </a:r>
            <a:r>
              <a:rPr lang="sv-SE" dirty="0" smtClean="0">
                <a:solidFill>
                  <a:srgbClr val="9F7E48"/>
                </a:solidFill>
                <a:latin typeface="Courier New"/>
                <a:cs typeface="Courier New"/>
              </a:rPr>
              <a:t>.</a:t>
            </a:r>
            <a:endParaRPr lang="sv-SE" dirty="0">
              <a:solidFill>
                <a:srgbClr val="9F7E48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Negative_by_iNirva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98042">
            <a:off x="5734553" y="258608"/>
            <a:ext cx="3429000" cy="234696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 descr="negative_by_Aga_Ann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1221" r="-71221"/>
          <a:stretch>
            <a:fillRect/>
          </a:stretch>
        </p:blipFill>
        <p:spPr>
          <a:xfrm rot="19946812">
            <a:off x="492668" y="2052151"/>
            <a:ext cx="8704995" cy="4787412"/>
          </a:xfrm>
        </p:spPr>
      </p:pic>
      <p:pic>
        <p:nvPicPr>
          <p:cNvPr id="6" name="Bildobjekt 5" descr="Negative_by_TheOnlyFallac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65376" cy="6858000"/>
          </a:xfrm>
          <a:prstGeom prst="rect">
            <a:avLst/>
          </a:prstGeom>
        </p:spPr>
      </p:pic>
      <p:pic>
        <p:nvPicPr>
          <p:cNvPr id="7" name="Bildobjekt 6" descr="Negative_I_by_DontLetsStar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90187">
            <a:off x="7036670" y="2775505"/>
            <a:ext cx="2415629" cy="2449388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 rot="3702485">
            <a:off x="3379635" y="3364416"/>
            <a:ext cx="5243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 smtClean="0">
                <a:latin typeface="Braggadocio"/>
                <a:cs typeface="Braggadocio"/>
              </a:rPr>
              <a:t>NEGATIVES</a:t>
            </a:r>
            <a:endParaRPr lang="sv-SE" sz="3600" dirty="0">
              <a:latin typeface="Courier New"/>
              <a:cs typeface="Courier New"/>
            </a:endParaRPr>
          </a:p>
          <a:p>
            <a:r>
              <a:rPr lang="sv-SE" sz="3600" dirty="0" smtClean="0">
                <a:latin typeface="Courier New"/>
                <a:cs typeface="Courier New"/>
              </a:rPr>
              <a:t>are the originals.</a:t>
            </a:r>
            <a:endParaRPr lang="sv-SE" sz="3600" dirty="0">
              <a:latin typeface="Courier New"/>
              <a:cs typeface="Courier New"/>
            </a:endParaRPr>
          </a:p>
        </p:txBody>
      </p:sp>
      <p:sp>
        <p:nvSpPr>
          <p:cNvPr id="9" name="textruta 8"/>
          <p:cNvSpPr txBox="1"/>
          <p:nvPr/>
        </p:nvSpPr>
        <p:spPr>
          <a:xfrm rot="16200000">
            <a:off x="-1529089" y="427229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 smtClean="0">
                <a:solidFill>
                  <a:schemeClr val="bg1"/>
                </a:solidFill>
                <a:latin typeface="Braggadocio"/>
                <a:cs typeface="Braggadocio"/>
              </a:rPr>
              <a:t>RE</a:t>
            </a:r>
            <a:r>
              <a:rPr lang="sv-SE" sz="2800" dirty="0" err="1" smtClean="0">
                <a:solidFill>
                  <a:schemeClr val="bg1"/>
                </a:solidFill>
                <a:latin typeface="Courier New"/>
                <a:cs typeface="Courier New"/>
              </a:rPr>
              <a:t>producable</a:t>
            </a:r>
            <a:r>
              <a:rPr lang="sv-SE" sz="2800" dirty="0" smtClean="0">
                <a:solidFill>
                  <a:schemeClr val="bg1"/>
                </a:solidFill>
                <a:latin typeface="Courier New"/>
                <a:cs typeface="Courier New"/>
              </a:rPr>
              <a:t>.</a:t>
            </a:r>
            <a:endParaRPr lang="sv-SE" sz="28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The_Last_Supper__by_takeru_s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1322">
            <a:off x="3180798" y="3870237"/>
            <a:ext cx="3607313" cy="1740527"/>
          </a:xfrm>
          <a:prstGeom prst="rect">
            <a:avLst/>
          </a:prstGeom>
        </p:spPr>
      </p:pic>
      <p:pic>
        <p:nvPicPr>
          <p:cNvPr id="12" name="Bildobjekt 11" descr="Team_Fortress_2___Last_Supper_by_worksofhea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69158">
            <a:off x="2628471" y="5269392"/>
            <a:ext cx="3607315" cy="1302642"/>
          </a:xfrm>
          <a:prstGeom prst="rect">
            <a:avLst/>
          </a:prstGeom>
        </p:spPr>
      </p:pic>
      <p:pic>
        <p:nvPicPr>
          <p:cNvPr id="10" name="Bildobjekt 9" descr="the_last_supper_by_darkandrebellious.jpg"/>
          <p:cNvPicPr>
            <a:picLocks noChangeAspect="1"/>
          </p:cNvPicPr>
          <p:nvPr/>
        </p:nvPicPr>
        <p:blipFill>
          <a:blip r:embed="rId4"/>
          <a:srcRect t="25806" b="10686"/>
          <a:stretch>
            <a:fillRect/>
          </a:stretch>
        </p:blipFill>
        <p:spPr>
          <a:xfrm rot="20761857">
            <a:off x="3353804" y="1667334"/>
            <a:ext cx="3607317" cy="1578201"/>
          </a:xfrm>
          <a:prstGeom prst="rect">
            <a:avLst/>
          </a:prstGeom>
        </p:spPr>
      </p:pic>
      <p:pic>
        <p:nvPicPr>
          <p:cNvPr id="9" name="Platshållare för innehåll 3" descr="909-Last-Supper-Large.jpg"/>
          <p:cNvPicPr>
            <a:picLocks noChangeAspect="1"/>
          </p:cNvPicPr>
          <p:nvPr/>
        </p:nvPicPr>
        <p:blipFill>
          <a:blip r:embed="rId5"/>
          <a:srcRect t="-118" b="-118"/>
          <a:stretch>
            <a:fillRect/>
          </a:stretch>
        </p:blipFill>
        <p:spPr>
          <a:xfrm rot="820475">
            <a:off x="3307576" y="398280"/>
            <a:ext cx="3607314" cy="198388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909-Last-Supper-Large.jpg"/>
          <p:cNvPicPr>
            <a:picLocks noGrp="1" noChangeAspect="1"/>
          </p:cNvPicPr>
          <p:nvPr>
            <p:ph idx="1"/>
          </p:nvPr>
        </p:nvPicPr>
        <p:blipFill>
          <a:blip r:embed="rId5"/>
          <a:srcRect t="-118" b="-118"/>
          <a:stretch>
            <a:fillRect/>
          </a:stretch>
        </p:blipFill>
        <p:spPr>
          <a:xfrm>
            <a:off x="0" y="318"/>
            <a:ext cx="3607314" cy="1983884"/>
          </a:xfrm>
        </p:spPr>
      </p:pic>
      <p:pic>
        <p:nvPicPr>
          <p:cNvPr id="5" name="Bildobjekt 4" descr="Team_Fortress_2___Last_Supper_by_worksofhea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562600"/>
            <a:ext cx="3607315" cy="1302642"/>
          </a:xfrm>
          <a:prstGeom prst="rect">
            <a:avLst/>
          </a:prstGeom>
        </p:spPr>
      </p:pic>
      <p:pic>
        <p:nvPicPr>
          <p:cNvPr id="6" name="Bildobjekt 5" descr="The_Last_Supper__by_takeru_s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45872"/>
            <a:ext cx="3607313" cy="1740527"/>
          </a:xfrm>
          <a:prstGeom prst="rect">
            <a:avLst/>
          </a:prstGeom>
        </p:spPr>
      </p:pic>
      <p:pic>
        <p:nvPicPr>
          <p:cNvPr id="7" name="Bildobjekt 6" descr="the_last_supper_by_darkandrebellious.jpg"/>
          <p:cNvPicPr>
            <a:picLocks noChangeAspect="1"/>
          </p:cNvPicPr>
          <p:nvPr/>
        </p:nvPicPr>
        <p:blipFill>
          <a:blip r:embed="rId4"/>
          <a:srcRect t="25806" b="10686"/>
          <a:stretch>
            <a:fillRect/>
          </a:stretch>
        </p:blipFill>
        <p:spPr>
          <a:xfrm>
            <a:off x="-3" y="2079398"/>
            <a:ext cx="3607317" cy="1578201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 rot="21312081">
            <a:off x="-126199" y="3192850"/>
            <a:ext cx="9814978" cy="1015663"/>
          </a:xfrm>
          <a:prstGeom prst="rect">
            <a:avLst/>
          </a:prstGeom>
          <a:solidFill>
            <a:srgbClr val="8C5F40">
              <a:alpha val="39000"/>
            </a:srgbClr>
          </a:solidFill>
        </p:spPr>
        <p:txBody>
          <a:bodyPr wrap="square" rtlCol="0">
            <a:spAutoFit/>
          </a:bodyPr>
          <a:lstStyle/>
          <a:p>
            <a:r>
              <a:rPr lang="sv-SE" sz="5800" dirty="0" err="1" smtClean="0">
                <a:latin typeface="Braggadocio"/>
                <a:cs typeface="Braggadocio"/>
              </a:rPr>
              <a:t>RITUALISTIC</a:t>
            </a:r>
            <a:r>
              <a:rPr lang="sv-SE" sz="5800" dirty="0" err="1" smtClean="0">
                <a:latin typeface="Courier New"/>
                <a:cs typeface="Courier New"/>
              </a:rPr>
              <a:t>value</a:t>
            </a:r>
            <a:r>
              <a:rPr lang="sv-SE" sz="5800" dirty="0" smtClean="0">
                <a:latin typeface="Courier New"/>
                <a:cs typeface="Courier New"/>
              </a:rPr>
              <a:t>.</a:t>
            </a:r>
            <a:endParaRPr lang="sv-SE" sz="5800" dirty="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Lange-MigrantMother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8183" r="-68183"/>
          <a:stretch>
            <a:fillRect/>
          </a:stretch>
        </p:blipFill>
        <p:spPr>
          <a:xfrm rot="399821">
            <a:off x="-695047" y="-62463"/>
            <a:ext cx="12455476" cy="6850032"/>
          </a:xfrm>
        </p:spPr>
      </p:pic>
      <p:sp>
        <p:nvSpPr>
          <p:cNvPr id="5" name="textruta 4"/>
          <p:cNvSpPr txBox="1"/>
          <p:nvPr/>
        </p:nvSpPr>
        <p:spPr>
          <a:xfrm rot="20955842">
            <a:off x="-492624" y="3522822"/>
            <a:ext cx="10939974" cy="1015663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6000" dirty="0" smtClean="0">
                <a:latin typeface="Braggadocio"/>
                <a:cs typeface="Braggadocio"/>
              </a:rPr>
              <a:t> </a:t>
            </a:r>
            <a:r>
              <a:rPr lang="sv-SE" sz="6000" dirty="0" err="1" smtClean="0">
                <a:latin typeface="Braggadocio"/>
                <a:cs typeface="Braggadocio"/>
              </a:rPr>
              <a:t>EXHIBITION</a:t>
            </a:r>
            <a:r>
              <a:rPr lang="sv-SE" sz="6000" dirty="0" err="1" smtClean="0">
                <a:latin typeface="Courier New"/>
                <a:cs typeface="Courier New"/>
              </a:rPr>
              <a:t>value</a:t>
            </a:r>
            <a:r>
              <a:rPr lang="sv-SE" sz="6000" dirty="0" smtClean="0">
                <a:latin typeface="Courier New"/>
                <a:cs typeface="Courier New"/>
              </a:rPr>
              <a:t>.</a:t>
            </a:r>
            <a:endParaRPr lang="sv-SE" sz="6000" dirty="0">
              <a:latin typeface="Courier New"/>
              <a:cs typeface="Courier New"/>
            </a:endParaRPr>
          </a:p>
        </p:txBody>
      </p:sp>
      <p:sp>
        <p:nvSpPr>
          <p:cNvPr id="6" name="textruta 5"/>
          <p:cNvSpPr txBox="1"/>
          <p:nvPr/>
        </p:nvSpPr>
        <p:spPr>
          <a:xfrm rot="631409">
            <a:off x="-393200" y="5472457"/>
            <a:ext cx="9937472" cy="52322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>
                <a:solidFill>
                  <a:srgbClr val="FFFFFF"/>
                </a:solidFill>
                <a:latin typeface="Courier New"/>
                <a:cs typeface="Courier New"/>
              </a:rPr>
              <a:t>    </a:t>
            </a:r>
            <a:r>
              <a:rPr lang="sv-SE" sz="28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historical</a:t>
            </a:r>
            <a:r>
              <a:rPr lang="sv-SE" sz="2800" dirty="0" err="1" smtClean="0">
                <a:solidFill>
                  <a:srgbClr val="FFFFFF"/>
                </a:solidFill>
                <a:latin typeface="Braggadocio"/>
                <a:cs typeface="Braggadocio"/>
              </a:rPr>
              <a:t>OCURRENCES</a:t>
            </a:r>
            <a:r>
              <a:rPr lang="sv-SE" sz="28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captured</a:t>
            </a:r>
            <a:r>
              <a:rPr lang="sv-SE" sz="2800" dirty="0" smtClean="0">
                <a:solidFill>
                  <a:srgbClr val="FFFFFF"/>
                </a:solidFill>
                <a:latin typeface="Courier New"/>
                <a:cs typeface="Courier New"/>
              </a:rPr>
              <a:t>.</a:t>
            </a:r>
            <a:endParaRPr lang="sv-SE" sz="2800" dirty="0">
              <a:solidFill>
                <a:srgbClr val="FFFFFF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Lord-of-the-Rings-parod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5201" r="-35201"/>
          <a:stretch>
            <a:fillRect/>
          </a:stretch>
        </p:blipFill>
        <p:spPr>
          <a:xfrm rot="2266615">
            <a:off x="-2092084" y="-7966"/>
            <a:ext cx="9032309" cy="4967422"/>
          </a:xfrm>
        </p:spPr>
      </p:pic>
      <p:pic>
        <p:nvPicPr>
          <p:cNvPr id="7" name="Bildobjekt 6" descr="Le-fabuleux-destin-d-amelie-poul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3567">
            <a:off x="3590867" y="3412556"/>
            <a:ext cx="5239652" cy="4048822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 rot="20645872">
            <a:off x="-506391" y="3760774"/>
            <a:ext cx="10181146" cy="461665"/>
          </a:xfrm>
          <a:prstGeom prst="rect">
            <a:avLst/>
          </a:prstGeom>
          <a:solidFill>
            <a:srgbClr val="61000E">
              <a:alpha val="41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urier New"/>
                <a:cs typeface="Courier New"/>
              </a:rPr>
              <a:t>           reactionary? </a:t>
            </a:r>
            <a:endParaRPr lang="en-GB" sz="2400" dirty="0">
              <a:latin typeface="Courier New"/>
              <a:cs typeface="Courier New"/>
            </a:endParaRPr>
          </a:p>
        </p:txBody>
      </p:sp>
      <p:sp>
        <p:nvSpPr>
          <p:cNvPr id="9" name="textruta 8"/>
          <p:cNvSpPr txBox="1"/>
          <p:nvPr/>
        </p:nvSpPr>
        <p:spPr>
          <a:xfrm rot="16837059">
            <a:off x="655926" y="3219950"/>
            <a:ext cx="7359546" cy="461665"/>
          </a:xfrm>
          <a:prstGeom prst="rect">
            <a:avLst/>
          </a:prstGeom>
          <a:solidFill>
            <a:srgbClr val="61000E">
              <a:alpha val="41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urier New"/>
                <a:cs typeface="Courier New"/>
              </a:rPr>
              <a:t>      progressively? </a:t>
            </a:r>
            <a:endParaRPr lang="en-GB" sz="2400" dirty="0">
              <a:latin typeface="Courier New"/>
              <a:cs typeface="Courier New"/>
            </a:endParaRPr>
          </a:p>
        </p:txBody>
      </p:sp>
      <p:sp>
        <p:nvSpPr>
          <p:cNvPr id="6" name="textruta 5"/>
          <p:cNvSpPr txBox="1"/>
          <p:nvPr/>
        </p:nvSpPr>
        <p:spPr>
          <a:xfrm rot="322370">
            <a:off x="2663367" y="113990"/>
            <a:ext cx="640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>
                <a:latin typeface="Courier New"/>
                <a:cs typeface="Courier New"/>
              </a:rPr>
              <a:t>”the </a:t>
            </a:r>
            <a:r>
              <a:rPr lang="en-GB" sz="2000" i="1" dirty="0" smtClean="0">
                <a:latin typeface="Courier New"/>
                <a:cs typeface="Courier New"/>
              </a:rPr>
              <a:t>film</a:t>
            </a:r>
            <a:r>
              <a:rPr lang="en-GB" sz="2000" dirty="0" smtClean="0">
                <a:latin typeface="Courier New"/>
                <a:cs typeface="Courier New"/>
              </a:rPr>
              <a:t> has not yet realized its</a:t>
            </a:r>
          </a:p>
          <a:p>
            <a:pPr algn="r"/>
            <a:r>
              <a:rPr lang="en-GB" sz="2000" dirty="0" smtClean="0">
                <a:latin typeface="Courier New"/>
                <a:cs typeface="Courier New"/>
              </a:rPr>
              <a:t>true meaning, its real</a:t>
            </a:r>
          </a:p>
          <a:p>
            <a:pPr algn="r"/>
            <a:r>
              <a:rPr lang="en-GB" sz="2000" dirty="0" smtClean="0">
                <a:latin typeface="Courier New"/>
                <a:cs typeface="Courier New"/>
              </a:rPr>
              <a:t>possibilities…</a:t>
            </a:r>
          </a:p>
          <a:p>
            <a:pPr algn="r"/>
            <a:r>
              <a:rPr lang="en-GB" sz="2000" dirty="0" smtClean="0">
                <a:latin typeface="Courier New"/>
                <a:cs typeface="Courier New"/>
              </a:rPr>
              <a:t>these consist in its unique</a:t>
            </a:r>
          </a:p>
          <a:p>
            <a:pPr algn="r"/>
            <a:r>
              <a:rPr lang="en-GB" sz="2000" dirty="0" smtClean="0">
                <a:latin typeface="Courier New"/>
                <a:cs typeface="Courier New"/>
              </a:rPr>
              <a:t>faculty to express by</a:t>
            </a:r>
          </a:p>
          <a:p>
            <a:pPr algn="r"/>
            <a:r>
              <a:rPr lang="en-GB" sz="2000" dirty="0" smtClean="0">
                <a:latin typeface="Courier New"/>
                <a:cs typeface="Courier New"/>
              </a:rPr>
              <a:t>natural means and with</a:t>
            </a:r>
          </a:p>
          <a:p>
            <a:pPr algn="r"/>
            <a:r>
              <a:rPr lang="en-GB" sz="2000" dirty="0" smtClean="0">
                <a:latin typeface="Courier New"/>
                <a:cs typeface="Courier New"/>
              </a:rPr>
              <a:t>incomparable</a:t>
            </a:r>
          </a:p>
          <a:p>
            <a:pPr algn="r"/>
            <a:r>
              <a:rPr lang="en-GB" sz="2000" dirty="0" smtClean="0">
                <a:latin typeface="Courier New"/>
                <a:cs typeface="Courier New"/>
              </a:rPr>
              <a:t>persuasiveness all</a:t>
            </a:r>
          </a:p>
          <a:p>
            <a:pPr algn="r"/>
            <a:r>
              <a:rPr lang="en-GB" sz="2000" dirty="0" smtClean="0">
                <a:latin typeface="Courier New"/>
                <a:cs typeface="Courier New"/>
              </a:rPr>
              <a:t>that is fairylike,</a:t>
            </a:r>
          </a:p>
          <a:p>
            <a:pPr algn="r"/>
            <a:r>
              <a:rPr lang="en-GB" sz="2000" dirty="0" err="1" smtClean="0">
                <a:latin typeface="Courier New"/>
                <a:cs typeface="Courier New"/>
              </a:rPr>
              <a:t>marvelous,supernatural</a:t>
            </a:r>
            <a:r>
              <a:rPr lang="en-GB" sz="2000" dirty="0" smtClean="0">
                <a:latin typeface="Courier New"/>
                <a:cs typeface="Courier New"/>
              </a:rPr>
              <a:t>.”</a:t>
            </a:r>
          </a:p>
          <a:p>
            <a:r>
              <a:rPr lang="en-GB" sz="2000" dirty="0" smtClean="0">
                <a:latin typeface="Courier New"/>
                <a:cs typeface="Courier New"/>
              </a:rPr>
              <a:t/>
            </a:r>
            <a:br>
              <a:rPr lang="en-GB" sz="2000" dirty="0" smtClean="0">
                <a:latin typeface="Courier New"/>
                <a:cs typeface="Courier New"/>
              </a:rPr>
            </a:br>
            <a:r>
              <a:rPr lang="en-GB" sz="2000" dirty="0" smtClean="0">
                <a:latin typeface="Courier New"/>
                <a:cs typeface="Courier New"/>
              </a:rPr>
              <a:t>                      </a:t>
            </a:r>
            <a:r>
              <a:rPr lang="en-GB" sz="2000" dirty="0" err="1" smtClean="0">
                <a:solidFill>
                  <a:srgbClr val="FFFFFF"/>
                </a:solidFill>
                <a:latin typeface="Braggadocio"/>
                <a:cs typeface="Braggadocio"/>
              </a:rPr>
              <a:t>FRANZ</a:t>
            </a:r>
            <a:r>
              <a:rPr lang="en-GB" sz="20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werfel</a:t>
            </a:r>
            <a:endParaRPr lang="en-GB" sz="2000" dirty="0">
              <a:solidFill>
                <a:srgbClr val="FFFFFF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309</Words>
  <Application>Microsoft Macintosh PowerPoint</Application>
  <PresentationFormat>On-screen Show (4:3)</PresentationFormat>
  <Paragraphs>37</Paragraphs>
  <Slides>13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Office-tema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Bild 1</dc:title>
  <dc:creator>Evelina Ekstrand</dc:creator>
  <cp:keywords/>
  <cp:lastModifiedBy>Alejandra Jarabo</cp:lastModifiedBy>
  <cp:revision>14</cp:revision>
  <dcterms:created xsi:type="dcterms:W3CDTF">2010-02-04T02:37:37Z</dcterms:created>
  <dcterms:modified xsi:type="dcterms:W3CDTF">2010-02-04T02:38:38Z</dcterms:modified>
</cp:coreProperties>
</file>