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61" r:id="rId3"/>
    <p:sldId id="257" r:id="rId4"/>
    <p:sldId id="262" r:id="rId5"/>
    <p:sldId id="258" r:id="rId6"/>
    <p:sldId id="263" r:id="rId7"/>
    <p:sldId id="259" r:id="rId8"/>
    <p:sldId id="264" r:id="rId9"/>
    <p:sldId id="260" r:id="rId10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webPr allowPng="1" organizeInFolders="0" useLongFilenames="0" imgSz="1024x768" encoding="macintosh"/>
  <p:clrMru>
    <a:srgbClr val="7F6F63"/>
    <a:srgbClr val="938172"/>
    <a:srgbClr val="BAA39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>
        <p:scale>
          <a:sx n="150" d="100"/>
          <a:sy n="150" d="100"/>
        </p:scale>
        <p:origin x="-1256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theme" Target="theme/theme1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689C-2337-9C4D-9E16-F90E62EC31E3}" type="datetimeFigureOut">
              <a:rPr lang="sv-SE" smtClean="0"/>
              <a:pPr/>
              <a:t>11/27/09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E814A-6095-3144-9A51-994C769BA5D8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689C-2337-9C4D-9E16-F90E62EC31E3}" type="datetimeFigureOut">
              <a:rPr lang="sv-SE" smtClean="0"/>
              <a:pPr/>
              <a:t>11/27/09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E814A-6095-3144-9A51-994C769BA5D8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689C-2337-9C4D-9E16-F90E62EC31E3}" type="datetimeFigureOut">
              <a:rPr lang="sv-SE" smtClean="0"/>
              <a:pPr/>
              <a:t>11/27/09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E814A-6095-3144-9A51-994C769BA5D8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689C-2337-9C4D-9E16-F90E62EC31E3}" type="datetimeFigureOut">
              <a:rPr lang="sv-SE" smtClean="0"/>
              <a:pPr/>
              <a:t>11/27/09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E814A-6095-3144-9A51-994C769BA5D8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689C-2337-9C4D-9E16-F90E62EC31E3}" type="datetimeFigureOut">
              <a:rPr lang="sv-SE" smtClean="0"/>
              <a:pPr/>
              <a:t>11/27/09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E814A-6095-3144-9A51-994C769BA5D8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689C-2337-9C4D-9E16-F90E62EC31E3}" type="datetimeFigureOut">
              <a:rPr lang="sv-SE" smtClean="0"/>
              <a:pPr/>
              <a:t>11/27/09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E814A-6095-3144-9A51-994C769BA5D8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689C-2337-9C4D-9E16-F90E62EC31E3}" type="datetimeFigureOut">
              <a:rPr lang="sv-SE" smtClean="0"/>
              <a:pPr/>
              <a:t>11/27/09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E814A-6095-3144-9A51-994C769BA5D8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689C-2337-9C4D-9E16-F90E62EC31E3}" type="datetimeFigureOut">
              <a:rPr lang="sv-SE" smtClean="0"/>
              <a:pPr/>
              <a:t>11/27/09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E814A-6095-3144-9A51-994C769BA5D8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689C-2337-9C4D-9E16-F90E62EC31E3}" type="datetimeFigureOut">
              <a:rPr lang="sv-SE" smtClean="0"/>
              <a:pPr/>
              <a:t>11/27/09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E814A-6095-3144-9A51-994C769BA5D8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689C-2337-9C4D-9E16-F90E62EC31E3}" type="datetimeFigureOut">
              <a:rPr lang="sv-SE" smtClean="0"/>
              <a:pPr/>
              <a:t>11/27/09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E814A-6095-3144-9A51-994C769BA5D8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689C-2337-9C4D-9E16-F90E62EC31E3}" type="datetimeFigureOut">
              <a:rPr lang="sv-SE" smtClean="0"/>
              <a:pPr/>
              <a:t>11/27/09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E814A-6095-3144-9A51-994C769BA5D8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2">
                <a:tint val="40000"/>
                <a:satMod val="350000"/>
                <a:alpha val="24000"/>
              </a:schemeClr>
            </a:gs>
            <a:gs pos="81000">
              <a:schemeClr val="bg2">
                <a:tint val="45000"/>
                <a:shade val="99000"/>
                <a:satMod val="350000"/>
                <a:alpha val="15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F689C-2337-9C4D-9E16-F90E62EC31E3}" type="datetimeFigureOut">
              <a:rPr lang="sv-SE" smtClean="0"/>
              <a:pPr/>
              <a:t>11/27/09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E814A-6095-3144-9A51-994C769BA5D8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4" Type="http://schemas.openxmlformats.org/officeDocument/2006/relationships/image" Target="../media/image3.jpeg"/><Relationship Id="rId10" Type="http://schemas.openxmlformats.org/officeDocument/2006/relationships/image" Target="../media/image9.jpeg"/><Relationship Id="rId5" Type="http://schemas.openxmlformats.org/officeDocument/2006/relationships/image" Target="../media/image4.jpe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9" Type="http://schemas.openxmlformats.org/officeDocument/2006/relationships/image" Target="../media/image8.jpeg"/><Relationship Id="rId3" Type="http://schemas.openxmlformats.org/officeDocument/2006/relationships/image" Target="../media/image2.jpeg"/><Relationship Id="rId6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4" Type="http://schemas.openxmlformats.org/officeDocument/2006/relationships/image" Target="../media/image3.jpeg"/><Relationship Id="rId10" Type="http://schemas.openxmlformats.org/officeDocument/2006/relationships/image" Target="../media/image9.jpeg"/><Relationship Id="rId5" Type="http://schemas.openxmlformats.org/officeDocument/2006/relationships/image" Target="../media/image4.jpe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9" Type="http://schemas.openxmlformats.org/officeDocument/2006/relationships/image" Target="../media/image8.jpeg"/><Relationship Id="rId3" Type="http://schemas.openxmlformats.org/officeDocument/2006/relationships/image" Target="../media/image2.jpeg"/><Relationship Id="rId6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5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4" Type="http://schemas.openxmlformats.org/officeDocument/2006/relationships/image" Target="../media/image3.jpeg"/><Relationship Id="rId10" Type="http://schemas.openxmlformats.org/officeDocument/2006/relationships/image" Target="../media/image9.jpeg"/><Relationship Id="rId5" Type="http://schemas.openxmlformats.org/officeDocument/2006/relationships/image" Target="../media/image4.jpe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9" Type="http://schemas.openxmlformats.org/officeDocument/2006/relationships/image" Target="../media/image8.jpeg"/><Relationship Id="rId3" Type="http://schemas.openxmlformats.org/officeDocument/2006/relationships/image" Target="../media/image2.jpeg"/><Relationship Id="rId6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5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4" Type="http://schemas.openxmlformats.org/officeDocument/2006/relationships/image" Target="../media/image3.jpeg"/><Relationship Id="rId10" Type="http://schemas.openxmlformats.org/officeDocument/2006/relationships/image" Target="../media/image9.jpeg"/><Relationship Id="rId5" Type="http://schemas.openxmlformats.org/officeDocument/2006/relationships/image" Target="../media/image4.jpe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9" Type="http://schemas.openxmlformats.org/officeDocument/2006/relationships/image" Target="../media/image8.jpeg"/><Relationship Id="rId3" Type="http://schemas.openxmlformats.org/officeDocument/2006/relationships/image" Target="../media/image2.jpeg"/><Relationship Id="rId6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4" Type="http://schemas.openxmlformats.org/officeDocument/2006/relationships/image" Target="../media/image3.jpeg"/><Relationship Id="rId10" Type="http://schemas.openxmlformats.org/officeDocument/2006/relationships/image" Target="../media/image9.jpeg"/><Relationship Id="rId5" Type="http://schemas.openxmlformats.org/officeDocument/2006/relationships/image" Target="../media/image4.jpe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9" Type="http://schemas.openxmlformats.org/officeDocument/2006/relationships/image" Target="../media/image8.jpeg"/><Relationship Id="rId3" Type="http://schemas.openxmlformats.org/officeDocument/2006/relationships/image" Target="../media/image2.jpeg"/><Relationship Id="rId6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5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Bildobjekt 3" descr="bird.jpg"/>
          <p:cNvPicPr>
            <a:picLocks noChangeAspect="1"/>
          </p:cNvPicPr>
          <p:nvPr/>
        </p:nvPicPr>
        <p:blipFill>
          <a:blip r:embed="rId2"/>
          <a:srcRect r="22222"/>
          <a:stretch>
            <a:fillRect/>
          </a:stretch>
        </p:blipFill>
        <p:spPr>
          <a:xfrm>
            <a:off x="812799" y="1552419"/>
            <a:ext cx="2011545" cy="1724181"/>
          </a:xfrm>
          <a:prstGeom prst="rect">
            <a:avLst/>
          </a:prstGeom>
        </p:spPr>
      </p:pic>
      <p:pic>
        <p:nvPicPr>
          <p:cNvPr id="5" name="Bildobjekt 4" descr="costabrav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1" y="1552419"/>
            <a:ext cx="1285747" cy="962181"/>
          </a:xfrm>
          <a:prstGeom prst="rect">
            <a:avLst/>
          </a:prstGeom>
        </p:spPr>
      </p:pic>
      <p:pic>
        <p:nvPicPr>
          <p:cNvPr id="6" name="Bildobjekt 5" descr="elle_jalb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557337"/>
            <a:ext cx="1905000" cy="2481263"/>
          </a:xfrm>
          <a:prstGeom prst="rect">
            <a:avLst/>
          </a:prstGeom>
        </p:spPr>
      </p:pic>
      <p:pic>
        <p:nvPicPr>
          <p:cNvPr id="7" name="Bildobjekt 6" descr="ikea_trees.jpg"/>
          <p:cNvPicPr>
            <a:picLocks noChangeAspect="1"/>
          </p:cNvPicPr>
          <p:nvPr/>
        </p:nvPicPr>
        <p:blipFill>
          <a:blip r:embed="rId5"/>
          <a:srcRect l="7229" t="20896" r="6024" b="21273"/>
          <a:stretch>
            <a:fillRect/>
          </a:stretch>
        </p:blipFill>
        <p:spPr>
          <a:xfrm>
            <a:off x="2895601" y="4303811"/>
            <a:ext cx="1316684" cy="877789"/>
          </a:xfrm>
          <a:prstGeom prst="rect">
            <a:avLst/>
          </a:prstGeom>
        </p:spPr>
      </p:pic>
      <p:pic>
        <p:nvPicPr>
          <p:cNvPr id="8" name="Bildobjekt 7" descr="drawing_on_leg.jpg"/>
          <p:cNvPicPr>
            <a:picLocks noChangeAspect="1"/>
          </p:cNvPicPr>
          <p:nvPr/>
        </p:nvPicPr>
        <p:blipFill>
          <a:blip r:embed="rId6"/>
          <a:srcRect r="16710"/>
          <a:stretch>
            <a:fillRect/>
          </a:stretch>
        </p:blipFill>
        <p:spPr>
          <a:xfrm>
            <a:off x="812800" y="3370263"/>
            <a:ext cx="2011545" cy="1811337"/>
          </a:xfrm>
          <a:prstGeom prst="rect">
            <a:avLst/>
          </a:prstGeom>
        </p:spPr>
      </p:pic>
      <p:pic>
        <p:nvPicPr>
          <p:cNvPr id="9" name="Bildobjekt 8" descr="gwen_stefani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601" y="2590800"/>
            <a:ext cx="1285747" cy="1608752"/>
          </a:xfrm>
          <a:prstGeom prst="rect">
            <a:avLst/>
          </a:prstGeom>
        </p:spPr>
      </p:pic>
      <p:pic>
        <p:nvPicPr>
          <p:cNvPr id="10" name="Bildobjekt 9" descr="lovisa.jpg"/>
          <p:cNvPicPr>
            <a:picLocks noChangeAspect="1"/>
          </p:cNvPicPr>
          <p:nvPr/>
        </p:nvPicPr>
        <p:blipFill>
          <a:blip r:embed="rId8"/>
          <a:srcRect b="27112"/>
          <a:stretch>
            <a:fillRect/>
          </a:stretch>
        </p:blipFill>
        <p:spPr>
          <a:xfrm>
            <a:off x="4255558" y="4133851"/>
            <a:ext cx="1916642" cy="1047749"/>
          </a:xfrm>
          <a:prstGeom prst="rect">
            <a:avLst/>
          </a:prstGeom>
        </p:spPr>
      </p:pic>
      <p:pic>
        <p:nvPicPr>
          <p:cNvPr id="12" name="Bildobjekt 11" descr="legs.jpg"/>
          <p:cNvPicPr>
            <a:picLocks noChangeAspect="1"/>
          </p:cNvPicPr>
          <p:nvPr/>
        </p:nvPicPr>
        <p:blipFill>
          <a:blip r:embed="rId9"/>
          <a:srcRect t="10278"/>
          <a:stretch>
            <a:fillRect/>
          </a:stretch>
        </p:blipFill>
        <p:spPr>
          <a:xfrm>
            <a:off x="6248400" y="2540265"/>
            <a:ext cx="1962614" cy="2641335"/>
          </a:xfrm>
          <a:prstGeom prst="rect">
            <a:avLst/>
          </a:prstGeom>
        </p:spPr>
      </p:pic>
      <p:pic>
        <p:nvPicPr>
          <p:cNvPr id="13" name="Bildobjekt 12" descr="ikea_lingonberry.jpg"/>
          <p:cNvPicPr>
            <a:picLocks noChangeAspect="1"/>
          </p:cNvPicPr>
          <p:nvPr/>
        </p:nvPicPr>
        <p:blipFill>
          <a:blip r:embed="rId10"/>
          <a:srcRect l="12800" t="37900" r="12800" b="28233"/>
          <a:stretch>
            <a:fillRect/>
          </a:stretch>
        </p:blipFill>
        <p:spPr>
          <a:xfrm>
            <a:off x="6248400" y="1540933"/>
            <a:ext cx="1971548" cy="897467"/>
          </a:xfrm>
          <a:prstGeom prst="rect">
            <a:avLst/>
          </a:prstGeom>
        </p:spPr>
      </p:pic>
      <p:sp>
        <p:nvSpPr>
          <p:cNvPr id="14" name="textruta 13"/>
          <p:cNvSpPr txBox="1"/>
          <p:nvPr/>
        </p:nvSpPr>
        <p:spPr>
          <a:xfrm>
            <a:off x="812800" y="914400"/>
            <a:ext cx="7407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cap="all" dirty="0" smtClean="0">
                <a:solidFill>
                  <a:srgbClr val="BAA391"/>
                </a:solidFill>
                <a:latin typeface="Corbel"/>
                <a:cs typeface="Corbel"/>
              </a:rPr>
              <a:t>Private documentation	    Fashion	           Art	            Hobby</a:t>
            </a:r>
            <a:endParaRPr lang="en-GB" cap="all" dirty="0">
              <a:solidFill>
                <a:srgbClr val="BAA391"/>
              </a:solidFill>
              <a:latin typeface="Corbel"/>
              <a:cs typeface="Corbel"/>
            </a:endParaRPr>
          </a:p>
        </p:txBody>
      </p:sp>
      <p:sp>
        <p:nvSpPr>
          <p:cNvPr id="15" name="textruta 14"/>
          <p:cNvSpPr txBox="1"/>
          <p:nvPr/>
        </p:nvSpPr>
        <p:spPr>
          <a:xfrm>
            <a:off x="812800" y="6016823"/>
            <a:ext cx="7407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BAA391"/>
                </a:solidFill>
                <a:latin typeface="Corbel"/>
                <a:cs typeface="Corbel"/>
              </a:rPr>
              <a:t>HOME	CONTACT	  TERMS OF USE</a:t>
            </a:r>
            <a:endParaRPr lang="sv-SE" sz="1400" dirty="0">
              <a:solidFill>
                <a:srgbClr val="BAA391"/>
              </a:solidFill>
              <a:latin typeface="Corbel"/>
              <a:cs typeface="Corbel"/>
            </a:endParaRPr>
          </a:p>
        </p:txBody>
      </p:sp>
      <p:sp>
        <p:nvSpPr>
          <p:cNvPr id="16" name="textruta 15"/>
          <p:cNvSpPr txBox="1"/>
          <p:nvPr/>
        </p:nvSpPr>
        <p:spPr>
          <a:xfrm>
            <a:off x="2133600" y="381000"/>
            <a:ext cx="4648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7F6F63"/>
                </a:solidFill>
                <a:latin typeface="Edwardian Script ITC"/>
                <a:cs typeface="Edwardian Script ITC"/>
              </a:rPr>
              <a:t>Photography as a social construction</a:t>
            </a:r>
            <a:endParaRPr lang="en-GB" sz="3200" dirty="0">
              <a:solidFill>
                <a:srgbClr val="7F6F63"/>
              </a:solidFill>
              <a:latin typeface="Edwardian Script ITC"/>
              <a:cs typeface="Edwardian Script IT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Bildobjekt 3" descr="bird.jpg"/>
          <p:cNvPicPr>
            <a:picLocks noChangeAspect="1"/>
          </p:cNvPicPr>
          <p:nvPr/>
        </p:nvPicPr>
        <p:blipFill>
          <a:blip r:embed="rId2">
            <a:lum/>
            <a:alphaModFix amt="25000"/>
          </a:blip>
          <a:srcRect r="22222"/>
          <a:stretch>
            <a:fillRect/>
          </a:stretch>
        </p:blipFill>
        <p:spPr>
          <a:xfrm>
            <a:off x="812799" y="1552419"/>
            <a:ext cx="2011545" cy="1724181"/>
          </a:xfrm>
          <a:prstGeom prst="rect">
            <a:avLst/>
          </a:prstGeom>
        </p:spPr>
      </p:pic>
      <p:pic>
        <p:nvPicPr>
          <p:cNvPr id="5" name="Bildobjekt 4" descr="costabrav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1" y="1552419"/>
            <a:ext cx="1285747" cy="962181"/>
          </a:xfrm>
          <a:prstGeom prst="rect">
            <a:avLst/>
          </a:prstGeom>
        </p:spPr>
      </p:pic>
      <p:pic>
        <p:nvPicPr>
          <p:cNvPr id="6" name="Bildobjekt 5" descr="elle_jalba.jpg"/>
          <p:cNvPicPr>
            <a:picLocks noChangeAspect="1"/>
          </p:cNvPicPr>
          <p:nvPr/>
        </p:nvPicPr>
        <p:blipFill>
          <a:blip r:embed="rId4">
            <a:lum/>
            <a:alphaModFix amt="25000"/>
          </a:blip>
          <a:stretch>
            <a:fillRect/>
          </a:stretch>
        </p:blipFill>
        <p:spPr>
          <a:xfrm>
            <a:off x="4267200" y="1557337"/>
            <a:ext cx="1905000" cy="2481263"/>
          </a:xfrm>
          <a:prstGeom prst="rect">
            <a:avLst/>
          </a:prstGeom>
        </p:spPr>
      </p:pic>
      <p:pic>
        <p:nvPicPr>
          <p:cNvPr id="7" name="Bildobjekt 6" descr="ikea_trees.jpg"/>
          <p:cNvPicPr>
            <a:picLocks noChangeAspect="1"/>
          </p:cNvPicPr>
          <p:nvPr/>
        </p:nvPicPr>
        <p:blipFill>
          <a:blip r:embed="rId5">
            <a:lum/>
            <a:alphaModFix amt="25000"/>
          </a:blip>
          <a:srcRect l="7229" t="20896" r="6024" b="21273"/>
          <a:stretch>
            <a:fillRect/>
          </a:stretch>
        </p:blipFill>
        <p:spPr>
          <a:xfrm>
            <a:off x="2895601" y="4303811"/>
            <a:ext cx="1316684" cy="877789"/>
          </a:xfrm>
          <a:prstGeom prst="rect">
            <a:avLst/>
          </a:prstGeom>
        </p:spPr>
      </p:pic>
      <p:pic>
        <p:nvPicPr>
          <p:cNvPr id="8" name="Bildobjekt 7" descr="drawing_on_leg.jpg"/>
          <p:cNvPicPr>
            <a:picLocks noChangeAspect="1"/>
          </p:cNvPicPr>
          <p:nvPr/>
        </p:nvPicPr>
        <p:blipFill>
          <a:blip r:embed="rId6"/>
          <a:srcRect r="16710"/>
          <a:stretch>
            <a:fillRect/>
          </a:stretch>
        </p:blipFill>
        <p:spPr>
          <a:xfrm>
            <a:off x="812800" y="3370263"/>
            <a:ext cx="2011545" cy="1811337"/>
          </a:xfrm>
          <a:prstGeom prst="rect">
            <a:avLst/>
          </a:prstGeom>
        </p:spPr>
      </p:pic>
      <p:pic>
        <p:nvPicPr>
          <p:cNvPr id="9" name="Bildobjekt 8" descr="gwen_stefani.jpg"/>
          <p:cNvPicPr>
            <a:picLocks noChangeAspect="1"/>
          </p:cNvPicPr>
          <p:nvPr/>
        </p:nvPicPr>
        <p:blipFill>
          <a:blip r:embed="rId7">
            <a:lum/>
            <a:alphaModFix amt="25000"/>
          </a:blip>
          <a:stretch>
            <a:fillRect/>
          </a:stretch>
        </p:blipFill>
        <p:spPr>
          <a:xfrm>
            <a:off x="2895601" y="2590800"/>
            <a:ext cx="1285747" cy="1608752"/>
          </a:xfrm>
          <a:prstGeom prst="rect">
            <a:avLst/>
          </a:prstGeom>
        </p:spPr>
      </p:pic>
      <p:pic>
        <p:nvPicPr>
          <p:cNvPr id="10" name="Bildobjekt 9" descr="lovisa.jpg"/>
          <p:cNvPicPr>
            <a:picLocks noChangeAspect="1"/>
          </p:cNvPicPr>
          <p:nvPr/>
        </p:nvPicPr>
        <p:blipFill>
          <a:blip r:embed="rId8"/>
          <a:srcRect b="27112"/>
          <a:stretch>
            <a:fillRect/>
          </a:stretch>
        </p:blipFill>
        <p:spPr>
          <a:xfrm>
            <a:off x="4255558" y="4133851"/>
            <a:ext cx="1916642" cy="1047749"/>
          </a:xfrm>
          <a:prstGeom prst="rect">
            <a:avLst/>
          </a:prstGeom>
        </p:spPr>
      </p:pic>
      <p:pic>
        <p:nvPicPr>
          <p:cNvPr id="12" name="Bildobjekt 11" descr="legs.jpg"/>
          <p:cNvPicPr>
            <a:picLocks noChangeAspect="1"/>
          </p:cNvPicPr>
          <p:nvPr/>
        </p:nvPicPr>
        <p:blipFill>
          <a:blip r:embed="rId9">
            <a:lum/>
            <a:alphaModFix amt="25000"/>
          </a:blip>
          <a:srcRect t="10278"/>
          <a:stretch>
            <a:fillRect/>
          </a:stretch>
        </p:blipFill>
        <p:spPr>
          <a:xfrm>
            <a:off x="6248400" y="2540265"/>
            <a:ext cx="1962614" cy="2641335"/>
          </a:xfrm>
          <a:prstGeom prst="rect">
            <a:avLst/>
          </a:prstGeom>
        </p:spPr>
      </p:pic>
      <p:pic>
        <p:nvPicPr>
          <p:cNvPr id="13" name="Bildobjekt 12" descr="ikea_lingonberry.jpg"/>
          <p:cNvPicPr>
            <a:picLocks noChangeAspect="1"/>
          </p:cNvPicPr>
          <p:nvPr/>
        </p:nvPicPr>
        <p:blipFill>
          <a:blip r:embed="rId10">
            <a:lum/>
            <a:alphaModFix amt="25000"/>
          </a:blip>
          <a:srcRect l="12800" t="37900" r="12800" b="28233"/>
          <a:stretch>
            <a:fillRect/>
          </a:stretch>
        </p:blipFill>
        <p:spPr>
          <a:xfrm>
            <a:off x="6248400" y="1540933"/>
            <a:ext cx="1971548" cy="897467"/>
          </a:xfrm>
          <a:prstGeom prst="rect">
            <a:avLst/>
          </a:prstGeom>
        </p:spPr>
      </p:pic>
      <p:sp>
        <p:nvSpPr>
          <p:cNvPr id="14" name="textruta 13"/>
          <p:cNvSpPr txBox="1"/>
          <p:nvPr/>
        </p:nvSpPr>
        <p:spPr>
          <a:xfrm>
            <a:off x="812800" y="914400"/>
            <a:ext cx="7407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cap="all" dirty="0" smtClean="0">
                <a:solidFill>
                  <a:srgbClr val="BAA391"/>
                </a:solidFill>
                <a:latin typeface="Corbel"/>
                <a:cs typeface="Corbel"/>
              </a:rPr>
              <a:t>Private documentation	    Fashion	           Art	            Hobby</a:t>
            </a:r>
            <a:endParaRPr lang="en-GB" cap="all" dirty="0">
              <a:solidFill>
                <a:srgbClr val="BAA391"/>
              </a:solidFill>
              <a:latin typeface="Corbel"/>
              <a:cs typeface="Corbel"/>
            </a:endParaRPr>
          </a:p>
        </p:txBody>
      </p:sp>
      <p:sp>
        <p:nvSpPr>
          <p:cNvPr id="15" name="textruta 14"/>
          <p:cNvSpPr txBox="1"/>
          <p:nvPr/>
        </p:nvSpPr>
        <p:spPr>
          <a:xfrm>
            <a:off x="812800" y="6016823"/>
            <a:ext cx="7407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BAA391"/>
                </a:solidFill>
                <a:latin typeface="Corbel"/>
                <a:cs typeface="Corbel"/>
              </a:rPr>
              <a:t>HOME	CONTACT	  TERMS OF USE</a:t>
            </a:r>
            <a:endParaRPr lang="sv-SE" sz="1400" dirty="0">
              <a:solidFill>
                <a:srgbClr val="BAA391"/>
              </a:solidFill>
              <a:latin typeface="Corbel"/>
              <a:cs typeface="Corbel"/>
            </a:endParaRPr>
          </a:p>
        </p:txBody>
      </p:sp>
      <p:sp>
        <p:nvSpPr>
          <p:cNvPr id="19" name="Rektangel med rundade hörn 18"/>
          <p:cNvSpPr/>
          <p:nvPr/>
        </p:nvSpPr>
        <p:spPr>
          <a:xfrm>
            <a:off x="3810000" y="1981200"/>
            <a:ext cx="1524000" cy="246221"/>
          </a:xfrm>
          <a:prstGeom prst="roundRect">
            <a:avLst/>
          </a:prstGeom>
          <a:solidFill>
            <a:srgbClr val="7F6F63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ruta 17"/>
          <p:cNvSpPr txBox="1"/>
          <p:nvPr/>
        </p:nvSpPr>
        <p:spPr>
          <a:xfrm>
            <a:off x="3733800" y="1963579"/>
            <a:ext cx="16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000" dirty="0" smtClean="0">
                <a:solidFill>
                  <a:schemeClr val="bg1"/>
                </a:solidFill>
              </a:rPr>
              <a:t>PRIVATE DOCUMENTATION</a:t>
            </a:r>
            <a:endParaRPr lang="sv-SE" sz="1000" dirty="0">
              <a:solidFill>
                <a:schemeClr val="bg1"/>
              </a:solidFill>
            </a:endParaRPr>
          </a:p>
        </p:txBody>
      </p:sp>
      <p:sp>
        <p:nvSpPr>
          <p:cNvPr id="20" name="textruta 19"/>
          <p:cNvSpPr txBox="1"/>
          <p:nvPr/>
        </p:nvSpPr>
        <p:spPr>
          <a:xfrm>
            <a:off x="2133600" y="381000"/>
            <a:ext cx="4648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7F6F63"/>
                </a:solidFill>
                <a:latin typeface="Edwardian Script ITC"/>
                <a:cs typeface="Edwardian Script ITC"/>
              </a:rPr>
              <a:t>Photography as a social construction</a:t>
            </a:r>
            <a:endParaRPr lang="en-GB" sz="3200" dirty="0">
              <a:solidFill>
                <a:srgbClr val="7F6F63"/>
              </a:solidFill>
              <a:latin typeface="Edwardian Script ITC"/>
              <a:cs typeface="Edwardian Script IT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latshållare för innehåll 3" descr="kings_of_leon.jpg"/>
          <p:cNvPicPr>
            <a:picLocks noGrp="1" noChangeAspect="1"/>
          </p:cNvPicPr>
          <p:nvPr>
            <p:ph idx="1"/>
          </p:nvPr>
        </p:nvPicPr>
        <p:blipFill>
          <a:blip r:embed="rId2"/>
          <a:srcRect l="10772" r="2858"/>
          <a:stretch>
            <a:fillRect/>
          </a:stretch>
        </p:blipFill>
        <p:spPr>
          <a:xfrm>
            <a:off x="872651" y="1371601"/>
            <a:ext cx="2632549" cy="2285999"/>
          </a:xfrm>
        </p:spPr>
      </p:pic>
      <p:pic>
        <p:nvPicPr>
          <p:cNvPr id="5" name="Bildobjekt 4" descr="mussles.jpg"/>
          <p:cNvPicPr>
            <a:picLocks noChangeAspect="1"/>
          </p:cNvPicPr>
          <p:nvPr/>
        </p:nvPicPr>
        <p:blipFill>
          <a:blip r:embed="rId3"/>
          <a:srcRect l="7962" r="17724"/>
          <a:stretch>
            <a:fillRect/>
          </a:stretch>
        </p:blipFill>
        <p:spPr>
          <a:xfrm>
            <a:off x="3657600" y="1378388"/>
            <a:ext cx="1951672" cy="3269812"/>
          </a:xfrm>
          <a:prstGeom prst="rect">
            <a:avLst/>
          </a:prstGeom>
        </p:spPr>
      </p:pic>
      <p:pic>
        <p:nvPicPr>
          <p:cNvPr id="6" name="Bildobjekt 5" descr="six_flag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651" y="3816787"/>
            <a:ext cx="2632549" cy="1974413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812800" y="914400"/>
            <a:ext cx="7407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cap="all" dirty="0" smtClean="0">
                <a:solidFill>
                  <a:srgbClr val="7F6F63"/>
                </a:solidFill>
                <a:latin typeface="Corbel"/>
                <a:cs typeface="Corbel"/>
              </a:rPr>
              <a:t>Private documentation</a:t>
            </a:r>
            <a:r>
              <a:rPr lang="en-GB" cap="all" dirty="0" smtClean="0">
                <a:solidFill>
                  <a:srgbClr val="BAA391"/>
                </a:solidFill>
                <a:latin typeface="Corbel"/>
                <a:cs typeface="Corbel"/>
              </a:rPr>
              <a:t>	    Fashion	           Art	            Hobby</a:t>
            </a:r>
            <a:endParaRPr lang="en-GB" cap="all" dirty="0">
              <a:solidFill>
                <a:srgbClr val="BAA391"/>
              </a:solidFill>
              <a:latin typeface="Corbel"/>
              <a:cs typeface="Corbel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5857748" y="1378388"/>
            <a:ext cx="252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10" name="textruta 9"/>
          <p:cNvSpPr txBox="1"/>
          <p:nvPr/>
        </p:nvSpPr>
        <p:spPr>
          <a:xfrm>
            <a:off x="5857748" y="1414994"/>
            <a:ext cx="2917952" cy="4223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40"/>
              </a:lnSpc>
            </a:pPr>
            <a:r>
              <a:rPr lang="en-GB" sz="1400" dirty="0" smtClean="0">
                <a:solidFill>
                  <a:srgbClr val="7F6F63"/>
                </a:solidFill>
                <a:latin typeface="Corbel"/>
                <a:cs typeface="Corbel"/>
              </a:rPr>
              <a:t>Private documentation of you</a:t>
            </a:r>
          </a:p>
          <a:p>
            <a:pPr>
              <a:lnSpc>
                <a:spcPts val="1740"/>
              </a:lnSpc>
            </a:pPr>
            <a:r>
              <a:rPr lang="en-GB" sz="1400" dirty="0" smtClean="0">
                <a:solidFill>
                  <a:srgbClr val="7F6F63"/>
                </a:solidFill>
                <a:latin typeface="Corbel"/>
                <a:cs typeface="Corbel"/>
              </a:rPr>
              <a:t>&amp; your friends</a:t>
            </a:r>
          </a:p>
          <a:p>
            <a:pPr>
              <a:lnSpc>
                <a:spcPts val="1740"/>
              </a:lnSpc>
            </a:pPr>
            <a:endParaRPr lang="en-GB" sz="1200" dirty="0" smtClean="0">
              <a:solidFill>
                <a:srgbClr val="7F6F63"/>
              </a:solidFill>
              <a:latin typeface="Corbel"/>
              <a:cs typeface="Corbel"/>
            </a:endParaRPr>
          </a:p>
          <a:p>
            <a:pPr>
              <a:lnSpc>
                <a:spcPts val="1740"/>
              </a:lnSpc>
            </a:pPr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Digital cameras and cell phone cameras. Everyone has access to them. They are getting cheaper and better.</a:t>
            </a:r>
          </a:p>
          <a:p>
            <a:pPr>
              <a:lnSpc>
                <a:spcPts val="1740"/>
              </a:lnSpc>
            </a:pPr>
            <a:endParaRPr lang="en-GB" sz="1200" dirty="0" smtClean="0">
              <a:solidFill>
                <a:srgbClr val="7F6F63"/>
              </a:solidFill>
              <a:latin typeface="Corbel"/>
              <a:cs typeface="Corbel"/>
            </a:endParaRPr>
          </a:p>
          <a:p>
            <a:pPr>
              <a:lnSpc>
                <a:spcPts val="1740"/>
              </a:lnSpc>
            </a:pPr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More opportunities to document everything and nothing. Important moments as well as those days that just pass by.</a:t>
            </a:r>
          </a:p>
          <a:p>
            <a:pPr>
              <a:lnSpc>
                <a:spcPts val="1740"/>
              </a:lnSpc>
            </a:pPr>
            <a:endParaRPr lang="en-GB" sz="1200" dirty="0" smtClean="0">
              <a:solidFill>
                <a:srgbClr val="7F6F63"/>
              </a:solidFill>
              <a:latin typeface="Corbel"/>
              <a:cs typeface="Corbel"/>
            </a:endParaRPr>
          </a:p>
          <a:p>
            <a:pPr>
              <a:lnSpc>
                <a:spcPts val="1740"/>
              </a:lnSpc>
            </a:pPr>
            <a:r>
              <a:rPr lang="en-GB" sz="1200" i="1" dirty="0" err="1" smtClean="0">
                <a:solidFill>
                  <a:srgbClr val="7F6F63"/>
                </a:solidFill>
                <a:latin typeface="Corbel"/>
                <a:cs typeface="Corbel"/>
              </a:rPr>
              <a:t>Facebook</a:t>
            </a:r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 then makes everybody else, friends and friends friends (maybe even the friends-friends friends), see and comment. Both your important moments and the days that, as we know, just passed</a:t>
            </a:r>
          </a:p>
          <a:p>
            <a:pPr>
              <a:lnSpc>
                <a:spcPts val="1740"/>
              </a:lnSpc>
            </a:pPr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by.</a:t>
            </a:r>
          </a:p>
          <a:p>
            <a:pPr>
              <a:lnSpc>
                <a:spcPts val="1740"/>
              </a:lnSpc>
            </a:pPr>
            <a:endParaRPr lang="en-GB" sz="1200" dirty="0">
              <a:solidFill>
                <a:srgbClr val="7F6F63"/>
              </a:solidFill>
              <a:latin typeface="Corbel"/>
              <a:cs typeface="Corbel"/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812800" y="6016823"/>
            <a:ext cx="7407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BAA391"/>
                </a:solidFill>
                <a:latin typeface="Corbel"/>
                <a:cs typeface="Corbel"/>
              </a:rPr>
              <a:t>HOME	CONTACT	  TERMS OF USE</a:t>
            </a:r>
            <a:endParaRPr lang="sv-SE" sz="1400" dirty="0">
              <a:solidFill>
                <a:srgbClr val="BAA391"/>
              </a:solidFill>
              <a:latin typeface="Corbel"/>
              <a:cs typeface="Corbel"/>
            </a:endParaRPr>
          </a:p>
        </p:txBody>
      </p:sp>
      <p:pic>
        <p:nvPicPr>
          <p:cNvPr id="12" name="Bildobjekt 11" descr="facebook_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900" y="4724400"/>
            <a:ext cx="977900" cy="1066800"/>
          </a:xfrm>
          <a:prstGeom prst="rect">
            <a:avLst/>
          </a:prstGeom>
        </p:spPr>
      </p:pic>
      <p:pic>
        <p:nvPicPr>
          <p:cNvPr id="13" name="Bildobjekt 12" descr="drawing_on_leg.jpg"/>
          <p:cNvPicPr>
            <a:picLocks noChangeAspect="1"/>
          </p:cNvPicPr>
          <p:nvPr/>
        </p:nvPicPr>
        <p:blipFill>
          <a:blip r:embed="rId6"/>
          <a:srcRect l="12417" r="23597"/>
          <a:stretch>
            <a:fillRect/>
          </a:stretch>
        </p:blipFill>
        <p:spPr>
          <a:xfrm>
            <a:off x="3657600" y="4754015"/>
            <a:ext cx="884872" cy="1037185"/>
          </a:xfrm>
          <a:prstGeom prst="rect">
            <a:avLst/>
          </a:prstGeom>
        </p:spPr>
      </p:pic>
      <p:sp>
        <p:nvSpPr>
          <p:cNvPr id="14" name="textruta 13"/>
          <p:cNvSpPr txBox="1"/>
          <p:nvPr/>
        </p:nvSpPr>
        <p:spPr>
          <a:xfrm>
            <a:off x="2133600" y="381000"/>
            <a:ext cx="4648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7F6F63"/>
                </a:solidFill>
                <a:latin typeface="Edwardian Script ITC"/>
                <a:cs typeface="Edwardian Script ITC"/>
              </a:rPr>
              <a:t>Photography as a social construction</a:t>
            </a:r>
            <a:endParaRPr lang="en-GB" sz="3200" dirty="0">
              <a:solidFill>
                <a:srgbClr val="7F6F63"/>
              </a:solidFill>
              <a:latin typeface="Edwardian Script ITC"/>
              <a:cs typeface="Edwardian Script IT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Bildobjekt 3" descr="bird.jpg"/>
          <p:cNvPicPr>
            <a:picLocks noChangeAspect="1"/>
          </p:cNvPicPr>
          <p:nvPr/>
        </p:nvPicPr>
        <p:blipFill>
          <a:blip r:embed="rId2">
            <a:alphaModFix amt="25000"/>
          </a:blip>
          <a:srcRect r="22222"/>
          <a:stretch>
            <a:fillRect/>
          </a:stretch>
        </p:blipFill>
        <p:spPr>
          <a:xfrm>
            <a:off x="812799" y="1552419"/>
            <a:ext cx="2011545" cy="1724181"/>
          </a:xfrm>
          <a:prstGeom prst="rect">
            <a:avLst/>
          </a:prstGeom>
        </p:spPr>
      </p:pic>
      <p:pic>
        <p:nvPicPr>
          <p:cNvPr id="5" name="Bildobjekt 4" descr="costabrava.jpg"/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895601" y="1552419"/>
            <a:ext cx="1285747" cy="962181"/>
          </a:xfrm>
          <a:prstGeom prst="rect">
            <a:avLst/>
          </a:prstGeom>
        </p:spPr>
      </p:pic>
      <p:pic>
        <p:nvPicPr>
          <p:cNvPr id="6" name="Bildobjekt 5" descr="elle_jalb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557337"/>
            <a:ext cx="1905000" cy="2481263"/>
          </a:xfrm>
          <a:prstGeom prst="rect">
            <a:avLst/>
          </a:prstGeom>
        </p:spPr>
      </p:pic>
      <p:pic>
        <p:nvPicPr>
          <p:cNvPr id="7" name="Bildobjekt 6" descr="ikea_trees.jpg"/>
          <p:cNvPicPr>
            <a:picLocks noChangeAspect="1"/>
          </p:cNvPicPr>
          <p:nvPr/>
        </p:nvPicPr>
        <p:blipFill>
          <a:blip r:embed="rId5">
            <a:alphaModFix amt="25000"/>
          </a:blip>
          <a:srcRect l="7229" t="20896" r="6024" b="21273"/>
          <a:stretch>
            <a:fillRect/>
          </a:stretch>
        </p:blipFill>
        <p:spPr>
          <a:xfrm>
            <a:off x="2895601" y="4303811"/>
            <a:ext cx="1316684" cy="877789"/>
          </a:xfrm>
          <a:prstGeom prst="rect">
            <a:avLst/>
          </a:prstGeom>
        </p:spPr>
      </p:pic>
      <p:pic>
        <p:nvPicPr>
          <p:cNvPr id="8" name="Bildobjekt 7" descr="drawing_on_leg.jpg"/>
          <p:cNvPicPr>
            <a:picLocks noChangeAspect="1"/>
          </p:cNvPicPr>
          <p:nvPr/>
        </p:nvPicPr>
        <p:blipFill>
          <a:blip r:embed="rId6">
            <a:alphaModFix amt="25000"/>
          </a:blip>
          <a:srcRect r="16710"/>
          <a:stretch>
            <a:fillRect/>
          </a:stretch>
        </p:blipFill>
        <p:spPr>
          <a:xfrm>
            <a:off x="812800" y="3370263"/>
            <a:ext cx="2011545" cy="1811337"/>
          </a:xfrm>
          <a:prstGeom prst="rect">
            <a:avLst/>
          </a:prstGeom>
        </p:spPr>
      </p:pic>
      <p:pic>
        <p:nvPicPr>
          <p:cNvPr id="9" name="Bildobjekt 8" descr="gwen_stefani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601" y="2590800"/>
            <a:ext cx="1285747" cy="1608752"/>
          </a:xfrm>
          <a:prstGeom prst="rect">
            <a:avLst/>
          </a:prstGeom>
        </p:spPr>
      </p:pic>
      <p:pic>
        <p:nvPicPr>
          <p:cNvPr id="10" name="Bildobjekt 9" descr="lovisa.jpg"/>
          <p:cNvPicPr>
            <a:picLocks noChangeAspect="1"/>
          </p:cNvPicPr>
          <p:nvPr/>
        </p:nvPicPr>
        <p:blipFill>
          <a:blip r:embed="rId8">
            <a:alphaModFix amt="25000"/>
          </a:blip>
          <a:srcRect b="27112"/>
          <a:stretch>
            <a:fillRect/>
          </a:stretch>
        </p:blipFill>
        <p:spPr>
          <a:xfrm>
            <a:off x="4255558" y="4133851"/>
            <a:ext cx="1916642" cy="1047749"/>
          </a:xfrm>
          <a:prstGeom prst="rect">
            <a:avLst/>
          </a:prstGeom>
        </p:spPr>
      </p:pic>
      <p:pic>
        <p:nvPicPr>
          <p:cNvPr id="12" name="Bildobjekt 11" descr="legs.jpg"/>
          <p:cNvPicPr>
            <a:picLocks noChangeAspect="1"/>
          </p:cNvPicPr>
          <p:nvPr/>
        </p:nvPicPr>
        <p:blipFill>
          <a:blip r:embed="rId9">
            <a:alphaModFix amt="25000"/>
          </a:blip>
          <a:srcRect t="10278"/>
          <a:stretch>
            <a:fillRect/>
          </a:stretch>
        </p:blipFill>
        <p:spPr>
          <a:xfrm>
            <a:off x="6248400" y="2540265"/>
            <a:ext cx="1962614" cy="2641335"/>
          </a:xfrm>
          <a:prstGeom prst="rect">
            <a:avLst/>
          </a:prstGeom>
        </p:spPr>
      </p:pic>
      <p:pic>
        <p:nvPicPr>
          <p:cNvPr id="13" name="Bildobjekt 12" descr="ikea_lingonberry.jpg"/>
          <p:cNvPicPr>
            <a:picLocks noChangeAspect="1"/>
          </p:cNvPicPr>
          <p:nvPr/>
        </p:nvPicPr>
        <p:blipFill>
          <a:blip r:embed="rId10">
            <a:alphaModFix amt="25000"/>
          </a:blip>
          <a:srcRect l="12800" t="37900" r="12800" b="28233"/>
          <a:stretch>
            <a:fillRect/>
          </a:stretch>
        </p:blipFill>
        <p:spPr>
          <a:xfrm>
            <a:off x="6248400" y="1540933"/>
            <a:ext cx="1971548" cy="897467"/>
          </a:xfrm>
          <a:prstGeom prst="rect">
            <a:avLst/>
          </a:prstGeom>
        </p:spPr>
      </p:pic>
      <p:sp>
        <p:nvSpPr>
          <p:cNvPr id="14" name="textruta 13"/>
          <p:cNvSpPr txBox="1"/>
          <p:nvPr/>
        </p:nvSpPr>
        <p:spPr>
          <a:xfrm>
            <a:off x="812800" y="914400"/>
            <a:ext cx="7407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cap="all" dirty="0" smtClean="0">
                <a:solidFill>
                  <a:srgbClr val="BAA391"/>
                </a:solidFill>
                <a:latin typeface="Corbel"/>
                <a:cs typeface="Corbel"/>
              </a:rPr>
              <a:t>Private documentation	    Fashion	           Art	            Hobby</a:t>
            </a:r>
            <a:endParaRPr lang="en-GB" cap="all" dirty="0">
              <a:solidFill>
                <a:srgbClr val="BAA391"/>
              </a:solidFill>
              <a:latin typeface="Corbel"/>
              <a:cs typeface="Corbel"/>
            </a:endParaRPr>
          </a:p>
        </p:txBody>
      </p:sp>
      <p:sp>
        <p:nvSpPr>
          <p:cNvPr id="15" name="textruta 14"/>
          <p:cNvSpPr txBox="1"/>
          <p:nvPr/>
        </p:nvSpPr>
        <p:spPr>
          <a:xfrm>
            <a:off x="812800" y="6016823"/>
            <a:ext cx="7407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BAA391"/>
                </a:solidFill>
                <a:latin typeface="Corbel"/>
                <a:cs typeface="Corbel"/>
              </a:rPr>
              <a:t>HOME	CONTACT	  TERMS OF USE</a:t>
            </a:r>
            <a:endParaRPr lang="sv-SE" sz="1400" dirty="0">
              <a:solidFill>
                <a:srgbClr val="BAA391"/>
              </a:solidFill>
              <a:latin typeface="Corbel"/>
              <a:cs typeface="Corbel"/>
            </a:endParaRPr>
          </a:p>
        </p:txBody>
      </p:sp>
      <p:sp>
        <p:nvSpPr>
          <p:cNvPr id="17" name="Rektangel med rundade hörn 16"/>
          <p:cNvSpPr/>
          <p:nvPr/>
        </p:nvSpPr>
        <p:spPr>
          <a:xfrm>
            <a:off x="5334000" y="3247152"/>
            <a:ext cx="685800" cy="246221"/>
          </a:xfrm>
          <a:prstGeom prst="roundRect">
            <a:avLst/>
          </a:prstGeom>
          <a:solidFill>
            <a:srgbClr val="7F6F63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ruta 17"/>
          <p:cNvSpPr txBox="1"/>
          <p:nvPr/>
        </p:nvSpPr>
        <p:spPr>
          <a:xfrm>
            <a:off x="5331883" y="3233579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FFFFF"/>
                </a:solidFill>
                <a:latin typeface="Corbel"/>
                <a:cs typeface="Corbel"/>
              </a:rPr>
              <a:t>FASHION</a:t>
            </a:r>
            <a:endParaRPr lang="sv-SE" sz="1000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19" name="textruta 18"/>
          <p:cNvSpPr txBox="1"/>
          <p:nvPr/>
        </p:nvSpPr>
        <p:spPr>
          <a:xfrm>
            <a:off x="2133600" y="381000"/>
            <a:ext cx="4648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7F6F63"/>
                </a:solidFill>
                <a:latin typeface="Edwardian Script ITC"/>
                <a:cs typeface="Edwardian Script ITC"/>
              </a:rPr>
              <a:t>Photography as a social construction</a:t>
            </a:r>
            <a:endParaRPr lang="en-GB" sz="3200" dirty="0">
              <a:solidFill>
                <a:srgbClr val="7F6F63"/>
              </a:solidFill>
              <a:latin typeface="Edwardian Script ITC"/>
              <a:cs typeface="Edwardian Script IT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latshållare för innehåll 5" descr="dolce_campaig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72" r="552"/>
          <a:stretch>
            <a:fillRect/>
          </a:stretch>
        </p:blipFill>
        <p:spPr>
          <a:xfrm>
            <a:off x="812800" y="1417638"/>
            <a:ext cx="2918719" cy="1947862"/>
          </a:xfrm>
        </p:spPr>
      </p:pic>
      <p:sp>
        <p:nvSpPr>
          <p:cNvPr id="4" name="textruta 3"/>
          <p:cNvSpPr txBox="1"/>
          <p:nvPr/>
        </p:nvSpPr>
        <p:spPr>
          <a:xfrm>
            <a:off x="812800" y="914400"/>
            <a:ext cx="7407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cap="all" dirty="0" smtClean="0">
                <a:solidFill>
                  <a:srgbClr val="BAA391"/>
                </a:solidFill>
                <a:latin typeface="Corbel"/>
                <a:cs typeface="Corbel"/>
              </a:rPr>
              <a:t>Private documentation	    </a:t>
            </a:r>
            <a:r>
              <a:rPr lang="en-GB" cap="all" dirty="0" smtClean="0">
                <a:solidFill>
                  <a:srgbClr val="7F6F63"/>
                </a:solidFill>
                <a:latin typeface="Corbel"/>
                <a:cs typeface="Corbel"/>
              </a:rPr>
              <a:t>Fashion</a:t>
            </a:r>
            <a:r>
              <a:rPr lang="en-GB" cap="all" dirty="0" smtClean="0">
                <a:solidFill>
                  <a:srgbClr val="BAA391"/>
                </a:solidFill>
                <a:latin typeface="Corbel"/>
                <a:cs typeface="Corbel"/>
              </a:rPr>
              <a:t>	           Art	            Hobby</a:t>
            </a:r>
            <a:endParaRPr lang="en-GB" cap="all" dirty="0">
              <a:solidFill>
                <a:srgbClr val="BAA391"/>
              </a:solidFill>
              <a:latin typeface="Corbel"/>
              <a:cs typeface="Corbel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812800" y="6016823"/>
            <a:ext cx="7407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BAA391"/>
                </a:solidFill>
                <a:latin typeface="Corbel"/>
                <a:cs typeface="Corbel"/>
              </a:rPr>
              <a:t>HOME	CONTACT	  TERMS OF USE</a:t>
            </a:r>
            <a:endParaRPr lang="sv-SE" sz="1400" dirty="0">
              <a:solidFill>
                <a:srgbClr val="BAA391"/>
              </a:solidFill>
              <a:latin typeface="Corbel"/>
              <a:cs typeface="Corbel"/>
            </a:endParaRPr>
          </a:p>
        </p:txBody>
      </p:sp>
      <p:pic>
        <p:nvPicPr>
          <p:cNvPr id="7" name="Bildobjekt 6" descr="elle_redhead.jpg"/>
          <p:cNvPicPr>
            <a:picLocks noChangeAspect="1"/>
          </p:cNvPicPr>
          <p:nvPr/>
        </p:nvPicPr>
        <p:blipFill>
          <a:blip r:embed="rId3"/>
          <a:srcRect l="17682" r="29858" b="31282"/>
          <a:stretch>
            <a:fillRect/>
          </a:stretch>
        </p:blipFill>
        <p:spPr>
          <a:xfrm>
            <a:off x="2955500" y="3505200"/>
            <a:ext cx="761516" cy="1387668"/>
          </a:xfrm>
          <a:prstGeom prst="rect">
            <a:avLst/>
          </a:prstGeom>
        </p:spPr>
      </p:pic>
      <p:pic>
        <p:nvPicPr>
          <p:cNvPr id="8" name="Bildobjekt 7" descr="madonna.jpg"/>
          <p:cNvPicPr>
            <a:picLocks noChangeAspect="1"/>
          </p:cNvPicPr>
          <p:nvPr/>
        </p:nvPicPr>
        <p:blipFill>
          <a:blip r:embed="rId4"/>
          <a:srcRect l="10012" r="3760"/>
          <a:stretch>
            <a:fillRect/>
          </a:stretch>
        </p:blipFill>
        <p:spPr>
          <a:xfrm>
            <a:off x="3888856" y="1417637"/>
            <a:ext cx="1968892" cy="3475231"/>
          </a:xfrm>
          <a:prstGeom prst="rect">
            <a:avLst/>
          </a:prstGeom>
        </p:spPr>
      </p:pic>
      <p:pic>
        <p:nvPicPr>
          <p:cNvPr id="9" name="Bildobjekt 8" descr="scarlett_johansso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799" y="3505199"/>
            <a:ext cx="2006601" cy="1387669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5857748" y="1414994"/>
            <a:ext cx="291795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7F6F63"/>
                </a:solidFill>
                <a:latin typeface="Corbel"/>
                <a:cs typeface="Corbel"/>
              </a:rPr>
              <a:t>Fashion industry</a:t>
            </a:r>
          </a:p>
          <a:p>
            <a:endParaRPr lang="en-GB" sz="1400" dirty="0" smtClean="0">
              <a:solidFill>
                <a:srgbClr val="7F6F63"/>
              </a:solidFill>
              <a:latin typeface="Corbel"/>
              <a:cs typeface="Corbel"/>
            </a:endParaRPr>
          </a:p>
          <a:p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Photography as a job.</a:t>
            </a:r>
          </a:p>
          <a:p>
            <a:endParaRPr lang="en-GB" sz="1200" dirty="0" smtClean="0">
              <a:solidFill>
                <a:srgbClr val="7F6F63"/>
              </a:solidFill>
              <a:latin typeface="Corbel"/>
              <a:cs typeface="Corbel"/>
            </a:endParaRPr>
          </a:p>
          <a:p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Advanced cameras and equipment.</a:t>
            </a:r>
          </a:p>
          <a:p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Use of well thought of methods. Such as models, stylists, lightning and scene setting.</a:t>
            </a:r>
          </a:p>
          <a:p>
            <a:endParaRPr lang="en-GB" sz="1200" dirty="0" smtClean="0">
              <a:solidFill>
                <a:srgbClr val="7F6F63"/>
              </a:solidFill>
              <a:latin typeface="Corbel"/>
              <a:cs typeface="Corbel"/>
            </a:endParaRPr>
          </a:p>
          <a:p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The industry of fashion is huge and everybody follows it, in what ever direction it goes. The photographer is the one who documents it and translates it to the people.</a:t>
            </a:r>
          </a:p>
          <a:p>
            <a:endParaRPr lang="en-GB" sz="1200" dirty="0" smtClean="0">
              <a:solidFill>
                <a:srgbClr val="7F6F63"/>
              </a:solidFill>
              <a:latin typeface="Corbel"/>
              <a:cs typeface="Corbel"/>
            </a:endParaRPr>
          </a:p>
          <a:p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Reach out to the mass through fashion magazines, </a:t>
            </a:r>
            <a:r>
              <a:rPr lang="en-GB" sz="1200" i="1" dirty="0" smtClean="0">
                <a:solidFill>
                  <a:srgbClr val="7F6F63"/>
                </a:solidFill>
                <a:latin typeface="Corbel"/>
                <a:cs typeface="Corbel"/>
              </a:rPr>
              <a:t>ELLE</a:t>
            </a:r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 for an example, and label’s websites.</a:t>
            </a:r>
          </a:p>
          <a:p>
            <a:pPr>
              <a:lnSpc>
                <a:spcPts val="1740"/>
              </a:lnSpc>
            </a:pPr>
            <a:endParaRPr lang="en-GB" sz="1200" dirty="0">
              <a:solidFill>
                <a:srgbClr val="7F6F63"/>
              </a:solidFill>
              <a:latin typeface="Corbel"/>
              <a:cs typeface="Corbel"/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2133600" y="381000"/>
            <a:ext cx="4648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7F6F63"/>
                </a:solidFill>
                <a:latin typeface="Edwardian Script ITC"/>
                <a:cs typeface="Edwardian Script ITC"/>
              </a:rPr>
              <a:t>Photography as a social construction</a:t>
            </a:r>
            <a:endParaRPr lang="en-GB" sz="3200" dirty="0">
              <a:solidFill>
                <a:srgbClr val="7F6F63"/>
              </a:solidFill>
              <a:latin typeface="Edwardian Script ITC"/>
              <a:cs typeface="Edwardian Script IT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Bildobjekt 3" descr="bird.jpg"/>
          <p:cNvPicPr>
            <a:picLocks noChangeAspect="1"/>
          </p:cNvPicPr>
          <p:nvPr/>
        </p:nvPicPr>
        <p:blipFill>
          <a:blip r:embed="rId2">
            <a:alphaModFix amt="25000"/>
          </a:blip>
          <a:srcRect r="22222"/>
          <a:stretch>
            <a:fillRect/>
          </a:stretch>
        </p:blipFill>
        <p:spPr>
          <a:xfrm>
            <a:off x="812799" y="1552419"/>
            <a:ext cx="2011545" cy="1724181"/>
          </a:xfrm>
          <a:prstGeom prst="rect">
            <a:avLst/>
          </a:prstGeom>
        </p:spPr>
      </p:pic>
      <p:pic>
        <p:nvPicPr>
          <p:cNvPr id="5" name="Bildobjekt 4" descr="costabrava.jpg"/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895601" y="1552419"/>
            <a:ext cx="1285747" cy="962181"/>
          </a:xfrm>
          <a:prstGeom prst="rect">
            <a:avLst/>
          </a:prstGeom>
        </p:spPr>
      </p:pic>
      <p:pic>
        <p:nvPicPr>
          <p:cNvPr id="6" name="Bildobjekt 5" descr="elle_jalba.jpg"/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4267200" y="1557337"/>
            <a:ext cx="1905000" cy="2481263"/>
          </a:xfrm>
          <a:prstGeom prst="rect">
            <a:avLst/>
          </a:prstGeom>
        </p:spPr>
      </p:pic>
      <p:pic>
        <p:nvPicPr>
          <p:cNvPr id="7" name="Bildobjekt 6" descr="ikea_trees.jpg"/>
          <p:cNvPicPr>
            <a:picLocks noChangeAspect="1"/>
          </p:cNvPicPr>
          <p:nvPr/>
        </p:nvPicPr>
        <p:blipFill>
          <a:blip r:embed="rId5"/>
          <a:srcRect l="7229" t="20896" r="6024" b="21273"/>
          <a:stretch>
            <a:fillRect/>
          </a:stretch>
        </p:blipFill>
        <p:spPr>
          <a:xfrm>
            <a:off x="2895601" y="4303811"/>
            <a:ext cx="1316684" cy="877789"/>
          </a:xfrm>
          <a:prstGeom prst="rect">
            <a:avLst/>
          </a:prstGeom>
        </p:spPr>
      </p:pic>
      <p:pic>
        <p:nvPicPr>
          <p:cNvPr id="8" name="Bildobjekt 7" descr="drawing_on_leg.jpg"/>
          <p:cNvPicPr>
            <a:picLocks noChangeAspect="1"/>
          </p:cNvPicPr>
          <p:nvPr/>
        </p:nvPicPr>
        <p:blipFill>
          <a:blip r:embed="rId6">
            <a:alphaModFix amt="25000"/>
          </a:blip>
          <a:srcRect r="16710"/>
          <a:stretch>
            <a:fillRect/>
          </a:stretch>
        </p:blipFill>
        <p:spPr>
          <a:xfrm>
            <a:off x="812800" y="3370263"/>
            <a:ext cx="2011545" cy="1811337"/>
          </a:xfrm>
          <a:prstGeom prst="rect">
            <a:avLst/>
          </a:prstGeom>
        </p:spPr>
      </p:pic>
      <p:pic>
        <p:nvPicPr>
          <p:cNvPr id="9" name="Bildobjekt 8" descr="gwen_stefani.jpg"/>
          <p:cNvPicPr>
            <a:picLocks noChangeAspect="1"/>
          </p:cNvPicPr>
          <p:nvPr/>
        </p:nvPicPr>
        <p:blipFill>
          <a:blip r:embed="rId7">
            <a:alphaModFix amt="25000"/>
          </a:blip>
          <a:stretch>
            <a:fillRect/>
          </a:stretch>
        </p:blipFill>
        <p:spPr>
          <a:xfrm>
            <a:off x="2895601" y="2590800"/>
            <a:ext cx="1285747" cy="1608752"/>
          </a:xfrm>
          <a:prstGeom prst="rect">
            <a:avLst/>
          </a:prstGeom>
        </p:spPr>
      </p:pic>
      <p:pic>
        <p:nvPicPr>
          <p:cNvPr id="10" name="Bildobjekt 9" descr="lovisa.jpg"/>
          <p:cNvPicPr>
            <a:picLocks noChangeAspect="1"/>
          </p:cNvPicPr>
          <p:nvPr/>
        </p:nvPicPr>
        <p:blipFill>
          <a:blip r:embed="rId8">
            <a:alphaModFix amt="25000"/>
          </a:blip>
          <a:srcRect b="27112"/>
          <a:stretch>
            <a:fillRect/>
          </a:stretch>
        </p:blipFill>
        <p:spPr>
          <a:xfrm>
            <a:off x="4255558" y="4133851"/>
            <a:ext cx="1916642" cy="1047749"/>
          </a:xfrm>
          <a:prstGeom prst="rect">
            <a:avLst/>
          </a:prstGeom>
        </p:spPr>
      </p:pic>
      <p:pic>
        <p:nvPicPr>
          <p:cNvPr id="12" name="Bildobjekt 11" descr="legs.jpg"/>
          <p:cNvPicPr>
            <a:picLocks noChangeAspect="1"/>
          </p:cNvPicPr>
          <p:nvPr/>
        </p:nvPicPr>
        <p:blipFill>
          <a:blip r:embed="rId9">
            <a:alphaModFix amt="25000"/>
          </a:blip>
          <a:srcRect t="10278"/>
          <a:stretch>
            <a:fillRect/>
          </a:stretch>
        </p:blipFill>
        <p:spPr>
          <a:xfrm>
            <a:off x="6248400" y="2540265"/>
            <a:ext cx="1962614" cy="2641335"/>
          </a:xfrm>
          <a:prstGeom prst="rect">
            <a:avLst/>
          </a:prstGeom>
        </p:spPr>
      </p:pic>
      <p:pic>
        <p:nvPicPr>
          <p:cNvPr id="13" name="Bildobjekt 12" descr="ikea_lingonberry.jpg"/>
          <p:cNvPicPr>
            <a:picLocks noChangeAspect="1"/>
          </p:cNvPicPr>
          <p:nvPr/>
        </p:nvPicPr>
        <p:blipFill>
          <a:blip r:embed="rId10"/>
          <a:srcRect l="12800" t="37900" r="12800" b="28233"/>
          <a:stretch>
            <a:fillRect/>
          </a:stretch>
        </p:blipFill>
        <p:spPr>
          <a:xfrm>
            <a:off x="6248400" y="1540933"/>
            <a:ext cx="1971548" cy="897467"/>
          </a:xfrm>
          <a:prstGeom prst="rect">
            <a:avLst/>
          </a:prstGeom>
        </p:spPr>
      </p:pic>
      <p:sp>
        <p:nvSpPr>
          <p:cNvPr id="14" name="textruta 13"/>
          <p:cNvSpPr txBox="1"/>
          <p:nvPr/>
        </p:nvSpPr>
        <p:spPr>
          <a:xfrm>
            <a:off x="812800" y="914400"/>
            <a:ext cx="7407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cap="all" dirty="0" smtClean="0">
                <a:solidFill>
                  <a:srgbClr val="BAA391"/>
                </a:solidFill>
                <a:latin typeface="Corbel"/>
                <a:cs typeface="Corbel"/>
              </a:rPr>
              <a:t>Private documentation	    Fashion	           Art	            Hobby</a:t>
            </a:r>
            <a:endParaRPr lang="en-GB" cap="all" dirty="0">
              <a:solidFill>
                <a:srgbClr val="BAA391"/>
              </a:solidFill>
              <a:latin typeface="Corbel"/>
              <a:cs typeface="Corbel"/>
            </a:endParaRPr>
          </a:p>
        </p:txBody>
      </p:sp>
      <p:sp>
        <p:nvSpPr>
          <p:cNvPr id="15" name="textruta 14"/>
          <p:cNvSpPr txBox="1"/>
          <p:nvPr/>
        </p:nvSpPr>
        <p:spPr>
          <a:xfrm>
            <a:off x="812800" y="6016823"/>
            <a:ext cx="7407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BAA391"/>
                </a:solidFill>
                <a:latin typeface="Corbel"/>
                <a:cs typeface="Corbel"/>
              </a:rPr>
              <a:t>HOME	CONTACT	  TERMS OF USE</a:t>
            </a:r>
            <a:endParaRPr lang="sv-SE" sz="1400" dirty="0">
              <a:solidFill>
                <a:srgbClr val="BAA391"/>
              </a:solidFill>
              <a:latin typeface="Corbel"/>
              <a:cs typeface="Corbel"/>
            </a:endParaRPr>
          </a:p>
        </p:txBody>
      </p:sp>
      <p:sp>
        <p:nvSpPr>
          <p:cNvPr id="16" name="Rektangel med rundade hörn 15"/>
          <p:cNvSpPr/>
          <p:nvPr/>
        </p:nvSpPr>
        <p:spPr>
          <a:xfrm>
            <a:off x="7772400" y="2130425"/>
            <a:ext cx="381000" cy="246221"/>
          </a:xfrm>
          <a:prstGeom prst="roundRect">
            <a:avLst/>
          </a:prstGeom>
          <a:solidFill>
            <a:srgbClr val="7F6F63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textruta 16"/>
          <p:cNvSpPr txBox="1"/>
          <p:nvPr/>
        </p:nvSpPr>
        <p:spPr>
          <a:xfrm>
            <a:off x="7772400" y="2130425"/>
            <a:ext cx="38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FFFFF"/>
                </a:solidFill>
              </a:rPr>
              <a:t>ART</a:t>
            </a:r>
            <a:endParaRPr lang="sv-SE" sz="1000" dirty="0">
              <a:solidFill>
                <a:srgbClr val="FFFFFF"/>
              </a:solidFill>
            </a:endParaRPr>
          </a:p>
        </p:txBody>
      </p:sp>
      <p:sp>
        <p:nvSpPr>
          <p:cNvPr id="18" name="textruta 17"/>
          <p:cNvSpPr txBox="1"/>
          <p:nvPr/>
        </p:nvSpPr>
        <p:spPr>
          <a:xfrm>
            <a:off x="2133600" y="381000"/>
            <a:ext cx="4648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7F6F63"/>
                </a:solidFill>
                <a:latin typeface="Edwardian Script ITC"/>
                <a:cs typeface="Edwardian Script ITC"/>
              </a:rPr>
              <a:t>Photography as a social construction</a:t>
            </a:r>
            <a:endParaRPr lang="en-GB" sz="3200" dirty="0">
              <a:solidFill>
                <a:srgbClr val="7F6F63"/>
              </a:solidFill>
              <a:latin typeface="Edwardian Script ITC"/>
              <a:cs typeface="Edwardian Script IT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Platshållare för innehåll 7" descr="photos_on_wall.jpg"/>
          <p:cNvPicPr>
            <a:picLocks noGrp="1" noChangeAspect="1"/>
          </p:cNvPicPr>
          <p:nvPr>
            <p:ph idx="1"/>
          </p:nvPr>
        </p:nvPicPr>
        <p:blipFill>
          <a:blip r:embed="rId2"/>
          <a:srcRect l="1466" r="6088"/>
          <a:stretch>
            <a:fillRect/>
          </a:stretch>
        </p:blipFill>
        <p:spPr>
          <a:xfrm>
            <a:off x="812799" y="1417638"/>
            <a:ext cx="2612492" cy="3879278"/>
          </a:xfrm>
        </p:spPr>
      </p:pic>
      <p:sp>
        <p:nvSpPr>
          <p:cNvPr id="5" name="textruta 4"/>
          <p:cNvSpPr txBox="1"/>
          <p:nvPr/>
        </p:nvSpPr>
        <p:spPr>
          <a:xfrm>
            <a:off x="812800" y="914400"/>
            <a:ext cx="7407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cap="all" dirty="0" smtClean="0">
                <a:solidFill>
                  <a:srgbClr val="BAA391"/>
                </a:solidFill>
                <a:latin typeface="Corbel"/>
                <a:cs typeface="Corbel"/>
              </a:rPr>
              <a:t>Private documentation	    Fashion	           </a:t>
            </a:r>
            <a:r>
              <a:rPr lang="en-GB" cap="all" dirty="0" smtClean="0">
                <a:solidFill>
                  <a:srgbClr val="7F6F63"/>
                </a:solidFill>
                <a:latin typeface="Corbel"/>
                <a:cs typeface="Corbel"/>
              </a:rPr>
              <a:t>Art</a:t>
            </a:r>
            <a:r>
              <a:rPr lang="en-GB" cap="all" dirty="0" smtClean="0">
                <a:solidFill>
                  <a:srgbClr val="BAA391"/>
                </a:solidFill>
                <a:latin typeface="Corbel"/>
                <a:cs typeface="Corbel"/>
              </a:rPr>
              <a:t>	            Hobby</a:t>
            </a:r>
            <a:endParaRPr lang="en-GB" cap="all" dirty="0">
              <a:solidFill>
                <a:srgbClr val="BAA391"/>
              </a:solidFill>
              <a:latin typeface="Corbel"/>
              <a:cs typeface="Corbel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812800" y="6016823"/>
            <a:ext cx="7407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BAA391"/>
                </a:solidFill>
                <a:latin typeface="Corbel"/>
                <a:cs typeface="Corbel"/>
              </a:rPr>
              <a:t>HOME	CONTACT	  TERMS OF USE</a:t>
            </a:r>
            <a:endParaRPr lang="sv-SE" sz="1400" dirty="0">
              <a:solidFill>
                <a:srgbClr val="BAA391"/>
              </a:solidFill>
              <a:latin typeface="Corbel"/>
              <a:cs typeface="Corbel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5857748" y="1414994"/>
            <a:ext cx="2917952" cy="362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7F6F63"/>
                </a:solidFill>
                <a:latin typeface="Corbel"/>
                <a:cs typeface="Corbel"/>
              </a:rPr>
              <a:t>Art photography</a:t>
            </a:r>
          </a:p>
          <a:p>
            <a:endParaRPr lang="en-GB" sz="1200" dirty="0" smtClean="0">
              <a:solidFill>
                <a:srgbClr val="7F6F63"/>
              </a:solidFill>
              <a:latin typeface="Corbel"/>
              <a:cs typeface="Corbel"/>
            </a:endParaRPr>
          </a:p>
          <a:p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Art photography is something that is getting more and more popular. There are galleries with just photography instead of painted art.</a:t>
            </a:r>
          </a:p>
          <a:p>
            <a:endParaRPr lang="en-GB" sz="1200" dirty="0" smtClean="0">
              <a:solidFill>
                <a:srgbClr val="7F6F63"/>
              </a:solidFill>
              <a:latin typeface="Corbel"/>
              <a:cs typeface="Corbel"/>
            </a:endParaRPr>
          </a:p>
          <a:p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Webpage’s with wide selections of art photography, such as </a:t>
            </a:r>
            <a:r>
              <a:rPr lang="en-GB" sz="1200" i="1" dirty="0" err="1" smtClean="0">
                <a:solidFill>
                  <a:srgbClr val="7F6F63"/>
                </a:solidFill>
                <a:latin typeface="Corbel"/>
                <a:cs typeface="Corbel"/>
              </a:rPr>
              <a:t>devoiantart</a:t>
            </a:r>
            <a:r>
              <a:rPr lang="en-GB" sz="1200" i="1" dirty="0" smtClean="0">
                <a:solidFill>
                  <a:srgbClr val="7F6F63"/>
                </a:solidFill>
                <a:latin typeface="Corbel"/>
                <a:cs typeface="Corbel"/>
              </a:rPr>
              <a:t> </a:t>
            </a:r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or </a:t>
            </a:r>
            <a:r>
              <a:rPr lang="en-GB" sz="1200" i="1" dirty="0" err="1" smtClean="0">
                <a:solidFill>
                  <a:srgbClr val="7F6F63"/>
                </a:solidFill>
                <a:latin typeface="Corbel"/>
                <a:cs typeface="Corbel"/>
              </a:rPr>
              <a:t>flickr</a:t>
            </a:r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.</a:t>
            </a:r>
          </a:p>
          <a:p>
            <a:endParaRPr lang="en-GB" sz="1200" dirty="0" smtClean="0">
              <a:solidFill>
                <a:srgbClr val="7F6F63"/>
              </a:solidFill>
              <a:latin typeface="Corbel"/>
              <a:cs typeface="Corbel"/>
            </a:endParaRPr>
          </a:p>
          <a:p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An art form that is available to a larger crowd than painted art. Big company’s like </a:t>
            </a:r>
            <a:r>
              <a:rPr lang="en-GB" sz="1200" i="1" dirty="0" smtClean="0">
                <a:solidFill>
                  <a:srgbClr val="7F6F63"/>
                </a:solidFill>
                <a:latin typeface="Corbel"/>
                <a:cs typeface="Corbel"/>
              </a:rPr>
              <a:t>IKEA </a:t>
            </a:r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makes it affordable for everyone to have a piece of art photography on their walls.</a:t>
            </a:r>
          </a:p>
          <a:p>
            <a:endParaRPr lang="en-GB" sz="1200" dirty="0" smtClean="0">
              <a:solidFill>
                <a:srgbClr val="7F6F63"/>
              </a:solidFill>
              <a:latin typeface="Corbel"/>
              <a:cs typeface="Corbel"/>
            </a:endParaRPr>
          </a:p>
          <a:p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Mass production as well as fine art galleries with unique examples.</a:t>
            </a:r>
          </a:p>
          <a:p>
            <a:pPr>
              <a:lnSpc>
                <a:spcPts val="1740"/>
              </a:lnSpc>
            </a:pPr>
            <a:endParaRPr lang="en-GB" sz="1200" dirty="0">
              <a:solidFill>
                <a:srgbClr val="7F6F63"/>
              </a:solidFill>
              <a:latin typeface="Corbel"/>
              <a:cs typeface="Corbel"/>
            </a:endParaRPr>
          </a:p>
        </p:txBody>
      </p:sp>
      <p:pic>
        <p:nvPicPr>
          <p:cNvPr id="9" name="Bildobjekt 8" descr="artgalleri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918" y="1417638"/>
            <a:ext cx="2277482" cy="1518321"/>
          </a:xfrm>
          <a:prstGeom prst="rect">
            <a:avLst/>
          </a:prstGeom>
        </p:spPr>
      </p:pic>
      <p:pic>
        <p:nvPicPr>
          <p:cNvPr id="10" name="Bildobjekt 9" descr="gallery_flick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918" y="3124199"/>
            <a:ext cx="2277482" cy="2172717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2133600" y="381000"/>
            <a:ext cx="4648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7F6F63"/>
                </a:solidFill>
                <a:latin typeface="Edwardian Script ITC"/>
                <a:cs typeface="Edwardian Script ITC"/>
              </a:rPr>
              <a:t>Photography as a social construction</a:t>
            </a:r>
            <a:endParaRPr lang="en-GB" sz="3200" dirty="0">
              <a:solidFill>
                <a:srgbClr val="7F6F63"/>
              </a:solidFill>
              <a:latin typeface="Edwardian Script ITC"/>
              <a:cs typeface="Edwardian Script IT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Bildobjekt 3" descr="bird.jpg"/>
          <p:cNvPicPr>
            <a:picLocks noChangeAspect="1"/>
          </p:cNvPicPr>
          <p:nvPr/>
        </p:nvPicPr>
        <p:blipFill>
          <a:blip r:embed="rId2"/>
          <a:srcRect r="22222"/>
          <a:stretch>
            <a:fillRect/>
          </a:stretch>
        </p:blipFill>
        <p:spPr>
          <a:xfrm>
            <a:off x="812799" y="1552419"/>
            <a:ext cx="2011545" cy="1724181"/>
          </a:xfrm>
          <a:prstGeom prst="rect">
            <a:avLst/>
          </a:prstGeom>
        </p:spPr>
      </p:pic>
      <p:pic>
        <p:nvPicPr>
          <p:cNvPr id="5" name="Bildobjekt 4" descr="costabrava.jpg"/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895601" y="1552419"/>
            <a:ext cx="1285747" cy="962181"/>
          </a:xfrm>
          <a:prstGeom prst="rect">
            <a:avLst/>
          </a:prstGeom>
        </p:spPr>
      </p:pic>
      <p:pic>
        <p:nvPicPr>
          <p:cNvPr id="6" name="Bildobjekt 5" descr="elle_jalba.jpg"/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4267200" y="1557337"/>
            <a:ext cx="1905000" cy="2481263"/>
          </a:xfrm>
          <a:prstGeom prst="rect">
            <a:avLst/>
          </a:prstGeom>
        </p:spPr>
      </p:pic>
      <p:pic>
        <p:nvPicPr>
          <p:cNvPr id="7" name="Bildobjekt 6" descr="ikea_trees.jpg"/>
          <p:cNvPicPr>
            <a:picLocks noChangeAspect="1"/>
          </p:cNvPicPr>
          <p:nvPr/>
        </p:nvPicPr>
        <p:blipFill>
          <a:blip r:embed="rId5">
            <a:alphaModFix amt="25000"/>
          </a:blip>
          <a:srcRect l="7229" t="20896" r="6024" b="21273"/>
          <a:stretch>
            <a:fillRect/>
          </a:stretch>
        </p:blipFill>
        <p:spPr>
          <a:xfrm>
            <a:off x="2895601" y="4303811"/>
            <a:ext cx="1316684" cy="877789"/>
          </a:xfrm>
          <a:prstGeom prst="rect">
            <a:avLst/>
          </a:prstGeom>
        </p:spPr>
      </p:pic>
      <p:pic>
        <p:nvPicPr>
          <p:cNvPr id="8" name="Bildobjekt 7" descr="drawing_on_leg.jpg"/>
          <p:cNvPicPr>
            <a:picLocks noChangeAspect="1"/>
          </p:cNvPicPr>
          <p:nvPr/>
        </p:nvPicPr>
        <p:blipFill>
          <a:blip r:embed="rId6">
            <a:alphaModFix amt="25000"/>
          </a:blip>
          <a:srcRect r="16710"/>
          <a:stretch>
            <a:fillRect/>
          </a:stretch>
        </p:blipFill>
        <p:spPr>
          <a:xfrm>
            <a:off x="812800" y="3370263"/>
            <a:ext cx="2011545" cy="1811337"/>
          </a:xfrm>
          <a:prstGeom prst="rect">
            <a:avLst/>
          </a:prstGeom>
        </p:spPr>
      </p:pic>
      <p:pic>
        <p:nvPicPr>
          <p:cNvPr id="9" name="Bildobjekt 8" descr="gwen_stefani.jpg"/>
          <p:cNvPicPr>
            <a:picLocks noChangeAspect="1"/>
          </p:cNvPicPr>
          <p:nvPr/>
        </p:nvPicPr>
        <p:blipFill>
          <a:blip r:embed="rId7">
            <a:alphaModFix amt="25000"/>
          </a:blip>
          <a:stretch>
            <a:fillRect/>
          </a:stretch>
        </p:blipFill>
        <p:spPr>
          <a:xfrm>
            <a:off x="2895601" y="2590800"/>
            <a:ext cx="1285747" cy="1608752"/>
          </a:xfrm>
          <a:prstGeom prst="rect">
            <a:avLst/>
          </a:prstGeom>
        </p:spPr>
      </p:pic>
      <p:pic>
        <p:nvPicPr>
          <p:cNvPr id="10" name="Bildobjekt 9" descr="lovisa.jpg"/>
          <p:cNvPicPr>
            <a:picLocks noChangeAspect="1"/>
          </p:cNvPicPr>
          <p:nvPr/>
        </p:nvPicPr>
        <p:blipFill>
          <a:blip r:embed="rId8">
            <a:alphaModFix amt="25000"/>
          </a:blip>
          <a:srcRect b="27112"/>
          <a:stretch>
            <a:fillRect/>
          </a:stretch>
        </p:blipFill>
        <p:spPr>
          <a:xfrm>
            <a:off x="4255558" y="4133851"/>
            <a:ext cx="1916642" cy="1047749"/>
          </a:xfrm>
          <a:prstGeom prst="rect">
            <a:avLst/>
          </a:prstGeom>
        </p:spPr>
      </p:pic>
      <p:pic>
        <p:nvPicPr>
          <p:cNvPr id="12" name="Bildobjekt 11" descr="legs.jpg"/>
          <p:cNvPicPr>
            <a:picLocks noChangeAspect="1"/>
          </p:cNvPicPr>
          <p:nvPr/>
        </p:nvPicPr>
        <p:blipFill>
          <a:blip r:embed="rId9"/>
          <a:srcRect t="10278"/>
          <a:stretch>
            <a:fillRect/>
          </a:stretch>
        </p:blipFill>
        <p:spPr>
          <a:xfrm>
            <a:off x="6248400" y="2540265"/>
            <a:ext cx="1962614" cy="2641335"/>
          </a:xfrm>
          <a:prstGeom prst="rect">
            <a:avLst/>
          </a:prstGeom>
        </p:spPr>
      </p:pic>
      <p:pic>
        <p:nvPicPr>
          <p:cNvPr id="13" name="Bildobjekt 12" descr="ikea_lingonberry.jpg"/>
          <p:cNvPicPr>
            <a:picLocks noChangeAspect="1"/>
          </p:cNvPicPr>
          <p:nvPr/>
        </p:nvPicPr>
        <p:blipFill>
          <a:blip r:embed="rId10">
            <a:alphaModFix amt="25000"/>
          </a:blip>
          <a:srcRect l="12800" t="37900" r="12800" b="28233"/>
          <a:stretch>
            <a:fillRect/>
          </a:stretch>
        </p:blipFill>
        <p:spPr>
          <a:xfrm>
            <a:off x="6248400" y="1540933"/>
            <a:ext cx="1971548" cy="897467"/>
          </a:xfrm>
          <a:prstGeom prst="rect">
            <a:avLst/>
          </a:prstGeom>
        </p:spPr>
      </p:pic>
      <p:sp>
        <p:nvSpPr>
          <p:cNvPr id="14" name="textruta 13"/>
          <p:cNvSpPr txBox="1"/>
          <p:nvPr/>
        </p:nvSpPr>
        <p:spPr>
          <a:xfrm>
            <a:off x="812800" y="914400"/>
            <a:ext cx="7407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cap="all" dirty="0" smtClean="0">
                <a:solidFill>
                  <a:srgbClr val="BAA391"/>
                </a:solidFill>
                <a:latin typeface="Corbel"/>
                <a:cs typeface="Corbel"/>
              </a:rPr>
              <a:t>Private documentation	    Fashion	           Art	            Hobby</a:t>
            </a:r>
            <a:endParaRPr lang="en-GB" cap="all" dirty="0">
              <a:solidFill>
                <a:srgbClr val="BAA391"/>
              </a:solidFill>
              <a:latin typeface="Corbel"/>
              <a:cs typeface="Corbel"/>
            </a:endParaRPr>
          </a:p>
        </p:txBody>
      </p:sp>
      <p:sp>
        <p:nvSpPr>
          <p:cNvPr id="15" name="textruta 14"/>
          <p:cNvSpPr txBox="1"/>
          <p:nvPr/>
        </p:nvSpPr>
        <p:spPr>
          <a:xfrm>
            <a:off x="812800" y="6016823"/>
            <a:ext cx="7407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BAA391"/>
                </a:solidFill>
                <a:latin typeface="Corbel"/>
                <a:cs typeface="Corbel"/>
              </a:rPr>
              <a:t>HOME	CONTACT	  TERMS OF USE</a:t>
            </a:r>
            <a:endParaRPr lang="sv-SE" sz="1400" dirty="0">
              <a:solidFill>
                <a:srgbClr val="BAA391"/>
              </a:solidFill>
              <a:latin typeface="Corbel"/>
              <a:cs typeface="Corbel"/>
            </a:endParaRPr>
          </a:p>
        </p:txBody>
      </p:sp>
      <p:sp>
        <p:nvSpPr>
          <p:cNvPr id="16" name="Rektangel med rundade hörn 15"/>
          <p:cNvSpPr/>
          <p:nvPr/>
        </p:nvSpPr>
        <p:spPr>
          <a:xfrm>
            <a:off x="1905000" y="2667000"/>
            <a:ext cx="533400" cy="246221"/>
          </a:xfrm>
          <a:prstGeom prst="roundRect">
            <a:avLst/>
          </a:prstGeom>
          <a:solidFill>
            <a:srgbClr val="7F6F63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textruta 16"/>
          <p:cNvSpPr txBox="1"/>
          <p:nvPr/>
        </p:nvSpPr>
        <p:spPr>
          <a:xfrm>
            <a:off x="1905000" y="2649379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FFFFF"/>
                </a:solidFill>
              </a:rPr>
              <a:t>HOBBY</a:t>
            </a:r>
            <a:endParaRPr lang="sv-SE" sz="1000" dirty="0">
              <a:solidFill>
                <a:srgbClr val="FFFFFF"/>
              </a:solidFill>
            </a:endParaRPr>
          </a:p>
        </p:txBody>
      </p:sp>
      <p:sp>
        <p:nvSpPr>
          <p:cNvPr id="18" name="textruta 17"/>
          <p:cNvSpPr txBox="1"/>
          <p:nvPr/>
        </p:nvSpPr>
        <p:spPr>
          <a:xfrm>
            <a:off x="2133600" y="381000"/>
            <a:ext cx="4648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7F6F63"/>
                </a:solidFill>
                <a:latin typeface="Edwardian Script ITC"/>
                <a:cs typeface="Edwardian Script ITC"/>
              </a:rPr>
              <a:t>Photography as a social construction</a:t>
            </a:r>
            <a:endParaRPr lang="en-GB" sz="3200" dirty="0">
              <a:solidFill>
                <a:srgbClr val="7F6F63"/>
              </a:solidFill>
              <a:latin typeface="Edwardian Script ITC"/>
              <a:cs typeface="Edwardian Script IT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6" descr="books.jpg"/>
          <p:cNvPicPr>
            <a:picLocks noGrp="1" noChangeAspect="1"/>
          </p:cNvPicPr>
          <p:nvPr>
            <p:ph idx="1"/>
          </p:nvPr>
        </p:nvPicPr>
        <p:blipFill>
          <a:blip r:embed="rId2"/>
          <a:srcRect l="427" r="-321"/>
          <a:stretch>
            <a:fillRect/>
          </a:stretch>
        </p:blipFill>
        <p:spPr>
          <a:xfrm>
            <a:off x="609600" y="1414994"/>
            <a:ext cx="2218571" cy="1480606"/>
          </a:xfrm>
        </p:spPr>
      </p:pic>
      <p:sp>
        <p:nvSpPr>
          <p:cNvPr id="4" name="textruta 3"/>
          <p:cNvSpPr txBox="1"/>
          <p:nvPr/>
        </p:nvSpPr>
        <p:spPr>
          <a:xfrm>
            <a:off x="812800" y="914400"/>
            <a:ext cx="7407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cap="all" dirty="0" smtClean="0">
                <a:solidFill>
                  <a:srgbClr val="BAA391"/>
                </a:solidFill>
                <a:latin typeface="Corbel"/>
                <a:cs typeface="Corbel"/>
              </a:rPr>
              <a:t>Private documentation	    Fashion	           Art	            </a:t>
            </a:r>
            <a:r>
              <a:rPr lang="en-GB" cap="all" dirty="0" smtClean="0">
                <a:solidFill>
                  <a:srgbClr val="7F6F63"/>
                </a:solidFill>
                <a:latin typeface="Corbel"/>
                <a:cs typeface="Corbel"/>
              </a:rPr>
              <a:t>Hobby</a:t>
            </a:r>
            <a:endParaRPr lang="en-GB" cap="all" dirty="0">
              <a:solidFill>
                <a:srgbClr val="7F6F63"/>
              </a:solidFill>
              <a:latin typeface="Corbel"/>
              <a:cs typeface="Corbel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812800" y="6016823"/>
            <a:ext cx="7407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BAA391"/>
                </a:solidFill>
                <a:latin typeface="Corbel"/>
                <a:cs typeface="Corbel"/>
              </a:rPr>
              <a:t>HOME	CONTACT	  TERMS OF USE</a:t>
            </a:r>
            <a:endParaRPr lang="sv-SE" sz="1400" dirty="0">
              <a:solidFill>
                <a:srgbClr val="BAA391"/>
              </a:solidFill>
              <a:latin typeface="Corbel"/>
              <a:cs typeface="Corbel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5857748" y="1414994"/>
            <a:ext cx="2917952" cy="403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7F6F63"/>
                </a:solidFill>
                <a:latin typeface="Corbel"/>
                <a:cs typeface="Corbel"/>
              </a:rPr>
              <a:t>Hobby </a:t>
            </a:r>
          </a:p>
          <a:p>
            <a:endParaRPr lang="en-GB" sz="1400" dirty="0" smtClean="0">
              <a:solidFill>
                <a:srgbClr val="7F6F63"/>
              </a:solidFill>
              <a:latin typeface="Corbel"/>
              <a:cs typeface="Corbel"/>
            </a:endParaRPr>
          </a:p>
          <a:p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Since advanced cameras are available for reasonable prices everyone can call themselves amateur photographer.</a:t>
            </a:r>
          </a:p>
          <a:p>
            <a:endParaRPr lang="en-GB" sz="1200" dirty="0" smtClean="0">
              <a:solidFill>
                <a:srgbClr val="7F6F63"/>
              </a:solidFill>
              <a:latin typeface="Corbel"/>
              <a:cs typeface="Corbel"/>
            </a:endParaRPr>
          </a:p>
          <a:p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You can take photography classes to learn more about how to use your equipment or use different techniques for example.</a:t>
            </a:r>
          </a:p>
          <a:p>
            <a:endParaRPr lang="en-GB" sz="1200" dirty="0" smtClean="0">
              <a:solidFill>
                <a:srgbClr val="7F6F63"/>
              </a:solidFill>
              <a:latin typeface="Corbel"/>
              <a:cs typeface="Corbel"/>
            </a:endParaRPr>
          </a:p>
          <a:p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The motives are endless; there are no limits but your imagination.</a:t>
            </a:r>
          </a:p>
          <a:p>
            <a:endParaRPr lang="en-GB" sz="1200" dirty="0" smtClean="0">
              <a:solidFill>
                <a:srgbClr val="7F6F63"/>
              </a:solidFill>
              <a:latin typeface="Corbel"/>
              <a:cs typeface="Corbel"/>
            </a:endParaRPr>
          </a:p>
          <a:p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Through creating your own blog you can show off your hobby or creating an account at a already existing photography webpage were you can upload your photos. </a:t>
            </a:r>
          </a:p>
          <a:p>
            <a:endParaRPr lang="en-GB" sz="1200" dirty="0" smtClean="0">
              <a:solidFill>
                <a:srgbClr val="7F6F63"/>
              </a:solidFill>
              <a:latin typeface="Corbel"/>
              <a:cs typeface="Corbel"/>
            </a:endParaRPr>
          </a:p>
          <a:p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I have a blog at </a:t>
            </a:r>
            <a:r>
              <a:rPr lang="en-GB" sz="1200" i="1" dirty="0" err="1" smtClean="0">
                <a:solidFill>
                  <a:srgbClr val="7F6F63"/>
                </a:solidFill>
                <a:latin typeface="Corbel"/>
                <a:cs typeface="Corbel"/>
              </a:rPr>
              <a:t>blogspot.com</a:t>
            </a:r>
            <a:r>
              <a:rPr lang="en-GB" sz="1200" i="1" dirty="0" smtClean="0">
                <a:solidFill>
                  <a:srgbClr val="7F6F63"/>
                </a:solidFill>
                <a:latin typeface="Corbel"/>
                <a:cs typeface="Corbel"/>
              </a:rPr>
              <a:t>  </a:t>
            </a:r>
            <a:r>
              <a:rPr lang="en-GB" sz="1200" dirty="0" smtClean="0">
                <a:solidFill>
                  <a:srgbClr val="7F6F63"/>
                </a:solidFill>
                <a:latin typeface="Corbel"/>
                <a:cs typeface="Corbel"/>
              </a:rPr>
              <a:t>were I can show my photos for everyone.</a:t>
            </a:r>
          </a:p>
          <a:p>
            <a:pPr>
              <a:lnSpc>
                <a:spcPts val="1740"/>
              </a:lnSpc>
            </a:pPr>
            <a:endParaRPr lang="en-GB" sz="1200" dirty="0">
              <a:solidFill>
                <a:srgbClr val="7F6F63"/>
              </a:solidFill>
              <a:latin typeface="Corbel"/>
              <a:cs typeface="Corbel"/>
            </a:endParaRPr>
          </a:p>
        </p:txBody>
      </p:sp>
      <p:pic>
        <p:nvPicPr>
          <p:cNvPr id="8" name="Bildobjekt 7" descr="coffe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148" y="3276600"/>
            <a:ext cx="2895600" cy="1930400"/>
          </a:xfrm>
          <a:prstGeom prst="rect">
            <a:avLst/>
          </a:prstGeom>
        </p:spPr>
      </p:pic>
      <p:pic>
        <p:nvPicPr>
          <p:cNvPr id="9" name="Bildobjekt 8" descr="fence.jpg"/>
          <p:cNvPicPr>
            <a:picLocks noChangeAspect="1"/>
          </p:cNvPicPr>
          <p:nvPr/>
        </p:nvPicPr>
        <p:blipFill>
          <a:blip r:embed="rId4"/>
          <a:srcRect l="34203"/>
          <a:stretch>
            <a:fillRect/>
          </a:stretch>
        </p:blipFill>
        <p:spPr>
          <a:xfrm rot="16200000">
            <a:off x="624071" y="3002898"/>
            <a:ext cx="2189633" cy="2218571"/>
          </a:xfrm>
          <a:prstGeom prst="rect">
            <a:avLst/>
          </a:prstGeom>
        </p:spPr>
      </p:pic>
      <p:pic>
        <p:nvPicPr>
          <p:cNvPr id="10" name="Bildobjekt 9" descr="ho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2149" y="1417638"/>
            <a:ext cx="2895600" cy="1747639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2133600" y="381000"/>
            <a:ext cx="4648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7F6F63"/>
                </a:solidFill>
                <a:latin typeface="Edwardian Script ITC"/>
                <a:cs typeface="Edwardian Script ITC"/>
              </a:rPr>
              <a:t>Photography as a social construction</a:t>
            </a:r>
            <a:endParaRPr lang="en-GB" sz="3200" dirty="0">
              <a:solidFill>
                <a:srgbClr val="7F6F63"/>
              </a:solidFill>
              <a:latin typeface="Edwardian Script ITC"/>
              <a:cs typeface="Edwardian Script IT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570</Words>
  <Application>Microsoft Macintosh PowerPoint</Application>
  <PresentationFormat>On-screen Show (4:3)</PresentationFormat>
  <Paragraphs>70</Paragraphs>
  <Slides>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Office-tema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/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Bild 1</dc:title>
  <dc:creator>Evelina Ekstrand</dc:creator>
  <cp:keywords/>
  <cp:lastModifiedBy>Alejandra Jarabo</cp:lastModifiedBy>
  <cp:revision>23</cp:revision>
  <dcterms:created xsi:type="dcterms:W3CDTF">2009-11-28T03:17:32Z</dcterms:created>
  <dcterms:modified xsi:type="dcterms:W3CDTF">2009-11-28T03:18:30Z</dcterms:modified>
</cp:coreProperties>
</file>