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wmf" ContentType="image/x-wmf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69" r:id="rId3"/>
    <p:sldId id="268" r:id="rId4"/>
    <p:sldId id="262" r:id="rId5"/>
    <p:sldId id="270" r:id="rId6"/>
    <p:sldId id="257" r:id="rId7"/>
    <p:sldId id="261" r:id="rId8"/>
    <p:sldId id="260" r:id="rId9"/>
    <p:sldId id="266" r:id="rId10"/>
    <p:sldId id="271" r:id="rId11"/>
    <p:sldId id="272" r:id="rId12"/>
    <p:sldId id="265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FF9933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FF9933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FF9933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FF9933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FF9933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000" kern="1200">
        <a:solidFill>
          <a:srgbClr val="FF9933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000" kern="1200">
        <a:solidFill>
          <a:srgbClr val="FF9933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000" kern="1200">
        <a:solidFill>
          <a:srgbClr val="FF9933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000" kern="1200">
        <a:solidFill>
          <a:srgbClr val="FF9933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00FFFD"/>
    <a:srgbClr val="00FF99"/>
    <a:srgbClr val="61E753"/>
    <a:srgbClr val="47FFB5"/>
    <a:srgbClr val="02FF99"/>
    <a:srgbClr val="07A950"/>
    <a:srgbClr val="238D23"/>
    <a:srgbClr val="00E0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228" autoAdjust="0"/>
    <p:restoredTop sz="94660"/>
  </p:normalViewPr>
  <p:slideViewPr>
    <p:cSldViewPr>
      <p:cViewPr varScale="1">
        <p:scale>
          <a:sx n="154" d="100"/>
          <a:sy n="154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0610A2-4F1F-DA49-BA89-439CB831DB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C6EDBB-8C1F-9441-8038-2CDDABF17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B5B5E3-2966-D240-8087-E1C47A00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3CA1BD-E2BB-7E4F-A072-75A5231F9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F1D48B5-D419-974D-BFFC-787890434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6E8F7485-6C2E-9D4D-BF91-6EE51B376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5112229-3CE6-C048-B4B4-D43C51D64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C53EC5-DF1C-0247-BDE5-BC58410136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6FEEC0-FAF4-4745-8A0F-5AA4D0CCF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271EA5-F3ED-2F46-877C-4E5A322D8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8F1DA5-67C0-E14A-A37A-180FB7E54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7598BB-FD54-9F42-A352-92035A0E9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761501-1A43-9D4C-8AD5-0C85C6305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2C43DA-F238-9D4E-A4C9-FC5C8AA0D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5AB52A-BB6E-5449-AF3B-277B0CC5C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052BAE2-7B78-324A-8624-E675D1DB3A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5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3" Type="http://schemas.openxmlformats.org/officeDocument/2006/relationships/hyperlink" Target="http://www.brainyquote.com/quotes/quotes/m/marshallmc402374.html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5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6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w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5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7400" y="2667000"/>
            <a:ext cx="1676400" cy="685800"/>
          </a:xfrm>
        </p:spPr>
        <p:txBody>
          <a:bodyPr/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sz="2000">
                <a:solidFill>
                  <a:schemeClr val="bg1"/>
                </a:solidFill>
              </a:rPr>
              <a:t>Presented by Bobbi Tacoma</a:t>
            </a:r>
          </a:p>
        </p:txBody>
      </p:sp>
      <p:pic>
        <p:nvPicPr>
          <p:cNvPr id="2052" name="Picture 4" descr="DFCADMC7SICATL1XLCCAUSMF0DCAUBUR75CA4HW3WDCAUJR33YCAN7AYLNCAQ9Y8AACA2G1O4DCABJPAV3CA6Z3JEACA382W57CAZ6QJ7JCAUAJBEYCA2X6XSXCAG1HQN2CABW1N7PCAZU4P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38400"/>
            <a:ext cx="1295400" cy="971550"/>
          </a:xfrm>
          <a:prstGeom prst="rect">
            <a:avLst/>
          </a:prstGeom>
          <a:noFill/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724400" y="2819400"/>
            <a:ext cx="9620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glooLaser"/>
                <a:ea typeface="IglooLaser"/>
                <a:cs typeface="IglooLaser"/>
              </a:rPr>
              <a:t>COLD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057400" y="1295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124200" y="1981200"/>
            <a:ext cx="1295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       And</a:t>
            </a:r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2133600" y="32766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73" name="Group 25"/>
          <p:cNvGrpSpPr>
            <a:grpSpLocks/>
          </p:cNvGrpSpPr>
          <p:nvPr/>
        </p:nvGrpSpPr>
        <p:grpSpPr bwMode="auto">
          <a:xfrm>
            <a:off x="990600" y="1295400"/>
            <a:ext cx="2209800" cy="2362200"/>
            <a:chOff x="672" y="1056"/>
            <a:chExt cx="1392" cy="1488"/>
          </a:xfrm>
        </p:grpSpPr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672" y="1056"/>
              <a:ext cx="1392" cy="1488"/>
            </a:xfrm>
            <a:prstGeom prst="rect">
              <a:avLst/>
            </a:prstGeom>
            <a:solidFill>
              <a:srgbClr val="2E436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3263" name="Picture 15" descr="5254-IMG7641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" y="1104"/>
              <a:ext cx="1304" cy="137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3274" name="Group 26"/>
          <p:cNvGrpSpPr>
            <a:grpSpLocks/>
          </p:cNvGrpSpPr>
          <p:nvPr/>
        </p:nvGrpSpPr>
        <p:grpSpPr bwMode="auto">
          <a:xfrm>
            <a:off x="2590800" y="2971800"/>
            <a:ext cx="2971800" cy="2438400"/>
            <a:chOff x="1872" y="2112"/>
            <a:chExt cx="1872" cy="1536"/>
          </a:xfrm>
        </p:grpSpPr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1872" y="2112"/>
              <a:ext cx="1872" cy="1536"/>
            </a:xfrm>
            <a:prstGeom prst="rect">
              <a:avLst/>
            </a:prstGeom>
            <a:solidFill>
              <a:srgbClr val="2E436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7690C4"/>
                </a:solidFill>
              </a:endParaRPr>
            </a:p>
          </p:txBody>
        </p:sp>
        <p:pic>
          <p:nvPicPr>
            <p:cNvPr id="53250" name="Picture 2" descr="netflixsamsungb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2208"/>
              <a:ext cx="1689" cy="137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325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752600" y="381000"/>
            <a:ext cx="5562600" cy="1143000"/>
          </a:xfrm>
        </p:spPr>
        <p:txBody>
          <a:bodyPr/>
          <a:lstStyle/>
          <a:p>
            <a:r>
              <a:rPr lang="en-US" sz="4000">
                <a:solidFill>
                  <a:srgbClr val="3E73C0"/>
                </a:solidFill>
              </a:rPr>
              <a:t>Film seen at home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276600" y="2590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ADC4F1"/>
                </a:solidFill>
              </a:rPr>
              <a:t>On television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 rot="16200000">
            <a:off x="-197643" y="2331243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DC4F1"/>
                </a:solidFill>
              </a:rPr>
              <a:t>On the internet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 rot="-1461747">
            <a:off x="304800" y="609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E89E18"/>
              </a:solidFill>
            </a:endParaRPr>
          </a:p>
        </p:txBody>
      </p:sp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6934200" y="5029200"/>
            <a:ext cx="1120775" cy="979488"/>
            <a:chOff x="4896" y="3264"/>
            <a:chExt cx="706" cy="617"/>
          </a:xfrm>
        </p:grpSpPr>
        <p:pic>
          <p:nvPicPr>
            <p:cNvPr id="53255" name="Picture 7" descr="cold circle cop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6" y="3264"/>
              <a:ext cx="620" cy="61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>
              <a:off x="4944" y="3504"/>
              <a:ext cx="6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1D4EAF"/>
                  </a:solidFill>
                </a:rPr>
                <a:t>COLD</a:t>
              </a:r>
            </a:p>
          </p:txBody>
        </p:sp>
      </p:grp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858000" y="1447800"/>
            <a:ext cx="858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D5E0F1"/>
                </a:solidFill>
              </a:rPr>
              <a:t>Rewind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010400" y="2895600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95B2DD"/>
                </a:solidFill>
              </a:rPr>
              <a:t>Stop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6934200" y="2209800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E73C0"/>
                </a:solidFill>
              </a:rPr>
              <a:t>Replay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6858000" y="44196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5B2DD"/>
                </a:solidFill>
              </a:rPr>
              <a:t>Pause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6705600" y="3581400"/>
            <a:ext cx="115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6C84FA"/>
                </a:solidFill>
              </a:rPr>
              <a:t>Fast</a:t>
            </a:r>
            <a:r>
              <a:rPr lang="en-US">
                <a:solidFill>
                  <a:srgbClr val="6C84FA"/>
                </a:solidFill>
              </a:rPr>
              <a:t> </a:t>
            </a:r>
            <a:r>
              <a:rPr lang="en-US" sz="1400">
                <a:solidFill>
                  <a:srgbClr val="6C84FA"/>
                </a:solidFill>
              </a:rPr>
              <a:t>forward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1066800" y="37338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4E89C4"/>
                </a:solidFill>
              </a:rPr>
              <a:t>You can rent, 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3657600" y="5638800"/>
            <a:ext cx="2738438" cy="3968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outerShdw blurRad="63500" sy="50000" kx="-2453608" rotWithShape="0">
              <a:schemeClr val="bg2">
                <a:alpha val="50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D5E0F1"/>
                </a:solidFill>
              </a:rPr>
              <a:t>The viewer has control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1066800" y="4114800"/>
            <a:ext cx="11080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4E89C4"/>
                </a:solidFill>
              </a:rPr>
              <a:t>buy, or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4E89C4"/>
                </a:solidFill>
              </a:rPr>
              <a:t>download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4E89C4"/>
                </a:solidFill>
              </a:rPr>
              <a:t>movies</a:t>
            </a:r>
          </a:p>
          <a:p>
            <a:endParaRPr lang="en-US"/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3429000" y="12192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5D67ED"/>
                </a:solidFill>
              </a:rPr>
              <a:t>Is available  anytime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4343400" y="3733800"/>
            <a:ext cx="2362200" cy="2362200"/>
          </a:xfrm>
          <a:prstGeom prst="rect">
            <a:avLst/>
          </a:prstGeom>
          <a:solidFill>
            <a:srgbClr val="B6C4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7A99F0"/>
              </a:solidFill>
            </a:endParaRPr>
          </a:p>
        </p:txBody>
      </p:sp>
      <p:pic>
        <p:nvPicPr>
          <p:cNvPr id="54292" name="Picture 20" descr="woman_train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810000"/>
            <a:ext cx="2187575" cy="2187575"/>
          </a:xfrm>
          <a:noFill/>
          <a:ln/>
        </p:spPr>
      </p:pic>
      <p:grpSp>
        <p:nvGrpSpPr>
          <p:cNvPr id="54296" name="Group 24"/>
          <p:cNvGrpSpPr>
            <a:grpSpLocks/>
          </p:cNvGrpSpPr>
          <p:nvPr/>
        </p:nvGrpSpPr>
        <p:grpSpPr bwMode="auto">
          <a:xfrm>
            <a:off x="533400" y="2133600"/>
            <a:ext cx="4038600" cy="3048000"/>
            <a:chOff x="336" y="1344"/>
            <a:chExt cx="2544" cy="1920"/>
          </a:xfrm>
        </p:grpSpPr>
        <p:sp>
          <p:nvSpPr>
            <p:cNvPr id="54294" name="Rectangle 22"/>
            <p:cNvSpPr>
              <a:spLocks noChangeArrowheads="1"/>
            </p:cNvSpPr>
            <p:nvPr/>
          </p:nvSpPr>
          <p:spPr bwMode="auto">
            <a:xfrm>
              <a:off x="336" y="1344"/>
              <a:ext cx="2544" cy="1920"/>
            </a:xfrm>
            <a:prstGeom prst="rect">
              <a:avLst/>
            </a:prstGeom>
            <a:solidFill>
              <a:srgbClr val="7A99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95" name="Picture 23" descr="itouch movi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392"/>
              <a:ext cx="2448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533400" y="2133600"/>
            <a:ext cx="4038600" cy="3048000"/>
          </a:xfrm>
          <a:prstGeom prst="rect">
            <a:avLst/>
          </a:prstGeom>
          <a:solidFill>
            <a:srgbClr val="7A99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99CCFF"/>
                </a:solidFill>
              </a:rPr>
              <a:t>Film seen on the go</a:t>
            </a:r>
          </a:p>
        </p:txBody>
      </p:sp>
      <p:pic>
        <p:nvPicPr>
          <p:cNvPr id="54279" name="Picture 7" descr="cold circle copy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315200" y="4572000"/>
            <a:ext cx="1600200" cy="1593850"/>
          </a:xfrm>
          <a:noFill/>
          <a:ln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181600" y="28194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ADC4F1"/>
                </a:solidFill>
              </a:rPr>
              <a:t>Can be watched wherever you are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133600" y="5867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>
              <a:solidFill>
                <a:srgbClr val="ADC4F1"/>
              </a:solidFill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620000" y="5257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D4EAF"/>
                </a:solidFill>
              </a:rPr>
              <a:t>COLDER</a:t>
            </a:r>
          </a:p>
        </p:txBody>
      </p:sp>
      <p:pic>
        <p:nvPicPr>
          <p:cNvPr id="54287" name="Picture 15" descr="itouch movie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209800"/>
            <a:ext cx="3886200" cy="2914650"/>
          </a:xfrm>
          <a:noFill/>
          <a:ln/>
        </p:spPr>
      </p:pic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581400" y="2286000"/>
            <a:ext cx="8382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7A99F0"/>
                </a:solidFill>
              </a:rPr>
              <a:t>iPod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00FF99"/>
                </a:solidFill>
              </a:rPr>
              <a:t>Tomorrows Technology Today</a:t>
            </a:r>
          </a:p>
        </p:txBody>
      </p: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457200" y="1828800"/>
            <a:ext cx="2133600" cy="2057400"/>
            <a:chOff x="288" y="1152"/>
            <a:chExt cx="1344" cy="1296"/>
          </a:xfrm>
        </p:grpSpPr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288" y="1152"/>
              <a:ext cx="1344" cy="12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2" name="Picture 4" descr="3dmovi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00"/>
              <a:ext cx="1248" cy="119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5638800" y="1524000"/>
            <a:ext cx="2362200" cy="2362200"/>
            <a:chOff x="3456" y="960"/>
            <a:chExt cx="1488" cy="1488"/>
          </a:xfrm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3456" y="960"/>
              <a:ext cx="1488" cy="14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4" name="Picture 6" descr="untitl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1008"/>
              <a:ext cx="1377" cy="137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28600" y="4089400"/>
            <a:ext cx="360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FF99"/>
                </a:solidFill>
              </a:rPr>
              <a:t>3-D Movies now called The illusion of depth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257800" y="4114800"/>
            <a:ext cx="33686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FF99"/>
                </a:solidFill>
              </a:rPr>
              <a:t>Personal Movie Theaters Goggles      The illusion of 52” </a:t>
            </a:r>
            <a:r>
              <a:rPr lang="en-US" sz="1800">
                <a:solidFill>
                  <a:srgbClr val="00FF99"/>
                </a:solidFill>
              </a:rPr>
              <a:t>television </a:t>
            </a:r>
            <a:r>
              <a:rPr lang="en-US" sz="1400">
                <a:solidFill>
                  <a:srgbClr val="00FF99"/>
                </a:solidFill>
              </a:rPr>
              <a:t>screen from 9” away</a:t>
            </a:r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581400" y="4419600"/>
            <a:ext cx="1295400" cy="1219200"/>
            <a:chOff x="2256" y="2784"/>
            <a:chExt cx="816" cy="768"/>
          </a:xfrm>
        </p:grpSpPr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2256" y="2784"/>
              <a:ext cx="816" cy="7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298" name="Picture 10" descr="QHCANM5KPECALGLWRZCARADZ4KCAHQXRSLCAIKBAWOCAJ8VAYZCA1U6NXDCAQDC0RDCAWB5BRFCA9UDXZ1CAQUDUC8CAUWBXF7CAI3N1KTCAN4GR8MCATU6ZZTCAUIHUQ9CAJAYTF4CA4COAOJ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04" y="2832"/>
              <a:ext cx="720" cy="67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514600" y="5791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FF99"/>
                </a:solidFill>
              </a:rPr>
              <a:t>Cinema 21:9 Cinemascope LCD TV                     No distortion of films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743200" y="1219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47FFB5"/>
                </a:solidFill>
              </a:rPr>
              <a:t>New Hot     New 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10400" cy="1143000"/>
          </a:xfrm>
        </p:spPr>
        <p:txBody>
          <a:bodyPr/>
          <a:lstStyle/>
          <a:p>
            <a:r>
              <a:rPr lang="en-US" sz="4000">
                <a:solidFill>
                  <a:srgbClr val="FFFFCC"/>
                </a:solidFill>
              </a:rPr>
              <a:t>One idea feeds another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81000" y="5334000"/>
            <a:ext cx="6102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“</a:t>
            </a:r>
            <a:r>
              <a:rPr lang="en-US" sz="1600" b="1" i="1">
                <a:solidFill>
                  <a:schemeClr val="tx1"/>
                </a:solidFill>
              </a:rPr>
              <a:t>One of the effects of living with electric information is that we live habitually in a state of information overload. There's always more than you can cope with</a:t>
            </a:r>
            <a:r>
              <a:rPr lang="en-US" sz="1600" b="1">
                <a:solidFill>
                  <a:schemeClr val="tx1"/>
                </a:solidFill>
              </a:rPr>
              <a:t>.” 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>
                <a:solidFill>
                  <a:srgbClr val="6666FF"/>
                </a:solidFill>
                <a:hlinkClick r:id="rId3"/>
              </a:rPr>
              <a:t>Marshall McLuhan</a:t>
            </a:r>
            <a:r>
              <a:rPr lang="en-US" sz="1600" b="1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chemeClr val="tx1"/>
                </a:solidFill>
              </a:rPr>
              <a:t/>
            </a:r>
            <a:br>
              <a:rPr lang="en-US" sz="1600">
                <a:solidFill>
                  <a:schemeClr val="tx1"/>
                </a:solidFill>
              </a:rPr>
            </a:b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6a00d834516cc269e2011570ac33ef970b-500wi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81000"/>
            <a:ext cx="8077200" cy="6057900"/>
          </a:xfrm>
          <a:noFill/>
          <a:ln/>
        </p:spPr>
      </p:pic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685800"/>
            <a:ext cx="4038600" cy="4525963"/>
          </a:xfrm>
        </p:spPr>
        <p:txBody>
          <a:bodyPr/>
          <a:lstStyle/>
          <a:p>
            <a:r>
              <a:rPr lang="en-US" sz="2800"/>
              <a:t>The world is changing</a:t>
            </a:r>
          </a:p>
          <a:p>
            <a:r>
              <a:rPr lang="en-US" sz="2800"/>
              <a:t>Get on board for the ride of your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1524000" y="685800"/>
            <a:ext cx="4495800" cy="3352800"/>
          </a:xfrm>
          <a:prstGeom prst="curvedLeftArrow">
            <a:avLst>
              <a:gd name="adj1" fmla="val 20000"/>
              <a:gd name="adj2" fmla="val 40000"/>
              <a:gd name="adj3" fmla="val 44697"/>
            </a:avLst>
          </a:prstGeom>
          <a:solidFill>
            <a:srgbClr val="7677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381000" y="1143000"/>
            <a:ext cx="8382000" cy="2057400"/>
          </a:xfrm>
          <a:prstGeom prst="notchedRightArrow">
            <a:avLst>
              <a:gd name="adj1" fmla="val 50000"/>
              <a:gd name="adj2" fmla="val 1018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71600" y="1981200"/>
            <a:ext cx="730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McLuhan referred to Jazz when choosing the terms Hot and Cold medium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 rot="696788">
            <a:off x="1295400" y="3810000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Cool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762000" y="3886200"/>
            <a:ext cx="6934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8D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066800" y="4724400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HOT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981200" y="838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COLD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 rot="-148087">
            <a:off x="3276600" y="4267200"/>
            <a:ext cx="249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High definition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 rot="-655368">
            <a:off x="3429000" y="2971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Low definition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 rot="712073">
            <a:off x="3276600" y="1066800"/>
            <a:ext cx="2035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High participation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838200" y="53340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Low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jaz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97638"/>
          </a:xfrm>
          <a:prstGeom prst="rect">
            <a:avLst/>
          </a:prstGeom>
          <a:noFill/>
        </p:spPr>
      </p:pic>
      <p:sp>
        <p:nvSpPr>
          <p:cNvPr id="37901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Hot  Jazz               Cool Jazz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 rot="-1106097">
            <a:off x="1143000" y="2895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1920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 rot="8803427" flipV="1">
            <a:off x="7848600" y="2514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1950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93725" y="12557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loud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1143000" y="20574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excluding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6096000" y="12954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soft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6248400" y="3352800"/>
            <a:ext cx="227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Listener involvement</a:t>
            </a: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609600" y="5334000"/>
            <a:ext cx="317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Hot Jazz is highly structured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876800" y="5943600"/>
            <a:ext cx="363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943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Cool Jazz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7086600" y="5410200"/>
            <a:ext cx="1676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is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unstructured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 rot="-23242170">
            <a:off x="990600" y="3200400"/>
            <a:ext cx="119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Hot Baby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 rot="-2090108">
            <a:off x="7772400" y="2819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Cool Man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 rot="835012">
            <a:off x="5486400" y="15240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Seducing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 rot="-956723">
            <a:off x="914400" y="1676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Overpowering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 rot="-197820">
            <a:off x="5029200" y="1981200"/>
            <a:ext cx="142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Changeable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6" name="AutoShape 44"/>
          <p:cNvSpPr>
            <a:spLocks noChangeArrowheads="1"/>
          </p:cNvSpPr>
          <p:nvPr/>
        </p:nvSpPr>
        <p:spPr bwMode="auto">
          <a:xfrm>
            <a:off x="2743200" y="609600"/>
            <a:ext cx="1600200" cy="4419600"/>
          </a:xfrm>
          <a:prstGeom prst="flowChartPredefined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256" name="Group 64"/>
          <p:cNvGrpSpPr>
            <a:grpSpLocks/>
          </p:cNvGrpSpPr>
          <p:nvPr/>
        </p:nvGrpSpPr>
        <p:grpSpPr bwMode="auto">
          <a:xfrm>
            <a:off x="4038600" y="533400"/>
            <a:ext cx="4724400" cy="5638800"/>
            <a:chOff x="2496" y="144"/>
            <a:chExt cx="2976" cy="3552"/>
          </a:xfrm>
        </p:grpSpPr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3600" y="144"/>
              <a:ext cx="1776" cy="3552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3696" y="2736"/>
              <a:ext cx="864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u="sng">
                  <a:solidFill>
                    <a:srgbClr val="6767FF"/>
                  </a:solidFill>
                </a:rPr>
                <a:t>Cold</a:t>
              </a:r>
            </a:p>
            <a:p>
              <a:pPr>
                <a:spcBef>
                  <a:spcPct val="50000"/>
                </a:spcBef>
              </a:pPr>
              <a:r>
                <a:rPr lang="en-US" sz="2800" b="1" u="sng">
                  <a:solidFill>
                    <a:srgbClr val="6767FF"/>
                  </a:solidFill>
                </a:rPr>
                <a:t>Media</a:t>
              </a:r>
            </a:p>
          </p:txBody>
        </p:sp>
        <p:pic>
          <p:nvPicPr>
            <p:cNvPr id="8201" name="Picture 9" descr="1953-Kitchenmaid-blue-kitchen-The-Television-Kitch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684"/>
              <a:ext cx="1440" cy="1073"/>
            </a:xfrm>
            <a:prstGeom prst="rect">
              <a:avLst/>
            </a:prstGeom>
            <a:noFill/>
          </p:spPr>
        </p:pic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3696" y="240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9F9FFF"/>
                  </a:solidFill>
                </a:rPr>
                <a:t>Telephone                                   </a:t>
              </a:r>
              <a:r>
                <a:rPr lang="en-US" sz="1800">
                  <a:solidFill>
                    <a:srgbClr val="4D4D4D"/>
                  </a:solidFill>
                </a:rPr>
                <a:t>____</a:t>
              </a:r>
              <a:r>
                <a:rPr lang="en-US" sz="1800">
                  <a:solidFill>
                    <a:srgbClr val="9F9FFF"/>
                  </a:solidFill>
                </a:rPr>
                <a:t>Cell phone</a:t>
              </a: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3936" y="1296"/>
              <a:ext cx="1378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9F9FFF"/>
                  </a:solidFill>
                </a:rPr>
                <a:t>Television</a:t>
              </a:r>
              <a:r>
                <a:rPr lang="en-US" sz="1400">
                  <a:solidFill>
                    <a:schemeClr val="bg1"/>
                  </a:solidFill>
                </a:rPr>
                <a:t> </a:t>
              </a:r>
              <a:r>
                <a:rPr lang="en-US" sz="1400">
                  <a:solidFill>
                    <a:srgbClr val="CCCCFF"/>
                  </a:solidFill>
                </a:rPr>
                <a:t>watched in the home. You can do other activities</a:t>
              </a:r>
            </a:p>
          </p:txBody>
        </p:sp>
        <p:sp>
          <p:nvSpPr>
            <p:cNvPr id="8225" name="Text Box 33"/>
            <p:cNvSpPr txBox="1">
              <a:spLocks noChangeArrowheads="1"/>
            </p:cNvSpPr>
            <p:nvPr/>
          </p:nvSpPr>
          <p:spPr bwMode="auto">
            <a:xfrm>
              <a:off x="3696" y="216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9F9FFF"/>
                  </a:solidFill>
                </a:rPr>
                <a:t>Cartoon</a:t>
              </a:r>
            </a:p>
          </p:txBody>
        </p:sp>
        <p:sp>
          <p:nvSpPr>
            <p:cNvPr id="8234" name="Text Box 42"/>
            <p:cNvSpPr txBox="1">
              <a:spLocks noChangeArrowheads="1"/>
            </p:cNvSpPr>
            <p:nvPr/>
          </p:nvSpPr>
          <p:spPr bwMode="auto">
            <a:xfrm>
              <a:off x="3696" y="1872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9F9FFF"/>
                  </a:solidFill>
                </a:rPr>
                <a:t>Seminar</a:t>
              </a:r>
            </a:p>
          </p:txBody>
        </p:sp>
        <p:sp>
          <p:nvSpPr>
            <p:cNvPr id="8240" name="Text Box 48"/>
            <p:cNvSpPr txBox="1">
              <a:spLocks noChangeArrowheads="1"/>
            </p:cNvSpPr>
            <p:nvPr/>
          </p:nvSpPr>
          <p:spPr bwMode="auto">
            <a:xfrm>
              <a:off x="3936" y="720"/>
              <a:ext cx="153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9F9FFF"/>
                  </a:solidFill>
                </a:rPr>
                <a:t>Oral communication</a:t>
              </a:r>
              <a:r>
                <a:rPr lang="en-US" sz="1800">
                  <a:solidFill>
                    <a:schemeClr val="bg1"/>
                  </a:solidFill>
                </a:rPr>
                <a:t> </a:t>
              </a:r>
              <a:r>
                <a:rPr lang="en-US" sz="1400">
                  <a:solidFill>
                    <a:srgbClr val="CCCCFF"/>
                  </a:solidFill>
                </a:rPr>
                <a:t>Learn by watching and talking</a:t>
              </a:r>
            </a:p>
          </p:txBody>
        </p:sp>
        <p:sp>
          <p:nvSpPr>
            <p:cNvPr id="8245" name="Text Box 53"/>
            <p:cNvSpPr txBox="1">
              <a:spLocks noChangeArrowheads="1"/>
            </p:cNvSpPr>
            <p:nvPr/>
          </p:nvSpPr>
          <p:spPr bwMode="auto">
            <a:xfrm>
              <a:off x="4464" y="2400"/>
              <a:ext cx="5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8A6BFB"/>
                  </a:solidFill>
                </a:rPr>
                <a:t>Low data</a:t>
              </a:r>
            </a:p>
          </p:txBody>
        </p:sp>
        <p:sp>
          <p:nvSpPr>
            <p:cNvPr id="8246" name="Text Box 54"/>
            <p:cNvSpPr txBox="1">
              <a:spLocks noChangeArrowheads="1"/>
            </p:cNvSpPr>
            <p:nvPr/>
          </p:nvSpPr>
          <p:spPr bwMode="auto">
            <a:xfrm>
              <a:off x="4464" y="2880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8A6BFB"/>
                  </a:solidFill>
                </a:rPr>
                <a:t>Tribal</a:t>
              </a:r>
            </a:p>
          </p:txBody>
        </p:sp>
        <p:sp>
          <p:nvSpPr>
            <p:cNvPr id="8247" name="Text Box 55"/>
            <p:cNvSpPr txBox="1">
              <a:spLocks noChangeArrowheads="1"/>
            </p:cNvSpPr>
            <p:nvPr/>
          </p:nvSpPr>
          <p:spPr bwMode="auto">
            <a:xfrm>
              <a:off x="4464" y="2640"/>
              <a:ext cx="9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8A6BFB"/>
                  </a:solidFill>
                </a:rPr>
                <a:t>Non specialized</a:t>
              </a:r>
            </a:p>
          </p:txBody>
        </p:sp>
        <p:sp>
          <p:nvSpPr>
            <p:cNvPr id="8248" name="Text Box 56"/>
            <p:cNvSpPr txBox="1">
              <a:spLocks noChangeArrowheads="1"/>
            </p:cNvSpPr>
            <p:nvPr/>
          </p:nvSpPr>
          <p:spPr bwMode="auto">
            <a:xfrm>
              <a:off x="4464" y="3072"/>
              <a:ext cx="8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8A6BFB"/>
                  </a:solidFill>
                </a:rPr>
                <a:t>Multiple senses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609600" y="533400"/>
            <a:ext cx="3074988" cy="5638800"/>
            <a:chOff x="336" y="144"/>
            <a:chExt cx="1937" cy="3552"/>
          </a:xfrm>
        </p:grpSpPr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336" y="144"/>
              <a:ext cx="1776" cy="3552"/>
            </a:xfrm>
            <a:prstGeom prst="rect">
              <a:avLst/>
            </a:prstGeom>
            <a:solidFill>
              <a:srgbClr val="FFFFDB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  <a:p>
              <a:pPr algn="ctr"/>
              <a:endParaRPr lang="en-US" sz="1800">
                <a:solidFill>
                  <a:schemeClr val="tx1"/>
                </a:solidFill>
              </a:endParaRPr>
            </a:p>
            <a:p>
              <a:pPr algn="ctr"/>
              <a:endParaRPr lang="en-US" sz="1800">
                <a:solidFill>
                  <a:schemeClr val="tx1"/>
                </a:solidFill>
              </a:endParaRPr>
            </a:p>
            <a:p>
              <a:pPr algn="ctr"/>
              <a:endParaRPr lang="en-US" sz="1800">
                <a:solidFill>
                  <a:schemeClr val="tx1"/>
                </a:solidFill>
              </a:endParaRPr>
            </a:p>
            <a:p>
              <a:pPr algn="ctr"/>
              <a:endParaRPr lang="en-US" sz="1800">
                <a:solidFill>
                  <a:schemeClr val="tx1"/>
                </a:solidFill>
              </a:endParaRPr>
            </a:p>
            <a:p>
              <a:pPr algn="ctr"/>
              <a:endParaRPr lang="en-US" sz="1800">
                <a:solidFill>
                  <a:schemeClr val="tx1"/>
                </a:solidFill>
              </a:endParaRPr>
            </a:p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576" y="1200"/>
              <a:ext cx="9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384" y="2016"/>
              <a:ext cx="9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CC3300"/>
                  </a:solidFill>
                </a:rPr>
                <a:t>Film</a:t>
              </a:r>
            </a:p>
          </p:txBody>
        </p:sp>
        <p:sp>
          <p:nvSpPr>
            <p:cNvPr id="8228" name="Text Box 36"/>
            <p:cNvSpPr txBox="1">
              <a:spLocks noChangeArrowheads="1"/>
            </p:cNvSpPr>
            <p:nvPr/>
          </p:nvSpPr>
          <p:spPr bwMode="auto">
            <a:xfrm>
              <a:off x="1152" y="3072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Linear</a:t>
              </a:r>
            </a:p>
          </p:txBody>
        </p:sp>
        <p:sp>
          <p:nvSpPr>
            <p:cNvPr id="8229" name="Text Box 37"/>
            <p:cNvSpPr txBox="1">
              <a:spLocks noChangeArrowheads="1"/>
            </p:cNvSpPr>
            <p:nvPr/>
          </p:nvSpPr>
          <p:spPr bwMode="auto">
            <a:xfrm>
              <a:off x="1152" y="3456"/>
              <a:ext cx="5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High data</a:t>
              </a:r>
            </a:p>
          </p:txBody>
        </p:sp>
        <p:sp>
          <p:nvSpPr>
            <p:cNvPr id="8231" name="Text Box 39"/>
            <p:cNvSpPr txBox="1">
              <a:spLocks noChangeArrowheads="1"/>
            </p:cNvSpPr>
            <p:nvPr/>
          </p:nvSpPr>
          <p:spPr bwMode="auto">
            <a:xfrm>
              <a:off x="1152" y="3264"/>
              <a:ext cx="7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Single sense</a:t>
              </a:r>
            </a:p>
          </p:txBody>
        </p:sp>
        <p:sp>
          <p:nvSpPr>
            <p:cNvPr id="8233" name="Text Box 41"/>
            <p:cNvSpPr txBox="1">
              <a:spLocks noChangeArrowheads="1"/>
            </p:cNvSpPr>
            <p:nvPr/>
          </p:nvSpPr>
          <p:spPr bwMode="auto">
            <a:xfrm>
              <a:off x="384" y="1488"/>
              <a:ext cx="6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Lectures</a:t>
              </a:r>
            </a:p>
            <a:p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8235" name="Text Box 43"/>
            <p:cNvSpPr txBox="1">
              <a:spLocks noChangeArrowheads="1"/>
            </p:cNvSpPr>
            <p:nvPr/>
          </p:nvSpPr>
          <p:spPr bwMode="auto">
            <a:xfrm>
              <a:off x="1152" y="2880"/>
              <a:ext cx="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Specialized</a:t>
              </a:r>
            </a:p>
          </p:txBody>
        </p:sp>
        <p:sp>
          <p:nvSpPr>
            <p:cNvPr id="8239" name="Text Box 47"/>
            <p:cNvSpPr txBox="1">
              <a:spLocks noChangeArrowheads="1"/>
            </p:cNvSpPr>
            <p:nvPr/>
          </p:nvSpPr>
          <p:spPr bwMode="auto">
            <a:xfrm>
              <a:off x="384" y="240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u="sng">
                  <a:solidFill>
                    <a:srgbClr val="CC3300"/>
                  </a:solidFill>
                </a:rPr>
                <a:t>Hot Media</a:t>
              </a:r>
            </a:p>
          </p:txBody>
        </p:sp>
        <p:pic>
          <p:nvPicPr>
            <p:cNvPr id="8249" name="Picture 57" descr="05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528"/>
              <a:ext cx="965" cy="604"/>
            </a:xfrm>
            <a:prstGeom prst="rect">
              <a:avLst/>
            </a:prstGeom>
            <a:noFill/>
          </p:spPr>
        </p:pic>
        <p:pic>
          <p:nvPicPr>
            <p:cNvPr id="8251" name="Picture 59" descr="movie-download-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1344"/>
              <a:ext cx="1073" cy="1248"/>
            </a:xfrm>
            <a:prstGeom prst="rect">
              <a:avLst/>
            </a:prstGeom>
            <a:noFill/>
          </p:spPr>
        </p:pic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84" y="1248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CC3300"/>
                  </a:solidFill>
                </a:rPr>
                <a:t>Radio</a:t>
              </a:r>
            </a:p>
          </p:txBody>
        </p:sp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>
              <a:off x="384" y="2688"/>
              <a:ext cx="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</a:rPr>
                <a:t>Photograph</a:t>
              </a: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84" y="1008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CC3300"/>
                  </a:solidFill>
                </a:rPr>
                <a:t>Print </a:t>
              </a:r>
              <a:r>
                <a:rPr lang="en-US" sz="1800">
                  <a:solidFill>
                    <a:schemeClr val="tx1"/>
                  </a:solidFill>
                </a:rPr>
                <a:t>  </a:t>
              </a:r>
              <a:r>
                <a:rPr lang="en-US" sz="1400">
                  <a:solidFill>
                    <a:srgbClr val="FF5050"/>
                  </a:solidFill>
                </a:rPr>
                <a:t>books</a:t>
              </a:r>
            </a:p>
          </p:txBody>
        </p:sp>
        <p:sp>
          <p:nvSpPr>
            <p:cNvPr id="8252" name="Text Box 60"/>
            <p:cNvSpPr txBox="1">
              <a:spLocks noChangeArrowheads="1"/>
            </p:cNvSpPr>
            <p:nvPr/>
          </p:nvSpPr>
          <p:spPr bwMode="auto">
            <a:xfrm>
              <a:off x="384" y="2208"/>
              <a:ext cx="8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5050"/>
                  </a:solidFill>
                </a:rPr>
                <a:t>Special training</a:t>
              </a:r>
            </a:p>
          </p:txBody>
        </p:sp>
        <p:sp>
          <p:nvSpPr>
            <p:cNvPr id="8254" name="Text Box 62"/>
            <p:cNvSpPr txBox="1">
              <a:spLocks noChangeArrowheads="1"/>
            </p:cNvSpPr>
            <p:nvPr/>
          </p:nvSpPr>
          <p:spPr bwMode="auto">
            <a:xfrm>
              <a:off x="395" y="2352"/>
              <a:ext cx="4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5050"/>
                  </a:solidFill>
                </a:rPr>
                <a:t>Visual</a:t>
              </a:r>
            </a:p>
          </p:txBody>
        </p:sp>
      </p:grp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685800" y="4267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Phonetic Alphabet</a:t>
            </a: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533400" y="6324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Mechanical Age</a:t>
            </a:r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58674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58"/>
                </a:solidFill>
              </a:rPr>
              <a:t>Electrical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111013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2209800" cy="2743200"/>
          </a:xfrm>
          <a:prstGeom prst="rect">
            <a:avLst/>
          </a:prstGeom>
          <a:noFill/>
        </p:spPr>
      </p:pic>
      <p:pic>
        <p:nvPicPr>
          <p:cNvPr id="49158" name="Picture 6" descr="alp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57200"/>
            <a:ext cx="2819400" cy="2135188"/>
          </a:xfrm>
          <a:prstGeom prst="rect">
            <a:avLst/>
          </a:prstGeom>
          <a:noFill/>
        </p:spPr>
      </p:pic>
      <p:pic>
        <p:nvPicPr>
          <p:cNvPr id="49159" name="Picture 7" descr="tut_glyph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362200"/>
            <a:ext cx="2614613" cy="4165600"/>
          </a:xfrm>
          <a:prstGeom prst="rect">
            <a:avLst/>
          </a:prstGeom>
          <a:noFill/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990600"/>
            <a:ext cx="2971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73AC"/>
                </a:solidFill>
              </a:rPr>
              <a:t>Hieroglyphics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6673AC"/>
                </a:solidFill>
              </a:rPr>
              <a:t>Each symbol is whole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6673AC"/>
                </a:solidFill>
              </a:rPr>
              <a:t>       The spoken word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84225" y="4106863"/>
            <a:ext cx="203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04800" y="4464050"/>
            <a:ext cx="2362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The </a:t>
            </a:r>
            <a:r>
              <a:rPr lang="en-US" sz="2400">
                <a:solidFill>
                  <a:srgbClr val="CC0000"/>
                </a:solidFill>
              </a:rPr>
              <a:t>Phonetic Alphabet</a:t>
            </a:r>
            <a:r>
              <a:rPr lang="en-US" sz="1800">
                <a:solidFill>
                  <a:srgbClr val="CC0000"/>
                </a:solidFill>
              </a:rPr>
              <a:t> is fragmented. Letters are put together to complete a whole.</a:t>
            </a:r>
          </a:p>
          <a:p>
            <a:endParaRPr lang="en-US" sz="1800">
              <a:solidFill>
                <a:srgbClr val="CC0000"/>
              </a:solidFill>
            </a:endParaRPr>
          </a:p>
          <a:p>
            <a:r>
              <a:rPr lang="en-US" sz="1800">
                <a:solidFill>
                  <a:srgbClr val="CC0000"/>
                </a:solidFill>
              </a:rPr>
              <a:t>      The written word</a:t>
            </a:r>
          </a:p>
          <a:p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04800" y="990600"/>
            <a:ext cx="3587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</a:rPr>
              <a:t>HOT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5638800" y="5029200"/>
            <a:ext cx="244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1D4EAF"/>
                </a:solidFill>
              </a:rPr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auto">
          <a:xfrm rot="656740">
            <a:off x="7239000" y="4343400"/>
            <a:ext cx="1524000" cy="1371600"/>
          </a:xfrm>
          <a:prstGeom prst="rect">
            <a:avLst/>
          </a:prstGeom>
          <a:solidFill>
            <a:srgbClr val="7C64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6633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2819400" cy="1143000"/>
          </a:xfrm>
        </p:spPr>
        <p:txBody>
          <a:bodyPr/>
          <a:lstStyle/>
          <a:p>
            <a:r>
              <a:rPr lang="en-US" sz="4000">
                <a:solidFill>
                  <a:srgbClr val="8D5E2F"/>
                </a:solidFill>
              </a:rPr>
              <a:t>The Radio</a:t>
            </a:r>
          </a:p>
        </p:txBody>
      </p:sp>
      <p:pic>
        <p:nvPicPr>
          <p:cNvPr id="3080" name="Picture 8" descr="PCCAFBQWNXCA0RL6V7CAN8WKF7CAC8MJA0CAGXQ1R2CAWSI2HHCAUAWXGPCAPB89NWCA7POH31CA7EL0GYCAKJL5TICAPN6BWDCAQ21WADCAYSHYOKCAJ5PG62CAST5JG0CAQBH7G9CAW55W92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 rot="214744">
            <a:off x="7391400" y="4495800"/>
            <a:ext cx="1219200" cy="1127125"/>
          </a:xfrm>
          <a:noFill/>
          <a:ln/>
        </p:spPr>
      </p:pic>
      <p:pic>
        <p:nvPicPr>
          <p:cNvPr id="3084" name="Picture 12" descr="Telephone-Old-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3505200" cy="2540000"/>
          </a:xfrm>
          <a:prstGeom prst="rect">
            <a:avLst/>
          </a:prstGeom>
          <a:noFill/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990600" y="5791200"/>
            <a:ext cx="2743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944A00"/>
                </a:solidFill>
              </a:rPr>
              <a:t>Low participation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600200" y="2209800"/>
            <a:ext cx="1676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B56B"/>
                </a:solidFill>
              </a:rPr>
              <a:t>Hearing dominates and excludes the other senses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934200" y="5715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4F6669"/>
                </a:solidFill>
              </a:rPr>
              <a:t>Immediate participation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 rot="5400000">
            <a:off x="6638132" y="2658268"/>
            <a:ext cx="289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585559"/>
                </a:solidFill>
              </a:rPr>
              <a:t>conversation emotional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rgbClr val="2F5654"/>
              </a:solidFill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5029200" y="152400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7E7670"/>
                </a:solidFill>
              </a:rPr>
              <a:t>The Telephone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5486400" y="838200"/>
            <a:ext cx="2667000" cy="0"/>
          </a:xfrm>
          <a:prstGeom prst="line">
            <a:avLst/>
          </a:prstGeom>
          <a:noFill/>
          <a:ln w="28575">
            <a:solidFill>
              <a:srgbClr val="ADC4F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724400" y="1371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665C"/>
                </a:solidFill>
              </a:rPr>
              <a:t>Hearing and speech makes the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6553200" y="762000"/>
            <a:ext cx="3048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6477000" y="685800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CB6E2"/>
                </a:solidFill>
              </a:rPr>
              <a:t>Cold</a:t>
            </a:r>
          </a:p>
        </p:txBody>
      </p:sp>
      <p:pic>
        <p:nvPicPr>
          <p:cNvPr id="3118" name="Picture 46" descr="455533345_a51a5c7562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2514600"/>
            <a:ext cx="1323975" cy="1987550"/>
          </a:xfrm>
          <a:noFill/>
          <a:ln/>
        </p:spPr>
      </p:pic>
      <p:pic>
        <p:nvPicPr>
          <p:cNvPr id="3122" name="Picture 50" descr="oldtimeradio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762000" y="4191000"/>
            <a:ext cx="3352800" cy="1982788"/>
          </a:xfrm>
          <a:noFill/>
          <a:ln/>
        </p:spPr>
      </p:pic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1600200" y="10668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3130" name="Group 58"/>
          <p:cNvGrpSpPr>
            <a:grpSpLocks/>
          </p:cNvGrpSpPr>
          <p:nvPr/>
        </p:nvGrpSpPr>
        <p:grpSpPr bwMode="auto">
          <a:xfrm>
            <a:off x="1066800" y="1143000"/>
            <a:ext cx="1447800" cy="244475"/>
            <a:chOff x="720" y="912"/>
            <a:chExt cx="912" cy="154"/>
          </a:xfrm>
        </p:grpSpPr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>
              <a:off x="720" y="1008"/>
              <a:ext cx="912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Text Box 57"/>
            <p:cNvSpPr txBox="1">
              <a:spLocks noChangeArrowheads="1"/>
            </p:cNvSpPr>
            <p:nvPr/>
          </p:nvSpPr>
          <p:spPr bwMode="auto">
            <a:xfrm>
              <a:off x="1008" y="912"/>
              <a:ext cx="2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Hot</a:t>
              </a:r>
            </a:p>
          </p:txBody>
        </p:sp>
      </p:grpSp>
      <p:grpSp>
        <p:nvGrpSpPr>
          <p:cNvPr id="3133" name="Group 61"/>
          <p:cNvGrpSpPr>
            <a:grpSpLocks/>
          </p:cNvGrpSpPr>
          <p:nvPr/>
        </p:nvGrpSpPr>
        <p:grpSpPr bwMode="auto">
          <a:xfrm>
            <a:off x="1066800" y="1143000"/>
            <a:ext cx="1447800" cy="244475"/>
            <a:chOff x="720" y="912"/>
            <a:chExt cx="912" cy="154"/>
          </a:xfrm>
        </p:grpSpPr>
        <p:sp>
          <p:nvSpPr>
            <p:cNvPr id="3134" name="Line 62"/>
            <p:cNvSpPr>
              <a:spLocks noChangeShapeType="1"/>
            </p:cNvSpPr>
            <p:nvPr/>
          </p:nvSpPr>
          <p:spPr bwMode="auto">
            <a:xfrm>
              <a:off x="720" y="1008"/>
              <a:ext cx="912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Text Box 63"/>
            <p:cNvSpPr txBox="1">
              <a:spLocks noChangeArrowheads="1"/>
            </p:cNvSpPr>
            <p:nvPr/>
          </p:nvSpPr>
          <p:spPr bwMode="auto">
            <a:xfrm>
              <a:off x="1008" y="912"/>
              <a:ext cx="2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Hot</a:t>
              </a:r>
            </a:p>
          </p:txBody>
        </p:sp>
      </p:grpSp>
      <p:grpSp>
        <p:nvGrpSpPr>
          <p:cNvPr id="3139" name="Group 67"/>
          <p:cNvGrpSpPr>
            <a:grpSpLocks/>
          </p:cNvGrpSpPr>
          <p:nvPr/>
        </p:nvGrpSpPr>
        <p:grpSpPr bwMode="auto">
          <a:xfrm>
            <a:off x="1066800" y="1143000"/>
            <a:ext cx="1447800" cy="244475"/>
            <a:chOff x="672" y="720"/>
            <a:chExt cx="912" cy="154"/>
          </a:xfrm>
        </p:grpSpPr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1008" y="768"/>
              <a:ext cx="19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36" name="Group 64"/>
            <p:cNvGrpSpPr>
              <a:grpSpLocks/>
            </p:cNvGrpSpPr>
            <p:nvPr/>
          </p:nvGrpSpPr>
          <p:grpSpPr bwMode="auto">
            <a:xfrm>
              <a:off x="672" y="720"/>
              <a:ext cx="912" cy="154"/>
              <a:chOff x="720" y="912"/>
              <a:chExt cx="912" cy="154"/>
            </a:xfrm>
          </p:grpSpPr>
          <p:sp>
            <p:nvSpPr>
              <p:cNvPr id="3137" name="Line 65"/>
              <p:cNvSpPr>
                <a:spLocks noChangeShapeType="1"/>
              </p:cNvSpPr>
              <p:nvPr/>
            </p:nvSpPr>
            <p:spPr bwMode="auto">
              <a:xfrm>
                <a:off x="720" y="1008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8" name="Text Box 66"/>
              <p:cNvSpPr txBox="1">
                <a:spLocks noChangeArrowheads="1"/>
              </p:cNvSpPr>
              <p:nvPr/>
            </p:nvSpPr>
            <p:spPr bwMode="auto">
              <a:xfrm>
                <a:off x="1008" y="912"/>
                <a:ext cx="28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 Hot</a:t>
                </a:r>
              </a:p>
            </p:txBody>
          </p:sp>
        </p:grpSp>
      </p:grp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1889125" y="3821113"/>
            <a:ext cx="224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C6600"/>
                </a:solidFill>
              </a:rPr>
              <a:t>The radio is entertainment</a:t>
            </a:r>
          </a:p>
        </p:txBody>
      </p:sp>
      <p:sp>
        <p:nvSpPr>
          <p:cNvPr id="3144" name="Text Box 72"/>
          <p:cNvSpPr txBox="1">
            <a:spLocks noChangeArrowheads="1"/>
          </p:cNvSpPr>
          <p:nvPr/>
        </p:nvSpPr>
        <p:spPr bwMode="auto">
          <a:xfrm>
            <a:off x="5867400" y="4419600"/>
            <a:ext cx="114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A5C3E1"/>
                </a:solidFill>
              </a:rPr>
              <a:t>The pitch of voice gives true meaning to what is being said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sro-299x300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52400"/>
            <a:ext cx="6224588" cy="6248400"/>
          </a:xfrm>
          <a:noFill/>
          <a:ln/>
        </p:spPr>
      </p:pic>
      <p:pic>
        <p:nvPicPr>
          <p:cNvPr id="7186" name="Picture 18" descr="KMCABWURYDCA2ZQ5IZCA3J887PCAQW0G8KCAHVYMQHCAS9DX6XCAUCM5OOCA96U0R2CAMY1SM2CA8M17OLCAW95FT5CAJN8EZACA5QF99OCAFC4IT4CA96BYTVCAZQ90TJCAVPQQSXCAJ05YO9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5943600"/>
            <a:ext cx="457200" cy="685800"/>
          </a:xfrm>
          <a:noFill/>
          <a:ln/>
        </p:spPr>
      </p:pic>
      <p:pic>
        <p:nvPicPr>
          <p:cNvPr id="7172" name="Picture 4" descr="ashley_wood_002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4419600"/>
            <a:ext cx="2514600" cy="1760538"/>
          </a:xfrm>
          <a:noFill/>
          <a:ln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19800" y="5257800"/>
            <a:ext cx="2987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80A3EA"/>
                </a:solidFill>
              </a:rPr>
              <a:t>Communication Satellites set people free to wander with their phones-more applications are added to the phone and it becomes a mini computer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253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CC"/>
                </a:solidFill>
              </a:rPr>
              <a:t>Telephone lines are like umbilical cords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1000" y="620236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CC"/>
                </a:solidFill>
              </a:rPr>
              <a:t>Cords Limit movability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 rot="16200000">
            <a:off x="-296068" y="5249068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DDDDDD"/>
                </a:solidFill>
              </a:rPr>
              <a:t>Restricting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019800" cy="1143000"/>
          </a:xfrm>
        </p:spPr>
        <p:txBody>
          <a:bodyPr/>
          <a:lstStyle/>
          <a:p>
            <a:r>
              <a:rPr lang="en-US" sz="2800">
                <a:solidFill>
                  <a:srgbClr val="1D4EAF"/>
                </a:solidFill>
              </a:rPr>
              <a:t>The Telephone gets colder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3276600" cy="1143000"/>
          </a:xfrm>
        </p:spPr>
        <p:txBody>
          <a:bodyPr/>
          <a:lstStyle/>
          <a:p>
            <a:r>
              <a:rPr lang="en-US" sz="3200">
                <a:solidFill>
                  <a:srgbClr val="B00000"/>
                </a:solidFill>
              </a:rPr>
              <a:t>Photography</a:t>
            </a:r>
          </a:p>
        </p:txBody>
      </p:sp>
      <p:pic>
        <p:nvPicPr>
          <p:cNvPr id="6159" name="Picture 15" descr="SBCourthousedownsized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4025" y="3124200"/>
            <a:ext cx="3279775" cy="2185988"/>
          </a:xfrm>
          <a:noFill/>
          <a:ln/>
        </p:spPr>
      </p:pic>
      <p:pic>
        <p:nvPicPr>
          <p:cNvPr id="6161" name="Picture 17" descr="untitled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4495800"/>
            <a:ext cx="2335213" cy="2187575"/>
          </a:xfrm>
          <a:noFill/>
          <a:ln/>
        </p:spPr>
      </p:pic>
      <p:pic>
        <p:nvPicPr>
          <p:cNvPr id="6162" name="Picture 18" descr="U6CA4DOJZUCAPEKWOECA5CHEQ8CAGVVK4TCA6B3FPLCAJM9Y6OCAL772TACAPJF8VICAGGL88TCAVUDQDCCAQAGCP7CADX2IXDCAG7USFOCA8MTV0RCAF9DAQDCAKH6YG4CAYPX9W0CARCRP9N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934200" y="3810000"/>
            <a:ext cx="1104900" cy="1104900"/>
          </a:xfrm>
          <a:noFill/>
          <a:ln/>
        </p:spPr>
      </p:pic>
      <p:pic>
        <p:nvPicPr>
          <p:cNvPr id="6157" name="Picture 13" descr="harborcrop downsized"/>
          <p:cNvPicPr>
            <a:picLocks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04900" y="1778000"/>
            <a:ext cx="2743200" cy="1828800"/>
          </a:xfrm>
          <a:noFill/>
          <a:ln/>
        </p:spPr>
      </p:pic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813425" y="2659063"/>
            <a:ext cx="203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248400" y="2590800"/>
            <a:ext cx="1654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799EE9"/>
                </a:solidFill>
              </a:rPr>
              <a:t>Cartoon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029200" y="41148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A6D8F4"/>
                </a:solidFill>
              </a:rPr>
              <a:t>Needs completion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 rot="16200000">
            <a:off x="107157" y="2102643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6363"/>
                </a:solidFill>
              </a:rPr>
              <a:t>Complete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239000" y="4876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A3EA"/>
                </a:solidFill>
              </a:rPr>
              <a:t>Engages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33400" y="548640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00000"/>
                </a:solidFill>
              </a:rPr>
              <a:t>What you see is what you get</a:t>
            </a:r>
          </a:p>
        </p:txBody>
      </p:sp>
      <p:pic>
        <p:nvPicPr>
          <p:cNvPr id="6170" name="Picture 26" descr="GICAAP4KDBCAMKKPQQCA9DF0Q3CA8FQ16TCA13JTSSCA0V5619CAUJ5GBDCA1LBNHFCA6S0F7QCAAFOYK4CA30WKMYCABJ9XMWCAKAIHU9CA2TB8LSCAQRZKYGCAQC37L6CAD42MPGCAE92JN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81000"/>
            <a:ext cx="2133600" cy="1590675"/>
          </a:xfrm>
          <a:prstGeom prst="rect">
            <a:avLst/>
          </a:prstGeom>
          <a:noFill/>
        </p:spPr>
      </p:pic>
      <p:sp>
        <p:nvSpPr>
          <p:cNvPr id="6171" name="Text Box 27"/>
          <p:cNvSpPr txBox="1">
            <a:spLocks noChangeArrowheads="1"/>
          </p:cNvSpPr>
          <p:nvPr/>
        </p:nvSpPr>
        <p:spPr bwMode="auto">
          <a:xfrm rot="16200000">
            <a:off x="5555457" y="1073943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8383FF"/>
                </a:solidFill>
              </a:rPr>
              <a:t>Lacks detail</a:t>
            </a:r>
          </a:p>
        </p:txBody>
      </p:sp>
      <p:pic>
        <p:nvPicPr>
          <p:cNvPr id="6172" name="Picture 28" descr="AZCA151HLACA4Q5LMZCAY1PJAOCAU9CUSWCANDEOS2CAWZ7A3UCA9CC760CAGBPVU2CA49FC9KCA29SQI8CAADTWV2CAHSB632CA648PQRCA0CGJN2CA89Y7QGCABJZTPPCA377EVSCASHAM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34061">
            <a:off x="4343400" y="609600"/>
            <a:ext cx="685800" cy="5638800"/>
          </a:xfrm>
          <a:prstGeom prst="rect">
            <a:avLst/>
          </a:prstGeom>
          <a:noFill/>
        </p:spPr>
      </p:pic>
      <p:sp>
        <p:nvSpPr>
          <p:cNvPr id="6173" name="Text Box 29"/>
          <p:cNvSpPr txBox="1">
            <a:spLocks noChangeArrowheads="1"/>
          </p:cNvSpPr>
          <p:nvPr/>
        </p:nvSpPr>
        <p:spPr bwMode="auto">
          <a:xfrm rot="-3713919">
            <a:off x="4345782" y="1902618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00000"/>
                </a:solidFill>
              </a:rPr>
              <a:t>HOT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 rot="-4144240">
            <a:off x="5183982" y="1597818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1D4EAF"/>
                </a:solidFill>
              </a:rPr>
              <a:t>COLD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 rot="16200000">
            <a:off x="7824788" y="440848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0A3EA"/>
                </a:solidFill>
              </a:rPr>
              <a:t>the mind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FF4747"/>
                </a:solidFill>
              </a:rPr>
              <a:t>Film seen in the theater</a:t>
            </a:r>
          </a:p>
        </p:txBody>
      </p:sp>
      <p:pic>
        <p:nvPicPr>
          <p:cNvPr id="13346" name="Picture 34" descr="typical-movie-theater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465388"/>
            <a:ext cx="2524125" cy="1674812"/>
          </a:xfrm>
          <a:noFill/>
          <a:ln/>
        </p:spPr>
      </p:pic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09600" y="54102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D3149"/>
                </a:solidFill>
              </a:rPr>
              <a:t>No need to add data</a:t>
            </a:r>
          </a:p>
        </p:txBody>
      </p:sp>
      <p:pic>
        <p:nvPicPr>
          <p:cNvPr id="13333" name="Picture 21" descr="TVCAVX106FCALIRNCZCANQOL58CA1K7DFNCA93LXCPCACAB5JKCAE4X5GXCADINW1NCATKGF8DCAUENMM1CA6FDCA3CAIYGNW4CAQV642UCA89KY58CA0NGNHYCAB0MGICCAYGPR93CAICEIV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2560638" cy="3962400"/>
          </a:xfrm>
          <a:prstGeom prst="rect">
            <a:avLst/>
          </a:prstGeom>
          <a:noFill/>
        </p:spPr>
      </p:pic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457200" y="304800"/>
            <a:ext cx="990600" cy="939800"/>
            <a:chOff x="144" y="144"/>
            <a:chExt cx="624" cy="592"/>
          </a:xfrm>
        </p:grpSpPr>
        <p:pic>
          <p:nvPicPr>
            <p:cNvPr id="13338" name="Picture 26" descr="hot circle cop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44"/>
              <a:ext cx="624" cy="5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 rot="-1461747">
              <a:off x="192" y="384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E89E18"/>
                  </a:solidFill>
                </a:rPr>
                <a:t>HOT</a:t>
              </a:r>
            </a:p>
          </p:txBody>
        </p:sp>
      </p:grp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81000" y="5257800"/>
            <a:ext cx="195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B00000"/>
              </a:solidFill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6B6B"/>
                </a:solidFill>
              </a:rPr>
              <a:t>Dark space</a:t>
            </a:r>
          </a:p>
        </p:txBody>
      </p:sp>
      <p:grpSp>
        <p:nvGrpSpPr>
          <p:cNvPr id="13350" name="Group 38"/>
          <p:cNvGrpSpPr>
            <a:grpSpLocks/>
          </p:cNvGrpSpPr>
          <p:nvPr/>
        </p:nvGrpSpPr>
        <p:grpSpPr bwMode="auto">
          <a:xfrm>
            <a:off x="6172200" y="3581400"/>
            <a:ext cx="2514600" cy="2286000"/>
            <a:chOff x="0" y="2400"/>
            <a:chExt cx="1584" cy="1440"/>
          </a:xfrm>
        </p:grpSpPr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0" y="2400"/>
              <a:ext cx="1584" cy="14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3352" name="Picture 40" descr="movie-theater-own-400ds08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2688"/>
              <a:ext cx="1104" cy="828"/>
            </a:xfrm>
            <a:prstGeom prst="rect">
              <a:avLst/>
            </a:prstGeom>
            <a:noFill/>
          </p:spPr>
        </p:pic>
        <p:sp>
          <p:nvSpPr>
            <p:cNvPr id="13353" name="Text Box 41"/>
            <p:cNvSpPr txBox="1">
              <a:spLocks noChangeArrowheads="1"/>
            </p:cNvSpPr>
            <p:nvPr/>
          </p:nvSpPr>
          <p:spPr bwMode="auto">
            <a:xfrm>
              <a:off x="96" y="2448"/>
              <a:ext cx="1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A place is created</a:t>
              </a:r>
              <a:endParaRPr lang="en-US" sz="1800">
                <a:solidFill>
                  <a:srgbClr val="580000"/>
                </a:solidFill>
              </a:endParaRPr>
            </a:p>
          </p:txBody>
        </p:sp>
        <p:sp>
          <p:nvSpPr>
            <p:cNvPr id="13354" name="Text Box 42"/>
            <p:cNvSpPr txBox="1">
              <a:spLocks noChangeArrowheads="1"/>
            </p:cNvSpPr>
            <p:nvPr/>
          </p:nvSpPr>
          <p:spPr bwMode="auto">
            <a:xfrm rot="5400000">
              <a:off x="814" y="3026"/>
              <a:ext cx="1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To watch movies</a:t>
              </a:r>
            </a:p>
          </p:txBody>
        </p:sp>
      </p:grpSp>
      <p:sp>
        <p:nvSpPr>
          <p:cNvPr id="13356" name="Text Box 44"/>
          <p:cNvSpPr txBox="1">
            <a:spLocks noChangeArrowheads="1"/>
          </p:cNvSpPr>
          <p:nvPr/>
        </p:nvSpPr>
        <p:spPr bwMode="auto">
          <a:xfrm rot="16200000">
            <a:off x="5497512" y="4711701"/>
            <a:ext cx="104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EB19C"/>
                </a:solidFill>
              </a:rPr>
              <a:t>Intense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7467600" y="2438400"/>
            <a:ext cx="2825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F0115"/>
                </a:solidFill>
              </a:rPr>
              <a:t>Loud</a:t>
            </a:r>
          </a:p>
        </p:txBody>
      </p:sp>
      <p:pic>
        <p:nvPicPr>
          <p:cNvPr id="13363" name="Picture 51" descr="MCBS00301_0000[1]"/>
          <p:cNvPicPr>
            <a:picLocks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 rot="344549">
            <a:off x="1295400" y="5791200"/>
            <a:ext cx="1601788" cy="655638"/>
          </a:xfrm>
          <a:noFill/>
          <a:ln/>
        </p:spPr>
      </p:pic>
      <p:sp>
        <p:nvSpPr>
          <p:cNvPr id="13365" name="Text Box 53"/>
          <p:cNvSpPr txBox="1">
            <a:spLocks noChangeArrowheads="1"/>
          </p:cNvSpPr>
          <p:nvPr/>
        </p:nvSpPr>
        <p:spPr bwMode="auto">
          <a:xfrm rot="-1077970">
            <a:off x="1981200" y="5943600"/>
            <a:ext cx="2420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1B1B"/>
                </a:solidFill>
              </a:rPr>
              <a:t>Need to purchase tickets</a:t>
            </a:r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5867400" y="2133600"/>
            <a:ext cx="1370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9393"/>
                </a:solidFill>
              </a:rPr>
              <a:t>Large screen</a:t>
            </a: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3375025" y="1287463"/>
            <a:ext cx="233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764B"/>
                </a:solidFill>
              </a:rPr>
              <a:t>Has limited availability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5943600" y="5943600"/>
            <a:ext cx="304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DF5B5B"/>
                </a:solidFill>
              </a:rPr>
              <a:t>Time is set aside to go to the theater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FF99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FF99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428</Words>
  <Application>Microsoft PowerPoint</Application>
  <PresentationFormat>On-screen Show (4:3)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Media</vt:lpstr>
      <vt:lpstr>Slide 2</vt:lpstr>
      <vt:lpstr>Hot  Jazz               Cool Jazz</vt:lpstr>
      <vt:lpstr>Slide 4</vt:lpstr>
      <vt:lpstr>Slide 5</vt:lpstr>
      <vt:lpstr>The Radio</vt:lpstr>
      <vt:lpstr>The Telephone gets colder</vt:lpstr>
      <vt:lpstr>Photography</vt:lpstr>
      <vt:lpstr>Film seen in the theater</vt:lpstr>
      <vt:lpstr>Film seen at home</vt:lpstr>
      <vt:lpstr>Film seen on the go</vt:lpstr>
      <vt:lpstr>Tomorrows Technology Today</vt:lpstr>
      <vt:lpstr>One idea feeds another</vt:lpstr>
      <vt:lpstr>Slide 14</vt:lpstr>
    </vt:vector>
  </TitlesOfParts>
  <Company> 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Hot and Cold Media</dc:title>
  <dc:creator>Bobbi Tacoma</dc:creator>
  <cp:keywords/>
  <cp:lastModifiedBy>Alejandra Jarabo</cp:lastModifiedBy>
  <cp:revision>126</cp:revision>
  <dcterms:created xsi:type="dcterms:W3CDTF">2009-10-30T14:52:26Z</dcterms:created>
  <dcterms:modified xsi:type="dcterms:W3CDTF">2009-10-30T14:53:53Z</dcterms:modified>
</cp:coreProperties>
</file>