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48"/>
  </p:notesMasterIdLst>
  <p:sldIdLst>
    <p:sldId id="256" r:id="rId2"/>
    <p:sldId id="263" r:id="rId3"/>
    <p:sldId id="262" r:id="rId4"/>
    <p:sldId id="267" r:id="rId5"/>
    <p:sldId id="287" r:id="rId6"/>
    <p:sldId id="293" r:id="rId7"/>
    <p:sldId id="270" r:id="rId8"/>
    <p:sldId id="268" r:id="rId9"/>
    <p:sldId id="294" r:id="rId10"/>
    <p:sldId id="269" r:id="rId11"/>
    <p:sldId id="286" r:id="rId12"/>
    <p:sldId id="271" r:id="rId13"/>
    <p:sldId id="288" r:id="rId14"/>
    <p:sldId id="272" r:id="rId15"/>
    <p:sldId id="273" r:id="rId16"/>
    <p:sldId id="274" r:id="rId17"/>
    <p:sldId id="289" r:id="rId18"/>
    <p:sldId id="275" r:id="rId19"/>
    <p:sldId id="292" r:id="rId20"/>
    <p:sldId id="264" r:id="rId21"/>
    <p:sldId id="266" r:id="rId22"/>
    <p:sldId id="265" r:id="rId23"/>
    <p:sldId id="257" r:id="rId24"/>
    <p:sldId id="276" r:id="rId25"/>
    <p:sldId id="259" r:id="rId26"/>
    <p:sldId id="278" r:id="rId27"/>
    <p:sldId id="277" r:id="rId28"/>
    <p:sldId id="279" r:id="rId29"/>
    <p:sldId id="280" r:id="rId30"/>
    <p:sldId id="281" r:id="rId31"/>
    <p:sldId id="260" r:id="rId32"/>
    <p:sldId id="282" r:id="rId33"/>
    <p:sldId id="258" r:id="rId34"/>
    <p:sldId id="283" r:id="rId35"/>
    <p:sldId id="284" r:id="rId36"/>
    <p:sldId id="285" r:id="rId37"/>
    <p:sldId id="303" r:id="rId38"/>
    <p:sldId id="304" r:id="rId39"/>
    <p:sldId id="295" r:id="rId40"/>
    <p:sldId id="297" r:id="rId41"/>
    <p:sldId id="298" r:id="rId42"/>
    <p:sldId id="296" r:id="rId43"/>
    <p:sldId id="299" r:id="rId44"/>
    <p:sldId id="300" r:id="rId45"/>
    <p:sldId id="301" r:id="rId46"/>
    <p:sldId id="302" r:id="rId4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ctr"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ctr"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ctr"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ctr"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clrMru>
    <a:srgbClr val="FF443B"/>
    <a:srgbClr val="FFCA22"/>
    <a:srgbClr val="A6A6A6"/>
    <a:srgbClr val="DDDEE4"/>
    <a:srgbClr val="000000"/>
    <a:srgbClr val="C7ED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54" d="100"/>
          <a:sy n="154" d="100"/>
        </p:scale>
        <p:origin x="-11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esProps" Target="pres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interSettings" Target="printerSettings/printerSettings1.bin"/><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7E617FB-43C4-0D4C-87EA-359A22F849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hyperlink" Target="http://en.wikipedia.org/wiki/Twentieth-century" TargetMode="External"/><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en.wikipedia.org/wiki/In_Search_of_Lost_Time" TargetMode="External"/><Relationship Id="rId5" Type="http://schemas.openxmlformats.org/officeDocument/2006/relationships/hyperlink" Target="http://en.wikipedia.org/wiki/Fiction"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Iodine" TargetMode="External"/><Relationship Id="rId4" Type="http://schemas.openxmlformats.org/officeDocument/2006/relationships/hyperlink" Target="http://en.wikipedia.org/wiki/Louis_Daguerre" TargetMode="External"/><Relationship Id="rId10" Type="http://schemas.openxmlformats.org/officeDocument/2006/relationships/hyperlink" Target="http://en.wikipedia.org/wiki/Chlorine" TargetMode="External"/><Relationship Id="rId5" Type="http://schemas.openxmlformats.org/officeDocument/2006/relationships/hyperlink" Target="http://en.wikipedia.org/wiki/Mirror" TargetMode="External"/><Relationship Id="rId7" Type="http://schemas.openxmlformats.org/officeDocument/2006/relationships/hyperlink" Target="http://en.wikipedia.org/wiki/Silver_halide" TargetMode="External"/><Relationship Id="rId1" Type="http://schemas.openxmlformats.org/officeDocument/2006/relationships/notesMaster" Target="../notesMasters/notesMaster1.xml"/><Relationship Id="rId2" Type="http://schemas.openxmlformats.org/officeDocument/2006/relationships/slide" Target="../slides/slide10.xml"/><Relationship Id="rId9" Type="http://schemas.openxmlformats.org/officeDocument/2006/relationships/hyperlink" Target="http://en.wikipedia.org/wiki/Bromine" TargetMode="External"/><Relationship Id="rId3" Type="http://schemas.openxmlformats.org/officeDocument/2006/relationships/hyperlink" Target="http://en.wikipedia.org/wiki/Photograph" TargetMode="External"/><Relationship Id="rId6" Type="http://schemas.openxmlformats.org/officeDocument/2006/relationships/hyperlink" Target="http://en.wikipedia.org/wiki/Silver"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Iodine" TargetMode="External"/><Relationship Id="rId4" Type="http://schemas.openxmlformats.org/officeDocument/2006/relationships/hyperlink" Target="http://en.wikipedia.org/wiki/Louis_Daguerre" TargetMode="External"/><Relationship Id="rId10" Type="http://schemas.openxmlformats.org/officeDocument/2006/relationships/hyperlink" Target="http://en.wikipedia.org/wiki/Chlorine" TargetMode="External"/><Relationship Id="rId5" Type="http://schemas.openxmlformats.org/officeDocument/2006/relationships/hyperlink" Target="http://en.wikipedia.org/wiki/Mirror" TargetMode="External"/><Relationship Id="rId7" Type="http://schemas.openxmlformats.org/officeDocument/2006/relationships/hyperlink" Target="http://en.wikipedia.org/wiki/Silver_halide" TargetMode="External"/><Relationship Id="rId1" Type="http://schemas.openxmlformats.org/officeDocument/2006/relationships/notesMaster" Target="../notesMasters/notesMaster1.xml"/><Relationship Id="rId2" Type="http://schemas.openxmlformats.org/officeDocument/2006/relationships/slide" Target="../slides/slide11.xml"/><Relationship Id="rId9" Type="http://schemas.openxmlformats.org/officeDocument/2006/relationships/hyperlink" Target="http://en.wikipedia.org/wiki/Bromine" TargetMode="External"/><Relationship Id="rId3" Type="http://schemas.openxmlformats.org/officeDocument/2006/relationships/hyperlink" Target="http://en.wikipedia.org/wiki/Photograph" TargetMode="External"/><Relationship Id="rId6" Type="http://schemas.openxmlformats.org/officeDocument/2006/relationships/hyperlink" Target="http://en.wikipedia.org/wiki/Silver"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Iodine" TargetMode="External"/><Relationship Id="rId4" Type="http://schemas.openxmlformats.org/officeDocument/2006/relationships/hyperlink" Target="http://en.wikipedia.org/wiki/Louis_Daguerre" TargetMode="External"/><Relationship Id="rId10" Type="http://schemas.openxmlformats.org/officeDocument/2006/relationships/hyperlink" Target="http://en.wikipedia.org/wiki/Chlorine" TargetMode="External"/><Relationship Id="rId5" Type="http://schemas.openxmlformats.org/officeDocument/2006/relationships/hyperlink" Target="http://en.wikipedia.org/wiki/Mirror" TargetMode="External"/><Relationship Id="rId7" Type="http://schemas.openxmlformats.org/officeDocument/2006/relationships/hyperlink" Target="http://en.wikipedia.org/wiki/Silver_halide" TargetMode="External"/><Relationship Id="rId1" Type="http://schemas.openxmlformats.org/officeDocument/2006/relationships/notesMaster" Target="../notesMasters/notesMaster1.xml"/><Relationship Id="rId2" Type="http://schemas.openxmlformats.org/officeDocument/2006/relationships/slide" Target="../slides/slide12.xml"/><Relationship Id="rId9" Type="http://schemas.openxmlformats.org/officeDocument/2006/relationships/hyperlink" Target="http://en.wikipedia.org/wiki/Bromine" TargetMode="External"/><Relationship Id="rId3" Type="http://schemas.openxmlformats.org/officeDocument/2006/relationships/hyperlink" Target="http://en.wikipedia.org/wiki/Photograph" TargetMode="External"/><Relationship Id="rId6" Type="http://schemas.openxmlformats.org/officeDocument/2006/relationships/hyperlink" Target="http://en.wikipedia.org/wiki/Silv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4" Type="http://schemas.openxmlformats.org/officeDocument/2006/relationships/hyperlink" Target="http://www.askoxford.com/worldofwords/quotations/quotefrom/codandcamera/" TargetMode="External"/><Relationship Id="rId4" Type="http://schemas.openxmlformats.org/officeDocument/2006/relationships/hyperlink" Target="http://en.wikipedia.org/wiki/1815" TargetMode="External"/><Relationship Id="rId7" Type="http://schemas.openxmlformats.org/officeDocument/2006/relationships/hyperlink" Target="http://en.wikipedia.org/wiki/United_Kingdom" TargetMode="External"/><Relationship Id="rId11" Type="http://schemas.openxmlformats.org/officeDocument/2006/relationships/hyperlink" Target="http://en.wikipedia.org/wiki/Photography" TargetMode="External"/><Relationship Id="rId1" Type="http://schemas.openxmlformats.org/officeDocument/2006/relationships/notesMaster" Target="../notesMasters/notesMaster1.xml"/><Relationship Id="rId6" Type="http://schemas.openxmlformats.org/officeDocument/2006/relationships/hyperlink" Target="http://en.wikipedia.org/wiki/1879" TargetMode="External"/><Relationship Id="rId8" Type="http://schemas.openxmlformats.org/officeDocument/2006/relationships/hyperlink" Target="http://en.wikipedia.org/wiki/Photographer" TargetMode="External"/><Relationship Id="rId13" Type="http://schemas.openxmlformats.org/officeDocument/2006/relationships/hyperlink" Target="http://en.wikipedia.org/wiki/1863" TargetMode="External"/><Relationship Id="rId10" Type="http://schemas.openxmlformats.org/officeDocument/2006/relationships/hyperlink" Target="http://en.wikipedia.org/wiki/King_Arthur" TargetMode="External"/><Relationship Id="rId5" Type="http://schemas.openxmlformats.org/officeDocument/2006/relationships/hyperlink" Target="http://en.wikipedia.org/wiki/January_26" TargetMode="External"/><Relationship Id="rId12" Type="http://schemas.openxmlformats.org/officeDocument/2006/relationships/hyperlink" Target="http://en.wikipedia.org/wiki/Isle_of_Wight" TargetMode="External"/><Relationship Id="rId2" Type="http://schemas.openxmlformats.org/officeDocument/2006/relationships/slide" Target="../slides/slide14.xml"/><Relationship Id="rId9" Type="http://schemas.openxmlformats.org/officeDocument/2006/relationships/hyperlink" Target="http://en.wikipedia.org/wiki/Portrait" TargetMode="External"/><Relationship Id="rId3" Type="http://schemas.openxmlformats.org/officeDocument/2006/relationships/hyperlink" Target="http://en.wikipedia.org/wiki/June_1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6" Type="http://schemas.openxmlformats.org/officeDocument/2006/relationships/hyperlink" Target="http://en.wikipedia.org/wiki/Resettlement_Administration" TargetMode="External"/><Relationship Id="rId4" Type="http://schemas.openxmlformats.org/officeDocument/2006/relationships/hyperlink" Target="http://en.wikipedia.org/wiki/1939" TargetMode="External"/><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en.wikipedia.org/wiki/1935" TargetMode="External"/><Relationship Id="rId5" Type="http://schemas.openxmlformats.org/officeDocument/2006/relationships/hyperlink" Target="http://en.wikipedia.org/wiki/Great_Depress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3" Type="http://schemas.openxmlformats.org/officeDocument/2006/relationships/hyperlink" Target="http://en.wikipedia.org/wiki/Dust_Bowl" TargetMode="Externa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4" Type="http://schemas.openxmlformats.org/officeDocument/2006/relationships/hyperlink" Target="http://www.nara.gov/education/cc/whitney.html"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geocities.com/Athens/Acropolis/6914/watte.htm" TargetMode="External"/><Relationship Id="rId5" Type="http://schemas.openxmlformats.org/officeDocument/2006/relationships/hyperlink" Target="http://www.lucidcafe.com/lucidcafe/library/96jan/bessemer.html"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Superstructure" TargetMode="External"/><Relationship Id="rId4" Type="http://schemas.openxmlformats.org/officeDocument/2006/relationships/hyperlink" Target="http://en.wikipedia.org/wiki/Means_of_production" TargetMode="External"/><Relationship Id="rId5" Type="http://schemas.openxmlformats.org/officeDocument/2006/relationships/hyperlink" Target="http://en.wikipedia.org/wiki/Relations_of_production" TargetMode="External"/><Relationship Id="rId7" Type="http://schemas.openxmlformats.org/officeDocument/2006/relationships/hyperlink" Target="http://en.wikipedia.org/wiki/Internet" TargetMode="External"/><Relationship Id="rId1" Type="http://schemas.openxmlformats.org/officeDocument/2006/relationships/notesMaster" Target="../notesMasters/notesMaster1.xml"/><Relationship Id="rId2" Type="http://schemas.openxmlformats.org/officeDocument/2006/relationships/slide" Target="../slides/slide6.xml"/><Relationship Id="rId9" Type="http://schemas.openxmlformats.org/officeDocument/2006/relationships/hyperlink" Target="http://en.wikipedia.org/wiki/Marx's_theory_of_alienation" TargetMode="External"/><Relationship Id="rId3" Type="http://schemas.openxmlformats.org/officeDocument/2006/relationships/hyperlink" Target="http://www.marxists.org/archive/marx/works/1867-c1/index.htm" TargetMode="External"/><Relationship Id="rId6" Type="http://schemas.openxmlformats.org/officeDocument/2006/relationships/hyperlink" Target="http://en.wikipedia.org/wiki/Technolog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3" Type="http://schemas.openxmlformats.org/officeDocument/2006/relationships/hyperlink" Target="http://en.wikipedia.org/wiki/Marx's_theory_of_alienation"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B6EA479-2595-5B40-B673-A73F2F34CE75}" type="slidenum">
              <a:rPr lang="en-US"/>
              <a:pPr/>
              <a:t>1</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a:t>Translated Marcel Proust, “in search of lost time”(</a:t>
            </a:r>
            <a:r>
              <a:rPr lang="en-US" i="1"/>
              <a:t>Remembrance of Things Past).</a:t>
            </a:r>
            <a:r>
              <a:rPr lang="en-US">
                <a:latin typeface="Helvetica" charset="0"/>
              </a:rPr>
              <a:t> </a:t>
            </a:r>
            <a:r>
              <a:rPr lang="en-US" i="1">
                <a:solidFill>
                  <a:srgbClr val="0033B3"/>
                </a:solidFill>
                <a:hlinkClick r:id="rId3"/>
              </a:rPr>
              <a:t>ﾋ la recherche du temps perdu</a:t>
            </a:r>
            <a:endParaRPr lang="en-US" i="1">
              <a:solidFill>
                <a:srgbClr val="0033B3"/>
              </a:solidFill>
            </a:endParaRPr>
          </a:p>
          <a:p>
            <a:pPr eaLnBrk="1" hangingPunct="1"/>
            <a:r>
              <a:rPr lang="en-US">
                <a:latin typeface="Helvetica" charset="0"/>
              </a:rPr>
              <a:t> a monumental work of </a:t>
            </a:r>
            <a:r>
              <a:rPr lang="en-US">
                <a:solidFill>
                  <a:srgbClr val="0033B3"/>
                </a:solidFill>
                <a:latin typeface="Helvetica" charset="0"/>
                <a:hlinkClick r:id="rId4"/>
              </a:rPr>
              <a:t>twentieth-century</a:t>
            </a:r>
            <a:r>
              <a:rPr lang="en-US">
                <a:latin typeface="Helvetica" charset="0"/>
              </a:rPr>
              <a:t> </a:t>
            </a:r>
            <a:r>
              <a:rPr lang="en-US">
                <a:solidFill>
                  <a:srgbClr val="0033B3"/>
                </a:solidFill>
                <a:latin typeface="Helvetica" charset="0"/>
                <a:hlinkClick r:id="rId5"/>
              </a:rPr>
              <a:t>fiction</a:t>
            </a:r>
            <a:r>
              <a:rPr lang="en-US">
                <a:latin typeface="Helvetica" charset="0"/>
              </a:rPr>
              <a:t> published in seven parts from 1913 to 1927.</a:t>
            </a:r>
          </a:p>
          <a:p>
            <a:pPr eaLnBrk="1" hangingPunct="1"/>
            <a:endParaRPr lang="en-US"/>
          </a:p>
          <a:p>
            <a:pPr eaLnBrk="1" hangingPunct="1"/>
            <a:r>
              <a:rPr lang="en-US"/>
              <a:t>Translated Charles Baudelaire: “tableaux parisiens”.</a:t>
            </a:r>
          </a:p>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23DC4C-EAFB-8248-A3FF-417ECFBEA0BA}" type="slidenum">
              <a:rPr lang="en-US"/>
              <a:pPr/>
              <a:t>10</a:t>
            </a:fld>
            <a:endParaRPr 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atin typeface="Helvetica" charset="0"/>
              </a:rPr>
              <a:t>Daguerreotype.</a:t>
            </a:r>
          </a:p>
          <a:p>
            <a:pPr eaLnBrk="1" hangingPunct="1"/>
            <a:r>
              <a:rPr lang="en-US">
                <a:latin typeface="Helvetica" charset="0"/>
              </a:rPr>
              <a:t>The </a:t>
            </a:r>
            <a:r>
              <a:rPr lang="en-US" b="1"/>
              <a:t>daguerreotype</a:t>
            </a:r>
            <a:r>
              <a:rPr lang="en-US">
                <a:latin typeface="Helvetica" charset="0"/>
              </a:rPr>
              <a:t> is an early type of </a:t>
            </a:r>
            <a:r>
              <a:rPr lang="en-US">
                <a:solidFill>
                  <a:srgbClr val="0033B3"/>
                </a:solidFill>
                <a:latin typeface="Helvetica" charset="0"/>
                <a:hlinkClick r:id="rId3"/>
              </a:rPr>
              <a:t>photograph</a:t>
            </a:r>
            <a:r>
              <a:rPr lang="en-US">
                <a:latin typeface="Helvetica" charset="0"/>
              </a:rPr>
              <a:t>, developed by </a:t>
            </a:r>
            <a:r>
              <a:rPr lang="en-US">
                <a:solidFill>
                  <a:srgbClr val="0033B3"/>
                </a:solidFill>
                <a:latin typeface="Helvetica" charset="0"/>
                <a:hlinkClick r:id="rId4"/>
              </a:rPr>
              <a:t>Louis Daguerre</a:t>
            </a:r>
            <a:r>
              <a:rPr lang="en-US">
                <a:latin typeface="Helvetica" charset="0"/>
              </a:rPr>
              <a:t>, in which the image is exposed directly onto a </a:t>
            </a:r>
            <a:r>
              <a:rPr lang="en-US">
                <a:solidFill>
                  <a:srgbClr val="0033B3"/>
                </a:solidFill>
                <a:latin typeface="Helvetica" charset="0"/>
                <a:hlinkClick r:id="rId5"/>
              </a:rPr>
              <a:t>mirror</a:t>
            </a:r>
            <a:r>
              <a:rPr lang="en-US">
                <a:latin typeface="Helvetica" charset="0"/>
              </a:rPr>
              <a:t>-polished surface of </a:t>
            </a:r>
            <a:r>
              <a:rPr lang="en-US">
                <a:solidFill>
                  <a:srgbClr val="0033B3"/>
                </a:solidFill>
                <a:latin typeface="Helvetica" charset="0"/>
                <a:hlinkClick r:id="rId6"/>
              </a:rPr>
              <a:t>silver</a:t>
            </a:r>
            <a:r>
              <a:rPr lang="en-US">
                <a:latin typeface="Helvetica" charset="0"/>
              </a:rPr>
              <a:t> bearing a coating of </a:t>
            </a:r>
            <a:r>
              <a:rPr lang="en-US">
                <a:solidFill>
                  <a:srgbClr val="0033B3"/>
                </a:solidFill>
                <a:latin typeface="Helvetica" charset="0"/>
                <a:hlinkClick r:id="rId7"/>
              </a:rPr>
              <a:t>silver halide</a:t>
            </a:r>
            <a:r>
              <a:rPr lang="en-US">
                <a:latin typeface="Helvetica" charset="0"/>
              </a:rPr>
              <a:t> particles deposited by </a:t>
            </a:r>
            <a:r>
              <a:rPr lang="en-US">
                <a:solidFill>
                  <a:srgbClr val="0033B3"/>
                </a:solidFill>
                <a:latin typeface="Helvetica" charset="0"/>
                <a:hlinkClick r:id="rId8"/>
              </a:rPr>
              <a:t>iodine</a:t>
            </a:r>
            <a:r>
              <a:rPr lang="en-US">
                <a:latin typeface="Helvetica" charset="0"/>
              </a:rPr>
              <a:t> vapor. In later developments </a:t>
            </a:r>
            <a:r>
              <a:rPr lang="en-US">
                <a:solidFill>
                  <a:srgbClr val="0033B3"/>
                </a:solidFill>
                <a:latin typeface="Helvetica" charset="0"/>
                <a:hlinkClick r:id="rId9"/>
              </a:rPr>
              <a:t>bromine</a:t>
            </a:r>
            <a:r>
              <a:rPr lang="en-US">
                <a:latin typeface="Helvetica" charset="0"/>
              </a:rPr>
              <a:t> and </a:t>
            </a:r>
            <a:r>
              <a:rPr lang="en-US">
                <a:solidFill>
                  <a:srgbClr val="0033B3"/>
                </a:solidFill>
                <a:latin typeface="Helvetica" charset="0"/>
                <a:hlinkClick r:id="rId10"/>
              </a:rPr>
              <a:t>chlorine</a:t>
            </a:r>
            <a:r>
              <a:rPr lang="en-US">
                <a:latin typeface="Helvetica" charset="0"/>
              </a:rPr>
              <a:t> vapors were also used, resulting in shorter exposure times. The daguerreotype is a negative image, but the mirrored surface of the metal plate reflects the image and makes it appear positive in the proper light. Thus, daguerreotype is a direct photographic process without the capacity for duplication.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D2EB71E-DFF7-2240-84F5-6A2AEA762043}" type="slidenum">
              <a:rPr lang="en-US"/>
              <a:pPr/>
              <a:t>11</a:t>
            </a:fld>
            <a:endParaRPr lang="en-US"/>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atin typeface="Helvetica" charset="0"/>
              </a:rPr>
              <a:t>Daguerreotype.</a:t>
            </a:r>
          </a:p>
          <a:p>
            <a:pPr eaLnBrk="1" hangingPunct="1"/>
            <a:r>
              <a:rPr lang="en-US">
                <a:latin typeface="Helvetica" charset="0"/>
              </a:rPr>
              <a:t>The </a:t>
            </a:r>
            <a:r>
              <a:rPr lang="en-US" b="1"/>
              <a:t>daguerreotype</a:t>
            </a:r>
            <a:r>
              <a:rPr lang="en-US">
                <a:latin typeface="Helvetica" charset="0"/>
              </a:rPr>
              <a:t> is an early type of </a:t>
            </a:r>
            <a:r>
              <a:rPr lang="en-US">
                <a:solidFill>
                  <a:srgbClr val="0033B3"/>
                </a:solidFill>
                <a:latin typeface="Helvetica" charset="0"/>
                <a:hlinkClick r:id="rId3"/>
              </a:rPr>
              <a:t>photograph</a:t>
            </a:r>
            <a:r>
              <a:rPr lang="en-US">
                <a:latin typeface="Helvetica" charset="0"/>
              </a:rPr>
              <a:t>, developed by </a:t>
            </a:r>
            <a:r>
              <a:rPr lang="en-US">
                <a:solidFill>
                  <a:srgbClr val="0033B3"/>
                </a:solidFill>
                <a:latin typeface="Helvetica" charset="0"/>
                <a:hlinkClick r:id="rId4"/>
              </a:rPr>
              <a:t>Louis Daguerre</a:t>
            </a:r>
            <a:r>
              <a:rPr lang="en-US">
                <a:latin typeface="Helvetica" charset="0"/>
              </a:rPr>
              <a:t>, in which the image is exposed directly onto a </a:t>
            </a:r>
            <a:r>
              <a:rPr lang="en-US">
                <a:solidFill>
                  <a:srgbClr val="0033B3"/>
                </a:solidFill>
                <a:latin typeface="Helvetica" charset="0"/>
                <a:hlinkClick r:id="rId5"/>
              </a:rPr>
              <a:t>mirror</a:t>
            </a:r>
            <a:r>
              <a:rPr lang="en-US">
                <a:latin typeface="Helvetica" charset="0"/>
              </a:rPr>
              <a:t>-polished surface of </a:t>
            </a:r>
            <a:r>
              <a:rPr lang="en-US">
                <a:solidFill>
                  <a:srgbClr val="0033B3"/>
                </a:solidFill>
                <a:latin typeface="Helvetica" charset="0"/>
                <a:hlinkClick r:id="rId6"/>
              </a:rPr>
              <a:t>silver</a:t>
            </a:r>
            <a:r>
              <a:rPr lang="en-US">
                <a:latin typeface="Helvetica" charset="0"/>
              </a:rPr>
              <a:t> bearing a coating of </a:t>
            </a:r>
            <a:r>
              <a:rPr lang="en-US">
                <a:solidFill>
                  <a:srgbClr val="0033B3"/>
                </a:solidFill>
                <a:latin typeface="Helvetica" charset="0"/>
                <a:hlinkClick r:id="rId7"/>
              </a:rPr>
              <a:t>silver halide</a:t>
            </a:r>
            <a:r>
              <a:rPr lang="en-US">
                <a:latin typeface="Helvetica" charset="0"/>
              </a:rPr>
              <a:t> particles deposited by </a:t>
            </a:r>
            <a:r>
              <a:rPr lang="en-US">
                <a:solidFill>
                  <a:srgbClr val="0033B3"/>
                </a:solidFill>
                <a:latin typeface="Helvetica" charset="0"/>
                <a:hlinkClick r:id="rId8"/>
              </a:rPr>
              <a:t>iodine</a:t>
            </a:r>
            <a:r>
              <a:rPr lang="en-US">
                <a:latin typeface="Helvetica" charset="0"/>
              </a:rPr>
              <a:t> vapor. In later developments </a:t>
            </a:r>
            <a:r>
              <a:rPr lang="en-US">
                <a:solidFill>
                  <a:srgbClr val="0033B3"/>
                </a:solidFill>
                <a:latin typeface="Helvetica" charset="0"/>
                <a:hlinkClick r:id="rId9"/>
              </a:rPr>
              <a:t>bromine</a:t>
            </a:r>
            <a:r>
              <a:rPr lang="en-US">
                <a:latin typeface="Helvetica" charset="0"/>
              </a:rPr>
              <a:t> and </a:t>
            </a:r>
            <a:r>
              <a:rPr lang="en-US">
                <a:solidFill>
                  <a:srgbClr val="0033B3"/>
                </a:solidFill>
                <a:latin typeface="Helvetica" charset="0"/>
                <a:hlinkClick r:id="rId10"/>
              </a:rPr>
              <a:t>chlorine</a:t>
            </a:r>
            <a:r>
              <a:rPr lang="en-US">
                <a:latin typeface="Helvetica" charset="0"/>
              </a:rPr>
              <a:t> vapors were also used, resulting in shorter exposure times. The daguerreotype is a negative image, but the mirrored surface of the metal plate reflects the image and makes it appear positive in the proper light. Thus, daguerreotype is a direct photographic process without the capacity for duplication.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045BF73-5B7E-8943-B5AB-65FF2C15D972}" type="slidenum">
              <a:rPr lang="en-US"/>
              <a:pPr/>
              <a:t>12</a:t>
            </a:fld>
            <a:endParaRPr lang="en-US"/>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latin typeface="Helvetica" charset="0"/>
              </a:rPr>
              <a:t>Daguerreotype.</a:t>
            </a:r>
          </a:p>
          <a:p>
            <a:pPr eaLnBrk="1" hangingPunct="1"/>
            <a:r>
              <a:rPr lang="en-US">
                <a:latin typeface="Helvetica" charset="0"/>
              </a:rPr>
              <a:t>The </a:t>
            </a:r>
            <a:r>
              <a:rPr lang="en-US" b="1"/>
              <a:t>daguerreotype</a:t>
            </a:r>
            <a:r>
              <a:rPr lang="en-US">
                <a:latin typeface="Helvetica" charset="0"/>
              </a:rPr>
              <a:t> is an early type of </a:t>
            </a:r>
            <a:r>
              <a:rPr lang="en-US">
                <a:solidFill>
                  <a:srgbClr val="0033B3"/>
                </a:solidFill>
                <a:latin typeface="Helvetica" charset="0"/>
                <a:hlinkClick r:id="rId3"/>
              </a:rPr>
              <a:t>photograph</a:t>
            </a:r>
            <a:r>
              <a:rPr lang="en-US">
                <a:latin typeface="Helvetica" charset="0"/>
              </a:rPr>
              <a:t>, developed by </a:t>
            </a:r>
            <a:r>
              <a:rPr lang="en-US">
                <a:solidFill>
                  <a:srgbClr val="0033B3"/>
                </a:solidFill>
                <a:latin typeface="Helvetica" charset="0"/>
                <a:hlinkClick r:id="rId4"/>
              </a:rPr>
              <a:t>Louis Daguerre</a:t>
            </a:r>
            <a:r>
              <a:rPr lang="en-US">
                <a:latin typeface="Helvetica" charset="0"/>
              </a:rPr>
              <a:t>, in which the image is exposed directly onto a </a:t>
            </a:r>
            <a:r>
              <a:rPr lang="en-US">
                <a:solidFill>
                  <a:srgbClr val="0033B3"/>
                </a:solidFill>
                <a:latin typeface="Helvetica" charset="0"/>
                <a:hlinkClick r:id="rId5"/>
              </a:rPr>
              <a:t>mirror</a:t>
            </a:r>
            <a:r>
              <a:rPr lang="en-US">
                <a:latin typeface="Helvetica" charset="0"/>
              </a:rPr>
              <a:t>-polished surface of </a:t>
            </a:r>
            <a:r>
              <a:rPr lang="en-US">
                <a:solidFill>
                  <a:srgbClr val="0033B3"/>
                </a:solidFill>
                <a:latin typeface="Helvetica" charset="0"/>
                <a:hlinkClick r:id="rId6"/>
              </a:rPr>
              <a:t>silver</a:t>
            </a:r>
            <a:r>
              <a:rPr lang="en-US">
                <a:latin typeface="Helvetica" charset="0"/>
              </a:rPr>
              <a:t> bearing a coating of </a:t>
            </a:r>
            <a:r>
              <a:rPr lang="en-US">
                <a:solidFill>
                  <a:srgbClr val="0033B3"/>
                </a:solidFill>
                <a:latin typeface="Helvetica" charset="0"/>
                <a:hlinkClick r:id="rId7"/>
              </a:rPr>
              <a:t>silver halide</a:t>
            </a:r>
            <a:r>
              <a:rPr lang="en-US">
                <a:latin typeface="Helvetica" charset="0"/>
              </a:rPr>
              <a:t> particles deposited by </a:t>
            </a:r>
            <a:r>
              <a:rPr lang="en-US">
                <a:solidFill>
                  <a:srgbClr val="0033B3"/>
                </a:solidFill>
                <a:latin typeface="Helvetica" charset="0"/>
                <a:hlinkClick r:id="rId8"/>
              </a:rPr>
              <a:t>iodine</a:t>
            </a:r>
            <a:r>
              <a:rPr lang="en-US">
                <a:latin typeface="Helvetica" charset="0"/>
              </a:rPr>
              <a:t> vapor. In later developments </a:t>
            </a:r>
            <a:r>
              <a:rPr lang="en-US">
                <a:solidFill>
                  <a:srgbClr val="0033B3"/>
                </a:solidFill>
                <a:latin typeface="Helvetica" charset="0"/>
                <a:hlinkClick r:id="rId9"/>
              </a:rPr>
              <a:t>bromine</a:t>
            </a:r>
            <a:r>
              <a:rPr lang="en-US">
                <a:latin typeface="Helvetica" charset="0"/>
              </a:rPr>
              <a:t> and </a:t>
            </a:r>
            <a:r>
              <a:rPr lang="en-US">
                <a:solidFill>
                  <a:srgbClr val="0033B3"/>
                </a:solidFill>
                <a:latin typeface="Helvetica" charset="0"/>
                <a:hlinkClick r:id="rId10"/>
              </a:rPr>
              <a:t>chlorine</a:t>
            </a:r>
            <a:r>
              <a:rPr lang="en-US">
                <a:latin typeface="Helvetica" charset="0"/>
              </a:rPr>
              <a:t> vapors were also used, resulting in shorter exposure times. The daguerreotype is a negative image, but the mirrored surface of the metal plate reflects the image and makes it appear positive in the proper light. Thus, daguerreotype is a direct photographic process without the capacity for duplication.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73B87D5-16F3-9D44-9D10-EDB509AF7169}" type="slidenum">
              <a:rPr lang="en-US"/>
              <a:pPr/>
              <a:t>13</a:t>
            </a:fld>
            <a:endParaRPr 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Helvetic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5ADB8B8-3131-3646-9BB8-256E37D794A3}" type="slidenum">
              <a:rPr lang="en-US"/>
              <a:pPr/>
              <a:t>14</a:t>
            </a:fld>
            <a:endParaRPr 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b="1"/>
              <a:t>Julia Margaret Cameron</a:t>
            </a:r>
            <a:r>
              <a:rPr lang="en-US">
                <a:latin typeface="Helvetica" charset="0"/>
              </a:rPr>
              <a:t> (</a:t>
            </a:r>
            <a:r>
              <a:rPr lang="en-US">
                <a:solidFill>
                  <a:srgbClr val="0033B3"/>
                </a:solidFill>
                <a:hlinkClick r:id="rId3"/>
              </a:rPr>
              <a:t>June 11</a:t>
            </a:r>
            <a:r>
              <a:rPr lang="en-US">
                <a:latin typeface="Helvetica" charset="0"/>
              </a:rPr>
              <a:t>, </a:t>
            </a:r>
            <a:r>
              <a:rPr lang="en-US">
                <a:solidFill>
                  <a:srgbClr val="0033B3"/>
                </a:solidFill>
                <a:hlinkClick r:id="rId4"/>
              </a:rPr>
              <a:t>1815</a:t>
            </a:r>
            <a:r>
              <a:rPr lang="en-US">
                <a:latin typeface="Helvetica" charset="0"/>
              </a:rPr>
              <a:t> ﾐ</a:t>
            </a:r>
            <a:r>
              <a:rPr lang="en-US" altLang="ja-JP">
                <a:latin typeface="Helvetica" charset="0"/>
              </a:rPr>
              <a:t> </a:t>
            </a:r>
            <a:r>
              <a:rPr lang="en-US" altLang="ja-JP">
                <a:solidFill>
                  <a:srgbClr val="0033B3"/>
                </a:solidFill>
                <a:hlinkClick r:id="rId5"/>
              </a:rPr>
              <a:t>January 26</a:t>
            </a:r>
            <a:r>
              <a:rPr lang="en-US" altLang="ja-JP">
                <a:latin typeface="Helvetica" charset="0"/>
              </a:rPr>
              <a:t>, </a:t>
            </a:r>
            <a:r>
              <a:rPr lang="en-US" altLang="ja-JP">
                <a:solidFill>
                  <a:srgbClr val="0033B3"/>
                </a:solidFill>
                <a:hlinkClick r:id="rId6"/>
              </a:rPr>
              <a:t>1879</a:t>
            </a:r>
            <a:r>
              <a:rPr lang="en-US" altLang="ja-JP">
                <a:latin typeface="Helvetica" charset="0"/>
              </a:rPr>
              <a:t>) was a </a:t>
            </a:r>
            <a:r>
              <a:rPr lang="en-US" altLang="ja-JP">
                <a:solidFill>
                  <a:srgbClr val="0033B3"/>
                </a:solidFill>
                <a:hlinkClick r:id="rId7"/>
              </a:rPr>
              <a:t>British</a:t>
            </a:r>
            <a:r>
              <a:rPr lang="en-US" altLang="ja-JP">
                <a:latin typeface="Helvetica" charset="0"/>
              </a:rPr>
              <a:t> </a:t>
            </a:r>
            <a:r>
              <a:rPr lang="en-US" altLang="ja-JP">
                <a:solidFill>
                  <a:srgbClr val="0033B3"/>
                </a:solidFill>
                <a:hlinkClick r:id="rId8"/>
              </a:rPr>
              <a:t>photographer</a:t>
            </a:r>
            <a:r>
              <a:rPr lang="en-US" altLang="ja-JP">
                <a:latin typeface="Helvetica" charset="0"/>
              </a:rPr>
              <a:t>. She became known for her </a:t>
            </a:r>
            <a:r>
              <a:rPr lang="en-US" altLang="ja-JP">
                <a:solidFill>
                  <a:srgbClr val="0033B3"/>
                </a:solidFill>
                <a:hlinkClick r:id="rId9"/>
              </a:rPr>
              <a:t>portraits</a:t>
            </a:r>
            <a:r>
              <a:rPr lang="en-US" altLang="ja-JP">
                <a:latin typeface="Helvetica" charset="0"/>
              </a:rPr>
              <a:t> of celebrities of the time, and for </a:t>
            </a:r>
            <a:r>
              <a:rPr lang="en-US" altLang="ja-JP">
                <a:solidFill>
                  <a:srgbClr val="0033B3"/>
                </a:solidFill>
                <a:hlinkClick r:id="rId10"/>
              </a:rPr>
              <a:t>Arthurian</a:t>
            </a:r>
            <a:r>
              <a:rPr lang="en-US" altLang="ja-JP">
                <a:latin typeface="Helvetica" charset="0"/>
              </a:rPr>
              <a:t> and similar legendary themed pictures.Cameron's photographic career was short (about 12 years) and came late in her life. Her work had a huge impact on the development of modern </a:t>
            </a:r>
            <a:r>
              <a:rPr lang="en-US" altLang="ja-JP">
                <a:solidFill>
                  <a:srgbClr val="0033B3"/>
                </a:solidFill>
                <a:hlinkClick r:id="rId11"/>
              </a:rPr>
              <a:t>photography</a:t>
            </a:r>
            <a:r>
              <a:rPr lang="en-US" altLang="ja-JP">
                <a:latin typeface="Helvetica" charset="0"/>
              </a:rPr>
              <a:t>, especially her closely cropped portraits which are still mimicked today. Her house, Dimbola Lodge, on the </a:t>
            </a:r>
            <a:r>
              <a:rPr lang="en-US" altLang="ja-JP">
                <a:solidFill>
                  <a:srgbClr val="0033B3"/>
                </a:solidFill>
                <a:hlinkClick r:id="rId12"/>
              </a:rPr>
              <a:t>Isle of Wight</a:t>
            </a:r>
            <a:r>
              <a:rPr lang="en-US" altLang="ja-JP">
                <a:latin typeface="Helvetica" charset="0"/>
              </a:rPr>
              <a:t> can still be visited.</a:t>
            </a:r>
          </a:p>
          <a:p>
            <a:pPr eaLnBrk="1" hangingPunct="1"/>
            <a:endParaRPr lang="en-US">
              <a:latin typeface="Helvetica" charset="0"/>
            </a:endParaRPr>
          </a:p>
          <a:p>
            <a:pPr eaLnBrk="1" hangingPunct="1"/>
            <a:r>
              <a:rPr lang="en-US">
                <a:latin typeface="Helvetica" charset="0"/>
              </a:rPr>
              <a:t>On </a:t>
            </a:r>
            <a:r>
              <a:rPr lang="en-US">
                <a:solidFill>
                  <a:srgbClr val="0033B3"/>
                </a:solidFill>
                <a:latin typeface="Helvetica" charset="0"/>
                <a:hlinkClick r:id="rId13"/>
              </a:rPr>
              <a:t>1863</a:t>
            </a:r>
            <a:r>
              <a:rPr lang="en-US">
                <a:latin typeface="Helvetica" charset="0"/>
              </a:rPr>
              <a:t>, when Cameron was 48 years old, her daughter gave her a camera as a present, thereby starting her career as a photographer. Within a year, Cameron became a member of the Photographic Societies of London and Scotland. In her photography, Cameron strove to capture beauty. She wrote, "I longed to arrest all the beauty that came before me and at length the longing has been satisfied."</a:t>
            </a:r>
            <a:r>
              <a:rPr lang="en-US">
                <a:solidFill>
                  <a:srgbClr val="3B69B7"/>
                </a:solidFill>
                <a:latin typeface="Helvetica" charset="0"/>
                <a:hlinkClick r:id="rId14"/>
              </a:rPr>
              <a:t>[1]</a:t>
            </a:r>
            <a:endParaRPr lang="en-US">
              <a:solidFill>
                <a:srgbClr val="3B69B7"/>
              </a:solidFill>
              <a:latin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C8549D5-6657-FC42-960A-8C65ECB24640}" type="slidenum">
              <a:rPr lang="en-US"/>
              <a:pPr/>
              <a:t>15</a:t>
            </a:fld>
            <a:endParaRPr 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solidFill>
                  <a:srgbClr val="000000"/>
                </a:solidFill>
                <a:latin typeface="Verdana" charset="0"/>
              </a:rPr>
              <a:t>In this study Rachel Gurney partially undermined Cameron's desire to transform her image into a cherubic likeness with her confrontational gaze and blasé expression. Despite her sitter's lack of enthusiasm, Cameron created an engaging and technically accomplished picture.</a:t>
            </a:r>
          </a:p>
          <a:p>
            <a:pPr eaLnBrk="1" hangingPunct="1"/>
            <a:endParaRPr lang="en-US">
              <a:solidFill>
                <a:srgbClr val="000000"/>
              </a:solidFill>
              <a:latin typeface="Verdana" charset="0"/>
            </a:endParaRPr>
          </a:p>
          <a:p>
            <a:pPr eaLnBrk="1" hangingPunct="1"/>
            <a:r>
              <a:rPr lang="en-US" sz="1000">
                <a:solidFill>
                  <a:srgbClr val="000000"/>
                </a:solidFill>
                <a:latin typeface="Verdana" charset="0"/>
              </a:rPr>
              <a:t>In Greek mythology, Endymion was a mortal man who fell in love with Selene, the goddess of the Moon. To keep him eternally young, Selene cast a spell over Endymion putting him into a state of sleep forever.</a:t>
            </a:r>
            <a:endParaRPr lang="en-US" sz="1600">
              <a:solidFill>
                <a:srgbClr val="000000"/>
              </a:solidFill>
              <a:latin typeface="Verdana" charset="0"/>
            </a:endParaRPr>
          </a:p>
          <a:p>
            <a:pPr eaLnBrk="1" hangingPunct="1"/>
            <a:endParaRPr lang="en-US" sz="1600">
              <a:solidFill>
                <a:srgbClr val="000000"/>
              </a:solidFill>
              <a:latin typeface="Verdana" charset="0"/>
            </a:endParaRPr>
          </a:p>
          <a:p>
            <a:pPr eaLnBrk="1" hangingPunct="1"/>
            <a:r>
              <a:rPr lang="en-US" sz="1000">
                <a:solidFill>
                  <a:srgbClr val="000000"/>
                </a:solidFill>
                <a:latin typeface="Verdana" charset="0"/>
              </a:rPr>
              <a:t>This image is also titled </a:t>
            </a:r>
            <a:r>
              <a:rPr lang="en-US" sz="1000" i="1">
                <a:solidFill>
                  <a:srgbClr val="000000"/>
                </a:solidFill>
                <a:latin typeface="Verdana" charset="0"/>
              </a:rPr>
              <a:t>An angel unwinged</a:t>
            </a:r>
            <a:r>
              <a:rPr lang="en-US" sz="1000">
                <a:solidFill>
                  <a:srgbClr val="000000"/>
                </a:solidFill>
                <a:latin typeface="Verdana" charset="0"/>
              </a:rPr>
              <a:t>. Cameron's interpretation of this alternative title is not clear. She often portrayed children as angels but in this study has abandoned actual wings, suggesting their presence instead through an arc of diffused light in the background.</a:t>
            </a:r>
            <a:endParaRPr lang="en-US" sz="1600">
              <a:solidFill>
                <a:srgbClr val="000000"/>
              </a:solidFill>
              <a:latin typeface="Verdana" charset="0"/>
            </a:endParaRPr>
          </a:p>
          <a:p>
            <a:pPr eaLnBrk="1" hangingPunct="1"/>
            <a:endParaRPr lang="en-US">
              <a:latin typeface="Helvetica" charset="0"/>
            </a:endParaRPr>
          </a:p>
          <a:p>
            <a:pPr eaLnBrk="1" hangingPunct="1"/>
            <a:endParaRPr lang="en-US">
              <a:solidFill>
                <a:srgbClr val="3B69B7"/>
              </a:solidFill>
              <a:latin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E9C79A1-679A-A74A-9DD7-8525A5B8805A}" type="slidenum">
              <a:rPr lang="en-US"/>
              <a:pPr/>
              <a:t>16</a:t>
            </a:fld>
            <a:endParaRPr lang="en-US"/>
          </a:p>
        </p:txBody>
      </p:sp>
      <p:sp>
        <p:nvSpPr>
          <p:cNvPr id="46083" name="Rectangle 1026"/>
          <p:cNvSpPr>
            <a:spLocks noChangeArrowheads="1" noTextEdit="1"/>
          </p:cNvSpPr>
          <p:nvPr>
            <p:ph type="sldImg"/>
          </p:nvPr>
        </p:nvSpPr>
        <p:spPr>
          <a:ln/>
        </p:spPr>
      </p:sp>
      <p:sp>
        <p:nvSpPr>
          <p:cNvPr id="46084" name="Rectangle 1027"/>
          <p:cNvSpPr>
            <a:spLocks noGrp="1" noChangeArrowheads="1"/>
          </p:cNvSpPr>
          <p:nvPr>
            <p:ph type="body" idx="1"/>
          </p:nvPr>
        </p:nvSpPr>
        <p:spPr>
          <a:noFill/>
          <a:ln/>
        </p:spPr>
        <p:txBody>
          <a:bodyPr/>
          <a:lstStyle/>
          <a:p>
            <a:pPr eaLnBrk="1" hangingPunct="1"/>
            <a:r>
              <a:rPr lang="en-US" sz="800" u="sng" smtClean="0">
                <a:solidFill>
                  <a:srgbClr val="002AB8"/>
                </a:solidFill>
                <a:latin typeface="Helvetica" charset="0"/>
              </a:rPr>
              <a:t>Dorothea Lange</a:t>
            </a:r>
            <a:r>
              <a:rPr lang="en-US" sz="800" smtClean="0">
                <a:latin typeface="Helvetica" charset="0"/>
              </a:rPr>
              <a:t>'s </a:t>
            </a:r>
            <a:r>
              <a:rPr lang="en-US" sz="800" i="1" smtClean="0">
                <a:solidFill>
                  <a:srgbClr val="002AB8"/>
                </a:solidFill>
              </a:rPr>
              <a:t>Migrant Mother </a:t>
            </a:r>
            <a:r>
              <a:rPr lang="en-US" sz="800" smtClean="0">
                <a:latin typeface="Helvetica" charset="0"/>
              </a:rPr>
              <a:t>depicts destitute pea pickers in </a:t>
            </a:r>
            <a:r>
              <a:rPr lang="en-US" sz="800" smtClean="0">
                <a:solidFill>
                  <a:srgbClr val="002AB8"/>
                </a:solidFill>
                <a:latin typeface="Helvetica" charset="0"/>
              </a:rPr>
              <a:t>California</a:t>
            </a:r>
            <a:r>
              <a:rPr lang="en-US" sz="800" smtClean="0">
                <a:latin typeface="Helvetica" charset="0"/>
              </a:rPr>
              <a:t>, </a:t>
            </a:r>
          </a:p>
          <a:p>
            <a:pPr eaLnBrk="1" hangingPunct="1"/>
            <a:r>
              <a:rPr lang="en-US" sz="800" smtClean="0">
                <a:latin typeface="Helvetica" charset="0"/>
              </a:rPr>
              <a:t>centering on </a:t>
            </a:r>
            <a:r>
              <a:rPr lang="en-US" sz="800" smtClean="0">
                <a:solidFill>
                  <a:srgbClr val="002AB8"/>
                </a:solidFill>
                <a:latin typeface="Helvetica" charset="0"/>
              </a:rPr>
              <a:t>Florence Owens Thompson</a:t>
            </a:r>
            <a:r>
              <a:rPr lang="en-US" sz="800" smtClean="0">
                <a:latin typeface="Helvetica" charset="0"/>
              </a:rPr>
              <a:t>, </a:t>
            </a:r>
          </a:p>
          <a:p>
            <a:pPr eaLnBrk="1" hangingPunct="1"/>
            <a:r>
              <a:rPr lang="en-US" sz="800" smtClean="0">
                <a:latin typeface="Helvetica" charset="0"/>
              </a:rPr>
              <a:t>a mother of seven children, age 32, </a:t>
            </a:r>
          </a:p>
          <a:p>
            <a:pPr eaLnBrk="1" hangingPunct="1"/>
            <a:r>
              <a:rPr lang="en-US" sz="800" smtClean="0">
                <a:latin typeface="Helvetica" charset="0"/>
              </a:rPr>
              <a:t>in </a:t>
            </a:r>
            <a:r>
              <a:rPr lang="en-US" sz="800" smtClean="0">
                <a:solidFill>
                  <a:srgbClr val="002AB8"/>
                </a:solidFill>
                <a:latin typeface="Helvetica" charset="0"/>
              </a:rPr>
              <a:t>Nipomo, California</a:t>
            </a:r>
            <a:r>
              <a:rPr lang="en-US" sz="800" smtClean="0">
                <a:latin typeface="Helvetica" charset="0"/>
              </a:rPr>
              <a:t>, March 1936.</a:t>
            </a:r>
          </a:p>
          <a:p>
            <a:pPr eaLnBrk="1" hangingPunct="1"/>
            <a:r>
              <a:rPr lang="en-US" smtClean="0">
                <a:latin typeface="Helvetica" charset="0"/>
              </a:rPr>
              <a:t>(Photo property of the government)</a:t>
            </a:r>
          </a:p>
          <a:p>
            <a:pPr eaLnBrk="1" hangingPunct="1"/>
            <a:endParaRPr lang="en-US" smtClean="0">
              <a:latin typeface="Helvetica" charset="0"/>
            </a:endParaRPr>
          </a:p>
          <a:p>
            <a:pPr eaLnBrk="1" hangingPunct="1"/>
            <a:r>
              <a:rPr lang="en-US" smtClean="0">
                <a:latin typeface="Helvetica" charset="0"/>
              </a:rPr>
              <a:t>From </a:t>
            </a:r>
            <a:r>
              <a:rPr lang="en-US" smtClean="0">
                <a:solidFill>
                  <a:srgbClr val="002AB8"/>
                </a:solidFill>
                <a:latin typeface="Helvetica" charset="0"/>
                <a:hlinkClick r:id="rId3"/>
              </a:rPr>
              <a:t>1935</a:t>
            </a:r>
            <a:r>
              <a:rPr lang="en-US" smtClean="0">
                <a:latin typeface="Helvetica" charset="0"/>
              </a:rPr>
              <a:t> to </a:t>
            </a:r>
            <a:r>
              <a:rPr lang="en-US" smtClean="0">
                <a:solidFill>
                  <a:srgbClr val="002AB8"/>
                </a:solidFill>
                <a:latin typeface="Helvetica" charset="0"/>
                <a:hlinkClick r:id="rId4"/>
              </a:rPr>
              <a:t>1939</a:t>
            </a:r>
            <a:r>
              <a:rPr lang="en-US" smtClean="0">
                <a:latin typeface="Helvetica" charset="0"/>
              </a:rPr>
              <a:t>, Lange's work for the RA and FSA brought the plight of the poor and forgotten ﾑ</a:t>
            </a:r>
            <a:r>
              <a:rPr lang="en-US" altLang="ja-JP" smtClean="0">
                <a:latin typeface="Helvetica" charset="0"/>
              </a:rPr>
              <a:t> particularly sharecroppers, displaced farm families, and migrant workers </a:t>
            </a:r>
            <a:r>
              <a:rPr lang="en-US" smtClean="0">
                <a:latin typeface="Helvetica" charset="0"/>
              </a:rPr>
              <a:t>ﾑ</a:t>
            </a:r>
            <a:r>
              <a:rPr lang="en-US" altLang="ja-JP" smtClean="0">
                <a:latin typeface="Helvetica" charset="0"/>
              </a:rPr>
              <a:t> to public attention. Distributed free to newspapers across the country, her poignant images became icons of the era.</a:t>
            </a:r>
          </a:p>
          <a:p>
            <a:pPr eaLnBrk="1" hangingPunct="1"/>
            <a:endParaRPr lang="en-US" smtClean="0">
              <a:latin typeface="Helvetica" charset="0"/>
            </a:endParaRPr>
          </a:p>
          <a:p>
            <a:pPr eaLnBrk="1" hangingPunct="1"/>
            <a:r>
              <a:rPr lang="en-US" smtClean="0">
                <a:latin typeface="Helvetica" charset="0"/>
              </a:rPr>
              <a:t>With the onset of the </a:t>
            </a:r>
            <a:r>
              <a:rPr lang="en-US" smtClean="0">
                <a:solidFill>
                  <a:srgbClr val="593696"/>
                </a:solidFill>
                <a:latin typeface="Helvetica" charset="0"/>
                <a:hlinkClick r:id="rId5"/>
              </a:rPr>
              <a:t>Great Depression</a:t>
            </a:r>
            <a:r>
              <a:rPr lang="en-US" smtClean="0">
                <a:latin typeface="Helvetica" charset="0"/>
              </a:rPr>
              <a:t>, Lange turned her camera lens from the studio to the street. Her studies of unemployed and homeless people captured the attention of local photographers and led to her employment with the federal </a:t>
            </a:r>
            <a:r>
              <a:rPr lang="en-US" smtClean="0">
                <a:solidFill>
                  <a:srgbClr val="002AB8"/>
                </a:solidFill>
                <a:latin typeface="Helvetica" charset="0"/>
                <a:hlinkClick r:id="rId6"/>
              </a:rPr>
              <a:t>Resettlement Administration</a:t>
            </a:r>
            <a:r>
              <a:rPr lang="en-US" smtClean="0">
                <a:latin typeface="Helvetica" charset="0"/>
              </a:rPr>
              <a:t> (RA), later called the </a:t>
            </a:r>
            <a:r>
              <a:rPr lang="en-US" smtClean="0">
                <a:solidFill>
                  <a:srgbClr val="002AB8"/>
                </a:solidFill>
                <a:latin typeface="Helvetica" charset="0"/>
              </a:rPr>
              <a:t>Farm Security Administration</a:t>
            </a:r>
            <a:r>
              <a:rPr lang="en-US" smtClean="0">
                <a:latin typeface="Helvetica" charset="0"/>
              </a:rPr>
              <a:t> (FSA).</a:t>
            </a:r>
          </a:p>
          <a:p>
            <a:pPr eaLnBrk="1" hangingPunct="1"/>
            <a:endParaRPr lang="en-US"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D645A8B-F564-9D4F-9539-BB4D0A785D95}" type="slidenum">
              <a:rPr lang="en-US"/>
              <a:pPr/>
              <a:t>17</a:t>
            </a:fld>
            <a:endParaRPr 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atin typeface="Helvetica" charset="0"/>
              </a:rPr>
              <a:t>Harshly impacted by both the global economic downturn and the </a:t>
            </a:r>
            <a:r>
              <a:rPr lang="en-US">
                <a:solidFill>
                  <a:srgbClr val="002AB8"/>
                </a:solidFill>
                <a:latin typeface="Helvetica" charset="0"/>
                <a:hlinkClick r:id="rId3"/>
              </a:rPr>
              <a:t>Dust Bowl</a:t>
            </a:r>
            <a:r>
              <a:rPr lang="en-US">
                <a:latin typeface="Helvetica" charset="0"/>
              </a:rPr>
              <a:t>, Canadian industrial production had fallen to only at 58% of the 1929 level by 1932, the second lowest level in the world after the United States, and well behind nations such as Britain, which only saw it fall to 83% of the 1929 level. Total national income fell to 55% of the 1929 level, again worse than any nation other than the United States.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66F5B8D-CA4D-2842-9F9B-E13464ADAB22}" type="slidenum">
              <a:rPr lang="en-US"/>
              <a:pPr/>
              <a:t>18</a:t>
            </a:fld>
            <a:endParaRPr lang="en-US"/>
          </a:p>
        </p:txBody>
      </p:sp>
      <p:sp>
        <p:nvSpPr>
          <p:cNvPr id="50179" name="Rectangle 1026"/>
          <p:cNvSpPr>
            <a:spLocks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r>
              <a:rPr lang="en-US" i="1"/>
              <a:t>Migrant Mother</a:t>
            </a:r>
            <a:r>
              <a:rPr lang="en-US"/>
              <a:t> by Dorothea Lange. American combat photographer, Robert Capa captures on film the Spanish Civil War, notably </a:t>
            </a:r>
            <a:r>
              <a:rPr lang="en-US" i="1"/>
              <a:t>Death of a Loyalist Soldier.</a:t>
            </a:r>
          </a:p>
          <a:p>
            <a:pPr eaLnBrk="1" hangingPunct="1"/>
            <a:r>
              <a:rPr lang="en-US">
                <a:solidFill>
                  <a:srgbClr val="CCCCCC"/>
                </a:solidFill>
                <a:latin typeface="Verdana" charset="0"/>
              </a:rPr>
              <a:t>When The Falling Soldier was published in the July 12, 1937, issue of Life magazine, the caption stated, "Robert Capa's camera catches a Spanish soldier the instant he is dropped by a bullet through the head in front of C羊doba." Over the following years and decades, during and after Capa's death, the photograph was widely published without any questions ever being raised about its reliability as an unposed document.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589CFDB-3540-1848-97FF-B7C682A2D895}" type="slidenum">
              <a:rPr lang="en-US"/>
              <a:pPr/>
              <a:t>19</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Helvetica" charset="0"/>
              </a:rPr>
              <a:t>Forced evacuation of </a:t>
            </a:r>
            <a:r>
              <a:rPr lang="en-US">
                <a:solidFill>
                  <a:srgbClr val="002AB8"/>
                </a:solidFill>
                <a:latin typeface="Helvetica" charset="0"/>
              </a:rPr>
              <a:t>Japanese</a:t>
            </a:r>
            <a:r>
              <a:rPr lang="en-US">
                <a:latin typeface="Helvetica" charset="0"/>
              </a:rPr>
              <a:t>-Americans (</a:t>
            </a:r>
            <a:r>
              <a:rPr lang="en-US">
                <a:solidFill>
                  <a:srgbClr val="002AB8"/>
                </a:solidFill>
                <a:latin typeface="Helvetica" charset="0"/>
              </a:rPr>
              <a:t>Nisei</a:t>
            </a:r>
            <a:r>
              <a:rPr lang="en-US">
                <a:latin typeface="Helvetica" charset="0"/>
              </a:rPr>
              <a:t>) to relocation camps in the American West, on assignment for the </a:t>
            </a:r>
            <a:r>
              <a:rPr lang="en-US">
                <a:solidFill>
                  <a:srgbClr val="593696"/>
                </a:solidFill>
                <a:latin typeface="Helvetica" charset="0"/>
              </a:rPr>
              <a:t>War Relocation Authority</a:t>
            </a:r>
            <a:r>
              <a:rPr lang="en-US">
                <a:latin typeface="Helvetica" charset="0"/>
              </a:rPr>
              <a:t> (WRA). </a:t>
            </a:r>
          </a:p>
          <a:p>
            <a:pPr eaLnBrk="1" hangingPunct="1"/>
            <a:endParaRPr lang="en-US">
              <a:latin typeface="Helvetica" charset="0"/>
            </a:endParaRPr>
          </a:p>
          <a:p>
            <a:pPr eaLnBrk="1" hangingPunct="1"/>
            <a:r>
              <a:rPr lang="en-US" sz="800">
                <a:solidFill>
                  <a:schemeClr val="bg2"/>
                </a:solidFill>
                <a:latin typeface="Helvetica" charset="0"/>
              </a:rPr>
              <a:t>Title: Manzanar, Calif.--Far end of barrack row looking west to the desert beyond with the mountains in the background. Evacuees at this War Relocation Authority center are encountering the terrific desert heat. -- Photographer: Lange, Dorothea -- Manzanar, California. 7/2/42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24A2204-84EE-6540-B4D9-5E6C6B63240C}" type="slidenum">
              <a:rPr lang="en-US"/>
              <a:pPr/>
              <a:t>2</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a:latin typeface="Helvetica" charset="0"/>
              </a:rPr>
              <a:t>As a sociological and cultural critic, Benjamin combined ideas of  historical materialism, German idealism and Jewish mysticism in a body of work which was an entirely novel contribution western philosophy, Marxism, and aesthetic theory.</a:t>
            </a:r>
          </a:p>
          <a:p>
            <a:pPr eaLnBrk="1" hangingPunct="1"/>
            <a:endParaRPr lang="en-US">
              <a:latin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EDD23D8-B96A-214E-946E-3304B8BF0971}" type="slidenum">
              <a:rPr lang="en-US"/>
              <a:pPr/>
              <a:t>20</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Frankfurt School</a:t>
            </a:r>
          </a:p>
          <a:p>
            <a:pPr eaLnBrk="1" hangingPunct="1"/>
            <a:r>
              <a:rPr lang="en-US"/>
              <a:t>The Frankfurt School is a school of neo-Marxist critical theory, social research, and philosophy. The grouping emerged at the Institute for Social Research (Institut für Sozialforschung) of the University of Frankfurt am Main in Germany when Max Horkheimer became the Institute's director in 1930. The term "Frankfurt School" is an informal term used to designate the thinkers affiliated with the Institute for Social Research or influenced by them. It is not the title of any institution, and the main thinkers of the Frankfurt School did not use the term to describe themselves.</a:t>
            </a:r>
          </a:p>
          <a:p>
            <a:pPr eaLnBrk="1" hangingPunct="1"/>
            <a:endParaRPr lang="en-US"/>
          </a:p>
          <a:p>
            <a:pPr eaLnBrk="1" hangingPunct="1"/>
            <a:r>
              <a:rPr lang="en-US"/>
              <a:t>The Frankfurt School gathered together dissident Marxists, severe critics of capitalism who believed that some of Marx's followers had come to parrot a narrow selection of Marx's ideas, usually in defense of orthodox Communist or Social-Democratic parties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514759B-F528-E04B-A677-75F62C25684C}" type="slidenum">
              <a:rPr lang="en-US"/>
              <a:pPr/>
              <a:t>21</a:t>
            </a:fld>
            <a:endParaRPr lang="en-US"/>
          </a:p>
        </p:txBody>
      </p:sp>
      <p:sp>
        <p:nvSpPr>
          <p:cNvPr id="56323" name="Rectangle 1026"/>
          <p:cNvSpPr>
            <a:spLocks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r>
              <a:rPr lang="en-US"/>
              <a:t>Frankfurt School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2BA0CAC-8953-6041-BC91-EA0E63D3A69B}" type="slidenum">
              <a:rPr lang="en-US"/>
              <a:pPr/>
              <a:t>22</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Frankfurt School</a:t>
            </a:r>
          </a:p>
          <a:p>
            <a:pPr eaLnBrk="1" hangingPunct="1"/>
            <a:endParaRPr lang="en-US"/>
          </a:p>
          <a:p>
            <a:pPr eaLnBrk="1" hangingPunct="1"/>
            <a:r>
              <a:rPr lang="en-US"/>
              <a:t>] http://filer.case.edu/~ngb2/Authors/Benjamin.html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DADB971-EA4F-2E46-8A55-50BDB821A587}" type="slidenum">
              <a:rPr lang="en-US"/>
              <a:pPr/>
              <a:t>23</a:t>
            </a:fld>
            <a:endParaRPr lang="en-US"/>
          </a:p>
        </p:txBody>
      </p:sp>
      <p:sp>
        <p:nvSpPr>
          <p:cNvPr id="60419" name="Rectangle 2"/>
          <p:cNvSpPr>
            <a:spLocks noChangeArrowheads="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8B68C24-1883-CA46-BF3D-D2FBD3363A8A}" type="slidenum">
              <a:rPr lang="en-US"/>
              <a:pPr/>
              <a:t>24</a:t>
            </a:fld>
            <a:endParaRPr lang="en-US"/>
          </a:p>
        </p:txBody>
      </p:sp>
      <p:sp>
        <p:nvSpPr>
          <p:cNvPr id="62467" name="Rectangle 2"/>
          <p:cNvSpPr>
            <a:spLocks noChangeArrowheads="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9B494-9536-AD4C-B003-F20A952705DB}" type="slidenum">
              <a:rPr lang="en-US"/>
              <a:pPr/>
              <a:t>25</a:t>
            </a:fld>
            <a:endParaRPr lang="en-US"/>
          </a:p>
        </p:txBody>
      </p:sp>
      <p:sp>
        <p:nvSpPr>
          <p:cNvPr id="64515" name="Rectangle 2"/>
          <p:cNvSpPr>
            <a:spLocks noChangeArrowheads="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z="1000"/>
              <a:t>Confronted with its manual reproduction, which was usually branded as a forgery, the original preserved all its authority;</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A9FCDD3-C948-7C4D-B303-CA03A2C5177D}" type="slidenum">
              <a:rPr lang="en-US"/>
              <a:pPr/>
              <a:t>26</a:t>
            </a:fld>
            <a:endParaRPr lang="en-US"/>
          </a:p>
        </p:txBody>
      </p:sp>
      <p:sp>
        <p:nvSpPr>
          <p:cNvPr id="66563" name="Rectangle 2"/>
          <p:cNvSpPr>
            <a:spLocks noChangeArrowheads="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a:p>
            <a:pPr eaLnBrk="1" hangingPunct="1"/>
            <a:r>
              <a:rPr lang="en-US"/>
              <a:t>in photography, process reproduction can bring out those aspects of the original that are unattainable to the naked eye yet accessible to the lens, which is adjustable and chooses its angle at will. And photographic reproduction, with the aid of certain processes, such as enlargement or slow motion, can capture images which escape natural vision. Secondly, technical reproduction can put the copy of the original into situations which would be out of reach for the original itself. </a:t>
            </a:r>
          </a:p>
          <a:p>
            <a:pPr eaLnBrk="1" hangingPunct="1"/>
            <a:endParaRPr lang="en-US"/>
          </a:p>
          <a:p>
            <a:pPr eaLnBrk="1" hangingPunct="1"/>
            <a:endParaRPr lang="en-US"/>
          </a:p>
          <a:p>
            <a:pPr eaLnBrk="1" hangingPunct="1"/>
            <a:r>
              <a:rPr lang="en-US"/>
              <a:t>The authenticity of a thing is the essence of all that is transmissible from its beginning, ranging from its substantive duration to its testimony to the history which it has experienced.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D40C675-5BCA-E048-87DA-58AC45F8BB06}" type="slidenum">
              <a:rPr lang="en-US"/>
              <a:pPr/>
              <a:t>27</a:t>
            </a:fld>
            <a:endParaRPr lang="en-US"/>
          </a:p>
        </p:txBody>
      </p:sp>
      <p:sp>
        <p:nvSpPr>
          <p:cNvPr id="68611" name="Rectangle 2"/>
          <p:cNvSpPr>
            <a:spLocks noChangeArrowheads="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One might subsume the eliminated element in the term ﾒauraﾓ and go on to say: that which withers in the age of mechanical reproduction is the aura of the work of art. </a:t>
            </a:r>
            <a:br>
              <a:rPr lang="en-US"/>
            </a:br>
            <a:r>
              <a:rPr lang="en-US"/>
              <a:t>This is a symptomatic process whose significance points beyond the realm of art. One might generalize by saying: the technique of reproduction detaches the reproduced object from the domain of tradition. </a:t>
            </a:r>
            <a:br>
              <a:rPr lang="en-US"/>
            </a:br>
            <a:r>
              <a:rPr lang="en-US"/>
              <a:t>By making many reproductions it substitutes a plurality of copies for a unique existence. And in permitting the reproduction to meet the beholder or listener in his own particular situation, it reactivates the object reproduced. </a:t>
            </a:r>
            <a:br>
              <a:rPr lang="en-US"/>
            </a:br>
            <a:r>
              <a:rPr lang="en-US"/>
              <a:t>These two processes lead to a tremendous shattering of tradition which is the obverse of the contemporary crisis and renewal of mankind.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F92F43B-BC54-5D41-8AB3-9BE68BBA1D4B}" type="slidenum">
              <a:rPr lang="en-US"/>
              <a:pPr/>
              <a:t>28</a:t>
            </a:fld>
            <a:endParaRPr lang="en-US"/>
          </a:p>
        </p:txBody>
      </p:sp>
      <p:sp>
        <p:nvSpPr>
          <p:cNvPr id="70659" name="Rectangle 2"/>
          <p:cNvSpPr>
            <a:spLocks noChangeArrowheads="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One might subsume the eliminated element in the term ﾒauraﾓ and go on to say: that which withers in the age of mechanical reproduction is the aura of the work of art. </a:t>
            </a:r>
            <a:br>
              <a:rPr lang="en-US"/>
            </a:br>
            <a:r>
              <a:rPr lang="en-US"/>
              <a:t>This is a symptomatic process whose significance points beyond the realm of art. One might generalize by saying: the technique of reproduction detaches the reproduced object from the domain of tradition. </a:t>
            </a:r>
            <a:br>
              <a:rPr lang="en-US"/>
            </a:br>
            <a:r>
              <a:rPr lang="en-US"/>
              <a:t>By making many reproductions it substitutes a plurality of copies for a unique existence. And in permitting the reproduction to meet the beholder or listener in his own particular situation, it reactivates the object reproduced. </a:t>
            </a:r>
            <a:br>
              <a:rPr lang="en-US"/>
            </a:br>
            <a:r>
              <a:rPr lang="en-US"/>
              <a:t>These two processes lead to a tremendous shattering of tradition which is the obverse of the contemporary crisis and renewal of mankind.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4B7D35A-5793-4341-8D3D-38FC50B4509A}" type="slidenum">
              <a:rPr lang="en-US"/>
              <a:pPr/>
              <a:t>29</a:t>
            </a:fld>
            <a:endParaRPr lang="en-US"/>
          </a:p>
        </p:txBody>
      </p:sp>
      <p:sp>
        <p:nvSpPr>
          <p:cNvPr id="72707" name="Rectangle 2"/>
          <p:cNvSpPr>
            <a:spLocks noChangeArrowheads="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Both processes are intimately connected with the contemporary mass movements. Their most powerful agent is the film. Its social significance, particularly in its most positive form, is inconceivable without its destructive, cathartic aspect, that is, the liquidation of the traditional value of the cultural heritage. This phenomenon is most palpable in the great historical films. It extends to ever new positions. In 1927 Abel Gance exclaimed enthusiastically:ﾒShakespeare, Rembrandt, Beethoven will make films... all legends, all mythologies and all myths, all founders of religion, and the very religions... await their exposed resurrection, and the heroes crowd each other at the gate.ﾓPresumably without intending it, he issued an invitation to a far-reaching liquidation.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B70A067-3DBD-9E49-9951-55326E5EB455}" type="slidenum">
              <a:rPr lang="en-US"/>
              <a:pPr/>
              <a:t>3</a:t>
            </a:fld>
            <a:endParaRPr 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030097-BABC-3240-8F0C-CDB1B3B42864}" type="slidenum">
              <a:rPr lang="en-US"/>
              <a:pPr/>
              <a:t>30</a:t>
            </a:fld>
            <a:endParaRPr lang="en-US"/>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Both processes are intimately connected with the contemporary mass movements. Their most powerful agent is the film. Its social significance, particularly in its most positive form, is inconceivable without its destructive, cathartic aspect, that is, the liquidation of the traditional value of the cultural heritage. This phenomenon is most palpable in the great historical films. It extends to ever new positions. In 1927 Abel Gance exclaimed enthusiastically:ﾒShakespeare, Rembrandt, Beethoven will make films... all legends, all mythologies and all myths, all founders of religion, and the very religions... await their exposed resurrection, and the heroes crowd each other at the gate.ﾓPresumably without intending it, he issued an invitation to a far-reaching liquidation.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DE3FAD7-E4A7-864C-A4E5-D717317ADFAD}" type="slidenum">
              <a:rPr lang="en-US"/>
              <a:pPr/>
              <a:t>31</a:t>
            </a:fld>
            <a:endParaRPr lang="en-US"/>
          </a:p>
        </p:txBody>
      </p:sp>
      <p:sp>
        <p:nvSpPr>
          <p:cNvPr id="76803" name="Rectangle 2"/>
          <p:cNvSpPr>
            <a:spLocks noChangeArrowheads="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A6A8CF6-19D8-2741-9F61-C4AFB5AA7040}" type="slidenum">
              <a:rPr lang="en-US"/>
              <a:pPr/>
              <a:t>32</a:t>
            </a:fld>
            <a:endParaRPr lang="en-US"/>
          </a:p>
        </p:txBody>
      </p:sp>
      <p:sp>
        <p:nvSpPr>
          <p:cNvPr id="78851" name="Rectangle 2"/>
          <p:cNvSpPr>
            <a:spLocks noChangeArrowheads="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The concept of aura which was proposed above with reference to historical objects may usefully be illustrated with reference to the aura of natural ones. We define the aura of the latter as the unique phenomenon of a distance, however close it may be.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3AE9602-90F8-FB4B-BBE1-924BA5407413}" type="slidenum">
              <a:rPr lang="en-US"/>
              <a:pPr/>
              <a:t>33</a:t>
            </a:fld>
            <a:endParaRPr lang="en-US"/>
          </a:p>
        </p:txBody>
      </p:sp>
      <p:sp>
        <p:nvSpPr>
          <p:cNvPr id="80899" name="Rectangle 2"/>
          <p:cNvSpPr>
            <a:spLocks noChangeArrowheads="1"/>
          </p:cNvSpPr>
          <p:nvPr>
            <p:ph type="sldImg"/>
          </p:nvPr>
        </p:nvSpPr>
        <p:spPr>
          <a:solidFill>
            <a:srgbClr val="FFFFFF"/>
          </a:solidFill>
          <a:ln/>
        </p:spPr>
      </p:sp>
      <p:sp>
        <p:nvSpPr>
          <p:cNvPr id="809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2C2A53B-E8E4-834B-9F47-4AA660414E22}" type="slidenum">
              <a:rPr lang="en-US"/>
              <a:pPr/>
              <a:t>34</a:t>
            </a:fld>
            <a:endParaRPr lang="en-US"/>
          </a:p>
        </p:txBody>
      </p:sp>
      <p:sp>
        <p:nvSpPr>
          <p:cNvPr id="82947" name="Rectangle 2"/>
          <p:cNvSpPr>
            <a:spLocks noChangeArrowheads="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the existence of the work of art with reference to its aura is never entirely separated from its ritual function. </a:t>
            </a:r>
          </a:p>
          <a:p>
            <a:pPr eaLnBrk="1" hangingPunct="1"/>
            <a:r>
              <a:rPr lang="en-US"/>
              <a:t>In other words, the unique value of the ﾒauthenticﾓ</a:t>
            </a:r>
            <a:r>
              <a:rPr lang="en-US" altLang="ja-JP"/>
              <a:t> work of art has its basis in ritual, the location of its original use value</a:t>
            </a:r>
          </a:p>
          <a:p>
            <a:pPr eaLnBrk="1" hangingPunct="1"/>
            <a:endParaRPr lang="en-US"/>
          </a:p>
          <a:p>
            <a:pPr eaLnBrk="1" hangingPunct="1"/>
            <a:r>
              <a:rPr lang="en-US"/>
              <a:t>This ritualistic basis, however remote, is still recognizable as secularized ritual even in the most profane forms of the cult of beauty. The secular cult of beauty, developed during the Renaissance and prevailing for three centuries, clearly showed that ritualistic basis in its decline and the first deep crisis which befell it. </a:t>
            </a:r>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B5FC07B-0350-7840-A506-751CE9AEB2FB}" type="slidenum">
              <a:rPr lang="en-US"/>
              <a:pPr/>
              <a:t>35</a:t>
            </a:fld>
            <a:endParaRPr lang="en-US"/>
          </a:p>
        </p:txBody>
      </p:sp>
      <p:sp>
        <p:nvSpPr>
          <p:cNvPr id="84995" name="Rectangle 2"/>
          <p:cNvSpPr>
            <a:spLocks noChangeArrowheads="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the existence of the work of art with reference to its aura is never entirely separated from its ritual function. </a:t>
            </a:r>
          </a:p>
          <a:p>
            <a:pPr eaLnBrk="1" hangingPunct="1"/>
            <a:r>
              <a:rPr lang="en-US"/>
              <a:t>In other words, the unique value of the ﾒauthenticﾓ work of art has its basis in ritual, the location of its original use value</a:t>
            </a:r>
          </a:p>
          <a:p>
            <a:pPr eaLnBrk="1" hangingPunct="1"/>
            <a:endParaRPr lang="en-US"/>
          </a:p>
          <a:p>
            <a:pPr eaLnBrk="1" hangingPunct="1"/>
            <a:r>
              <a:rPr lang="en-US"/>
              <a:t>This ritualistic basis, however remote, is still recognizable as secularized ritual even in the most profane forms of the cult of beauty. The secular cult of beauty, developed during the Renaissance and prevailing for three centuries, clearly showed that ritualistic basis in its decline and the first deep crisis which befell it. </a:t>
            </a:r>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71C3CF2-979C-7741-AA16-E41ED4F74BB1}" type="slidenum">
              <a:rPr lang="en-US"/>
              <a:pPr/>
              <a:t>36</a:t>
            </a:fld>
            <a:endParaRPr lang="en-US"/>
          </a:p>
        </p:txBody>
      </p:sp>
      <p:sp>
        <p:nvSpPr>
          <p:cNvPr id="87043" name="Rectangle 2"/>
          <p:cNvSpPr>
            <a:spLocks noChangeArrowheads="1"/>
          </p:cNvSpPr>
          <p:nvPr>
            <p:ph type="sldImg"/>
          </p:nvPr>
        </p:nvSpPr>
        <p:spPr>
          <a:solidFill>
            <a:srgbClr val="FFFFFF"/>
          </a:solidFill>
          <a:ln/>
        </p:spPr>
      </p:sp>
      <p:sp>
        <p:nvSpPr>
          <p:cNvPr id="8704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With the advent of the first truly revolutionary means of reproduction, photography, simultaneously with the rise of socialism, art sensed the approaching crisis which has become evident a century later. At the time, art reacted with the doctrine of </a:t>
            </a:r>
            <a:r>
              <a:rPr lang="en-US" i="1"/>
              <a:t>lﾕart pour lﾕart</a:t>
            </a:r>
            <a:r>
              <a:rPr lang="en-US"/>
              <a:t>, that is, with a theology of art. This gave rise to what might be called a negative theology in the form of the idea of ﾒpureﾓ art, which not only denied any social function of art but also any categorizing by subject matter. (In poetry, Mallarme was the first to take this position.)</a:t>
            </a:r>
          </a:p>
          <a:p>
            <a:pPr eaLnBrk="1" hangingPunct="1"/>
            <a:endParaRPr lang="en-US"/>
          </a:p>
          <a:p>
            <a:pPr eaLnBrk="1" hangingPunct="1"/>
            <a:endParaRPr lang="en-US"/>
          </a:p>
          <a:p>
            <a:pPr eaLnBrk="1" hangingPunct="1"/>
            <a:r>
              <a:rPr lang="en-US"/>
              <a:t>An analysis of art in the age of mechanical reproduction</a:t>
            </a:r>
          </a:p>
          <a:p>
            <a:pPr eaLnBrk="1" hangingPunct="1"/>
            <a:endParaRPr lang="en-US"/>
          </a:p>
          <a:p>
            <a:pPr eaLnBrk="1" hangingPunct="1"/>
            <a:r>
              <a:rPr lang="en-US"/>
              <a:t>mechanical reproduction emancipates the work of art from its parasitical dependence on ritual.</a:t>
            </a:r>
          </a:p>
          <a:p>
            <a:pPr eaLnBrk="1" hangingPunct="1"/>
            <a:r>
              <a:rPr lang="en-US"/>
              <a:t>From a photographic negative, for example, one can make any number of prints; to ask for the ﾒauthenticﾓ print makes no sense.</a:t>
            </a:r>
          </a:p>
          <a:p>
            <a:pPr eaLnBrk="1" hangingPunct="1"/>
            <a:endParaRPr lang="en-US"/>
          </a:p>
          <a:p>
            <a:pPr eaLnBrk="1" hangingPunct="1"/>
            <a:r>
              <a:rPr lang="en-US"/>
              <a:t>the instant the criterion of authenticity ceases to be applicable to artistic production, the total function of art is reversed. Instead of being based on ritual, it begins to be based on another practice ﾐ politics.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F8B14F1-34D5-9D4F-9A00-7F16BC2647B3}" type="slidenum">
              <a:rPr lang="en-US"/>
              <a:pPr/>
              <a:t>37</a:t>
            </a:fld>
            <a:endParaRPr lang="en-US"/>
          </a:p>
        </p:txBody>
      </p:sp>
      <p:sp>
        <p:nvSpPr>
          <p:cNvPr id="89091" name="Rectangle 2"/>
          <p:cNvSpPr>
            <a:spLocks noChangeArrowheads="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With the advent of the first truly revolutionary means of reproduction, photography, simultaneously with the rise of socialism, art sensed the approaching crisis which has become evident a century later. At the time, art reacted with the doctrine of </a:t>
            </a:r>
            <a:r>
              <a:rPr lang="en-US" i="1"/>
              <a:t>lﾕart pour lﾕart</a:t>
            </a:r>
            <a:r>
              <a:rPr lang="en-US"/>
              <a:t>, that is, with a theology of art. This gave rise to what might be called a negative theology in the form of the idea of ﾒpureﾓ art, which not only denied any social function of art but also any categorizing by subject matter. (In poetry, Mallarme was the first to take this position.)</a:t>
            </a:r>
          </a:p>
          <a:p>
            <a:pPr eaLnBrk="1" hangingPunct="1"/>
            <a:endParaRPr lang="en-US"/>
          </a:p>
          <a:p>
            <a:pPr eaLnBrk="1" hangingPunct="1"/>
            <a:endParaRPr lang="en-US"/>
          </a:p>
          <a:p>
            <a:pPr eaLnBrk="1" hangingPunct="1"/>
            <a:r>
              <a:rPr lang="en-US"/>
              <a:t>An analysis of art in the age of mechanical reproduction</a:t>
            </a:r>
          </a:p>
          <a:p>
            <a:pPr eaLnBrk="1" hangingPunct="1"/>
            <a:endParaRPr lang="en-US"/>
          </a:p>
          <a:p>
            <a:pPr eaLnBrk="1" hangingPunct="1"/>
            <a:r>
              <a:rPr lang="en-US"/>
              <a:t>mechanical reproduction emancipates the work of art from its parasitical dependence on ritual.</a:t>
            </a:r>
          </a:p>
          <a:p>
            <a:pPr eaLnBrk="1" hangingPunct="1"/>
            <a:r>
              <a:rPr lang="en-US"/>
              <a:t>From a photographic negative, for example, one can make any number of prints; to ask for the ﾒauthenticﾓ print makes no sense.</a:t>
            </a:r>
          </a:p>
          <a:p>
            <a:pPr eaLnBrk="1" hangingPunct="1"/>
            <a:endParaRPr lang="en-US"/>
          </a:p>
          <a:p>
            <a:pPr eaLnBrk="1" hangingPunct="1"/>
            <a:r>
              <a:rPr lang="en-US"/>
              <a:t>the instant the criterion of authenticity ceases to be applicable to artistic production, the total function of art is reversed. Instead of being based on ritual, it begins to be based on another practice ﾐ politics.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17D21DA-ED3C-D843-99A3-BA3DAB8FB538}" type="slidenum">
              <a:rPr lang="en-US"/>
              <a:pPr/>
              <a:t>39</a:t>
            </a:fld>
            <a:endParaRPr lang="en-US"/>
          </a:p>
        </p:txBody>
      </p:sp>
      <p:sp>
        <p:nvSpPr>
          <p:cNvPr id="92163" name="Rectangle 2"/>
          <p:cNvSpPr>
            <a:spLocks noChangeArrowheads="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DE8AE41-707F-E249-B3F7-B2290A83BBB5}" type="slidenum">
              <a:rPr lang="en-US"/>
              <a:pPr/>
              <a:t>40</a:t>
            </a:fld>
            <a:endParaRPr lang="en-US"/>
          </a:p>
        </p:txBody>
      </p:sp>
      <p:sp>
        <p:nvSpPr>
          <p:cNvPr id="94211" name="Rectangle 2"/>
          <p:cNvSpPr>
            <a:spLocks noChangeArrowheads="1"/>
          </p:cNvSpPr>
          <p:nvPr>
            <p:ph type="sldImg"/>
          </p:nvPr>
        </p:nvSpPr>
        <p:spPr>
          <a:solidFill>
            <a:srgbClr val="FFFFFF"/>
          </a:solidFill>
          <a:ln/>
        </p:spPr>
      </p:sp>
      <p:sp>
        <p:nvSpPr>
          <p:cNvPr id="942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Benjamin: The close-up makes space expands… it reveals entirely new structural formations of the subject.</a:t>
            </a:r>
          </a:p>
          <a:p>
            <a:pPr eaLnBrk="1" hangingPunct="1"/>
            <a:endParaRPr lang="en-US" smtClean="0"/>
          </a:p>
          <a:p>
            <a:pPr eaLnBrk="1" hangingPunct="1"/>
            <a:r>
              <a:rPr lang="en-US" smtClean="0"/>
              <a:t>Film portrays a space consciously explored by man.</a:t>
            </a:r>
          </a:p>
          <a:p>
            <a:pPr eaLnBrk="1" hangingPunct="1"/>
            <a:r>
              <a:rPr lang="en-US" smtClean="0"/>
              <a:t>The act of reaching for a lighter or a spoon is familiar routine, yet we hardly know what really goes on between hand and metal, not to mention how this fluctuates with our moods.</a:t>
            </a:r>
          </a:p>
          <a:p>
            <a:pPr eaLnBrk="1" hangingPunct="1"/>
            <a:endParaRPr lang="en-US" smtClean="0"/>
          </a:p>
          <a:p>
            <a:pPr eaLnBrk="1" hangingPunct="1"/>
            <a:endParaRPr lang="en-US" smtClean="0"/>
          </a:p>
          <a:p>
            <a:pPr eaLnBrk="1" hangingPunct="1"/>
            <a:endParaRPr lang="en-US" smtClean="0"/>
          </a:p>
          <a:p>
            <a:pPr eaLnBrk="1" hangingPunct="1"/>
            <a:r>
              <a:rPr lang="en-US" smtClean="0"/>
              <a:t>Won Kar Wai</a:t>
            </a:r>
            <a:br>
              <a:rPr lang="en-US" smtClean="0"/>
            </a:br>
            <a:r>
              <a:rPr lang="en-US" smtClean="0"/>
              <a:t>“2046”. 2004</a:t>
            </a:r>
          </a:p>
          <a:p>
            <a:pPr eaLnBrk="1" hangingPunct="1"/>
            <a:endParaRPr lang="en-US" smtClean="0"/>
          </a:p>
          <a:p>
            <a:pPr eaLnBrk="1" hangingPunct="1"/>
            <a:r>
              <a:rPr lang="en-US" smtClean="0"/>
              <a:t>In the Mood for Love, 2000  Hong Kong</a:t>
            </a:r>
          </a:p>
          <a:p>
            <a:pPr eaLnBrk="1" hangingPunct="1"/>
            <a:endParaRPr lang="en-US" smtClean="0"/>
          </a:p>
          <a:p>
            <a:pPr eaLnBrk="1" hangingPunct="1"/>
            <a:r>
              <a:rPr lang="en-US" smtClean="0"/>
              <a:t>Happy together, 1997</a:t>
            </a:r>
          </a:p>
          <a:p>
            <a:pPr eaLnBrk="1" hangingPunct="1"/>
            <a:endParaRPr lang="en-US" smtClean="0"/>
          </a:p>
          <a:p>
            <a:pPr eaLnBrk="1" hangingPunct="1"/>
            <a:r>
              <a:rPr lang="en-US" smtClean="0"/>
              <a:t>Chungking Express, 1994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9D721A8-AACA-A840-A791-A7F4F07DBDFE}" type="slidenum">
              <a:rPr lang="en-US"/>
              <a:pPr/>
              <a:t>4</a:t>
            </a:fld>
            <a:endParaRPr lang="en-US"/>
          </a:p>
        </p:txBody>
      </p:sp>
      <p:sp>
        <p:nvSpPr>
          <p:cNvPr id="21507" name="Rectangle 1026"/>
          <p:cNvSpPr>
            <a:spLocks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eaLnBrk="1" hangingPunct="1"/>
            <a:r>
              <a:rPr lang="en-US" b="1"/>
              <a:t>XVIII century. England.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3BB9B3D-F4B7-7345-B3B3-E5D853E339D2}" type="slidenum">
              <a:rPr lang="en-US"/>
              <a:pPr/>
              <a:t>41</a:t>
            </a:fld>
            <a:endParaRPr lang="en-US"/>
          </a:p>
        </p:txBody>
      </p:sp>
      <p:sp>
        <p:nvSpPr>
          <p:cNvPr id="96259" name="Rectangle 2"/>
          <p:cNvSpPr>
            <a:spLocks noChangeArrowheads="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46519D2-014C-844B-86C6-FC587A258B69}" type="slidenum">
              <a:rPr lang="en-US"/>
              <a:pPr/>
              <a:t>42</a:t>
            </a:fld>
            <a:endParaRPr lang="en-US"/>
          </a:p>
        </p:txBody>
      </p:sp>
      <p:sp>
        <p:nvSpPr>
          <p:cNvPr id="98307" name="Rectangle 2"/>
          <p:cNvSpPr>
            <a:spLocks noChangeArrowheads="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we identify ourselves with the editing of the camera shots, that become our eyes, witnessing the story.</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931E0B4-2EF6-3A4D-BCF4-5B6385EC53AC}" type="slidenum">
              <a:rPr lang="en-US"/>
              <a:pPr/>
              <a:t>43</a:t>
            </a:fld>
            <a:endParaRPr lang="en-US"/>
          </a:p>
        </p:txBody>
      </p:sp>
      <p:sp>
        <p:nvSpPr>
          <p:cNvPr id="100355" name="Rectangle 2"/>
          <p:cNvSpPr>
            <a:spLocks noChangeArrowheads="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A5784EB-7728-BB48-9289-F937047B6704}" type="slidenum">
              <a:rPr lang="en-US"/>
              <a:pPr/>
              <a:t>44</a:t>
            </a:fld>
            <a:endParaRPr lang="en-US"/>
          </a:p>
        </p:txBody>
      </p:sp>
      <p:sp>
        <p:nvSpPr>
          <p:cNvPr id="102403" name="Rectangle 2"/>
          <p:cNvSpPr>
            <a:spLocks noChangeArrowheads="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The manner in which man presents himself to mechanical equipment.</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77CCA38-4C64-454F-8FEB-D56A1A3B2835}" type="slidenum">
              <a:rPr lang="en-US"/>
              <a:pPr/>
              <a:t>45</a:t>
            </a:fld>
            <a:endParaRPr lang="en-US"/>
          </a:p>
        </p:txBody>
      </p:sp>
      <p:sp>
        <p:nvSpPr>
          <p:cNvPr id="104451" name="Rectangle 2"/>
          <p:cNvSpPr>
            <a:spLocks noChangeArrowheads="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The filmed behavior lends itself more readily to analysis because it can be isolated more easily.</a:t>
            </a:r>
          </a:p>
          <a:p>
            <a:pPr eaLnBrk="1" hangingPunct="1"/>
            <a:endParaRPr lang="en-US" smtClean="0"/>
          </a:p>
          <a:p>
            <a:pPr eaLnBrk="1" hangingPunct="1"/>
            <a:r>
              <a:rPr lang="en-US" smtClean="0"/>
              <a:t>By focusing on hidden details of familiar objects.. The film extends our comprehension of the necessities which rule our lives.</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C2B63D2-AB56-C54D-9A8F-7D7576C08B24}" type="slidenum">
              <a:rPr lang="en-US"/>
              <a:pPr/>
              <a:t>46</a:t>
            </a:fld>
            <a:endParaRPr lang="en-US"/>
          </a:p>
        </p:txBody>
      </p:sp>
      <p:sp>
        <p:nvSpPr>
          <p:cNvPr id="106499" name="Rectangle 2"/>
          <p:cNvSpPr>
            <a:spLocks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dirty="0" smtClean="0"/>
          </a:p>
          <a:p>
            <a:pPr eaLnBrk="1" hangingPunct="1">
              <a:defRPr/>
            </a:pPr>
            <a:r>
              <a:rPr lang="en-US" kern="0" dirty="0" smtClean="0">
                <a:solidFill>
                  <a:schemeClr val="tx2"/>
                </a:solidFill>
              </a:rPr>
              <a:t>The character’s aura is re-created with the support of all the different aspects of the film, based on the actor’s aura.</a:t>
            </a:r>
          </a:p>
          <a:p>
            <a:pPr eaLnBrk="1" hangingPunct="1">
              <a:defRPr/>
            </a:pPr>
            <a:endParaRPr lang="en-US" kern="0" dirty="0" smtClean="0">
              <a:solidFill>
                <a:schemeClr val="tx2"/>
              </a:solidFill>
            </a:endParaRPr>
          </a:p>
          <a:p>
            <a:pPr eaLnBrk="1" hangingPunct="1">
              <a:defRPr/>
            </a:pPr>
            <a:r>
              <a:rPr lang="en-US" kern="0" dirty="0" smtClean="0">
                <a:solidFill>
                  <a:schemeClr val="tx2"/>
                </a:solidFill>
              </a:rPr>
              <a:t>The film has enriched our field of perception with methods that can be illustrated by Freudian theory.</a:t>
            </a:r>
            <a:endParaRPr lang="en-US" dirty="0" smtClean="0"/>
          </a:p>
          <a:p>
            <a:pPr eaLnBrk="1" hangingPunct="1">
              <a:defRPr/>
            </a:pPr>
            <a:endParaRPr lang="en-US" dirty="0"/>
          </a:p>
          <a:p>
            <a:pPr eaLnBrk="1" hangingPunct="1">
              <a:defRPr/>
            </a:pPr>
            <a:endParaRPr lang="en-US" dirty="0"/>
          </a:p>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9AD6130-B961-5B4C-A2C4-623F01B5C3CB}" type="slidenum">
              <a:rPr lang="en-US"/>
              <a:pPr/>
              <a:t>5</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1"/>
              <a:t>XVIII century. England.</a:t>
            </a:r>
          </a:p>
          <a:p>
            <a:pPr eaLnBrk="1" hangingPunct="1"/>
            <a:endParaRPr lang="en-US" b="1"/>
          </a:p>
          <a:p>
            <a:pPr eaLnBrk="1" hangingPunct="1"/>
            <a:r>
              <a:rPr lang="en-US"/>
              <a:t>James Watt's </a:t>
            </a:r>
            <a:r>
              <a:rPr lang="en-US" u="sng">
                <a:solidFill>
                  <a:srgbClr val="0000EE"/>
                </a:solidFill>
                <a:hlinkClick r:id="rId3"/>
              </a:rPr>
              <a:t>steam engine</a:t>
            </a:r>
            <a:r>
              <a:rPr lang="en-US"/>
              <a:t> (Be sure to check out the animation!)ﾊ</a:t>
            </a:r>
            <a:r>
              <a:rPr lang="en-US" altLang="ja-JP"/>
              <a:t> </a:t>
            </a:r>
            <a:r>
              <a:rPr lang="en-US"/>
              <a:t>ﾊﾊﾊ</a:t>
            </a:r>
            <a:r>
              <a:rPr lang="en-US" altLang="ja-JP"/>
              <a:t> Eli Whitney's </a:t>
            </a:r>
            <a:r>
              <a:rPr lang="en-US" altLang="ja-JP" u="sng">
                <a:solidFill>
                  <a:srgbClr val="0000EE"/>
                </a:solidFill>
                <a:hlinkClick r:id="rId4"/>
              </a:rPr>
              <a:t>cotton gin</a:t>
            </a:r>
            <a:r>
              <a:rPr lang="en-US" u="sng">
                <a:solidFill>
                  <a:srgbClr val="0000EE"/>
                </a:solidFill>
                <a:hlinkClick r:id="rId4"/>
              </a:rPr>
              <a:t>ﾊ</a:t>
            </a:r>
            <a:r>
              <a:rPr lang="en-US" altLang="ja-JP"/>
              <a:t> </a:t>
            </a:r>
            <a:r>
              <a:rPr lang="en-US"/>
              <a:t>ﾊﾊﾊ</a:t>
            </a:r>
            <a:r>
              <a:rPr lang="en-US" altLang="ja-JP"/>
              <a:t> Henry Bessemer's </a:t>
            </a:r>
            <a:r>
              <a:rPr lang="en-US" altLang="ja-JP" u="sng">
                <a:solidFill>
                  <a:srgbClr val="0000EE"/>
                </a:solidFill>
                <a:hlinkClick r:id="rId5"/>
              </a:rPr>
              <a:t>steel making process</a:t>
            </a:r>
            <a:r>
              <a:rPr lang="en-US" altLang="ja-JP"/>
              <a:t> </a:t>
            </a:r>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416931-472F-7C4D-BC7D-D164DC06FE5F}" type="slidenum">
              <a:rPr lang="en-US"/>
              <a:pPr/>
              <a:t>6</a:t>
            </a:fld>
            <a:endParaRPr lang="en-US"/>
          </a:p>
        </p:txBody>
      </p:sp>
      <p:sp>
        <p:nvSpPr>
          <p:cNvPr id="25603" name="Rectangle 1026"/>
          <p:cNvSpPr>
            <a:spLocks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endParaRPr lang="en-US" i="1" smtClean="0"/>
          </a:p>
          <a:p>
            <a:pPr eaLnBrk="1" hangingPunct="1"/>
            <a:r>
              <a:rPr lang="en-US" i="1" smtClean="0"/>
              <a:t>Karl</a:t>
            </a:r>
            <a:r>
              <a:rPr lang="en-US" smtClean="0"/>
              <a:t> Heinrich </a:t>
            </a:r>
            <a:r>
              <a:rPr lang="en-US" i="1" smtClean="0"/>
              <a:t>Marx</a:t>
            </a:r>
            <a:r>
              <a:rPr lang="en-US" smtClean="0"/>
              <a:t> (May 5, 1818 – March 14, 1883)</a:t>
            </a:r>
          </a:p>
          <a:p>
            <a:pPr eaLnBrk="1" hangingPunct="1"/>
            <a:r>
              <a:rPr lang="en-US" smtClean="0"/>
              <a:t>without a doubt the most influential socialist thinker to emerge in the 19th century.</a:t>
            </a:r>
            <a:br>
              <a:rPr lang="en-US" smtClean="0"/>
            </a:br>
            <a:r>
              <a:rPr lang="en-US" smtClean="0"/>
              <a:t> Although he was largely ignored by scholars in his own lifetime, his social, economic and political ideas gained rapid acceptance in the socialist movement after his death in 1883.</a:t>
            </a:r>
          </a:p>
          <a:p>
            <a:pPr eaLnBrk="1" hangingPunct="1"/>
            <a:endParaRPr lang="en-US" b="1" smtClean="0"/>
          </a:p>
          <a:p>
            <a:pPr eaLnBrk="1" hangingPunct="1"/>
            <a:r>
              <a:rPr lang="en-US" smtClean="0"/>
              <a:t>It was not until 1867 that Marx was able to publish the first results of his work in volume 1 of </a:t>
            </a:r>
            <a:r>
              <a:rPr lang="en-US" i="1" smtClean="0">
                <a:hlinkClick r:id="rId3"/>
              </a:rPr>
              <a:t>Capital</a:t>
            </a:r>
            <a:r>
              <a:rPr lang="en-US" smtClean="0"/>
              <a:t>, a work which analyzed the capitalist process of production. In </a:t>
            </a:r>
            <a:r>
              <a:rPr lang="en-US" i="1" smtClean="0"/>
              <a:t>Capital</a:t>
            </a:r>
            <a:r>
              <a:rPr lang="en-US" smtClean="0"/>
              <a:t>, Marx elaborated his version of the labor theory value and his conception of surplus value and exploitation which would ultimately lead to a falling rate of profit in the collapse of industrial capitalism. Volumes II and III were finished during the 1860s but Marx worked on the manuscripts for the rest of his life and they were published posthumously by Engels.</a:t>
            </a:r>
          </a:p>
          <a:p>
            <a:pPr eaLnBrk="1" hangingPunct="1"/>
            <a:endParaRPr lang="en-US" b="1" smtClean="0"/>
          </a:p>
          <a:p>
            <a:pPr eaLnBrk="1" hangingPunct="1"/>
            <a:r>
              <a:rPr lang="en-US" smtClean="0"/>
              <a:t>However, his stress on the economic factor in society and his analysis of the class structure in class conflict have had an enormous influence on history, sociology, and study of human culture.</a:t>
            </a:r>
          </a:p>
          <a:p>
            <a:pPr eaLnBrk="1" hangingPunct="1"/>
            <a:endParaRPr lang="en-US" b="1" smtClean="0"/>
          </a:p>
          <a:p>
            <a:r>
              <a:rPr lang="en-US" smtClean="0"/>
              <a:t>Marx's analysis of history focuses on the organization of labor and depends on his distinction between:</a:t>
            </a:r>
          </a:p>
          <a:p>
            <a:r>
              <a:rPr lang="en-US" smtClean="0"/>
              <a:t>the </a:t>
            </a:r>
            <a:r>
              <a:rPr lang="en-US" smtClean="0">
                <a:hlinkClick r:id="rId4" tooltip="Means of production"/>
              </a:rPr>
              <a:t>means / forces of production</a:t>
            </a:r>
            <a:r>
              <a:rPr lang="en-US" smtClean="0"/>
              <a:t>, literally those things (like land, natural resources, and technology) necessary for the production of material goods; and</a:t>
            </a:r>
          </a:p>
          <a:p>
            <a:r>
              <a:rPr lang="en-US" smtClean="0"/>
              <a:t>the </a:t>
            </a:r>
            <a:r>
              <a:rPr lang="en-US" smtClean="0">
                <a:hlinkClick r:id="rId5" tooltip="Relations of production"/>
              </a:rPr>
              <a:t>relations of production</a:t>
            </a:r>
            <a:r>
              <a:rPr lang="en-US" smtClean="0"/>
              <a:t>, in other words, the social relationships people enter into as they acquire and use the means of production.</a:t>
            </a:r>
          </a:p>
          <a:p>
            <a:endParaRPr lang="en-US" smtClean="0"/>
          </a:p>
          <a:p>
            <a:r>
              <a:rPr lang="en-US" smtClean="0"/>
              <a:t>Marx believed that under capitalism, the means of production change more rapidly than the relations of production (for example, we develop a new </a:t>
            </a:r>
            <a:r>
              <a:rPr lang="en-US" smtClean="0">
                <a:hlinkClick r:id="rId6" tooltip="Technology"/>
              </a:rPr>
              <a:t>technology</a:t>
            </a:r>
            <a:r>
              <a:rPr lang="en-US" smtClean="0"/>
              <a:t>, such as the </a:t>
            </a:r>
            <a:r>
              <a:rPr lang="en-US" smtClean="0">
                <a:hlinkClick r:id="rId7" tooltip="Internet"/>
              </a:rPr>
              <a:t>Internet</a:t>
            </a:r>
            <a:r>
              <a:rPr lang="en-US" smtClean="0"/>
              <a:t>, and only later do we develop laws to regulate that technology). Marx regarded this mismatch between (economic) base and (social) </a:t>
            </a:r>
            <a:r>
              <a:rPr lang="en-US" smtClean="0">
                <a:hlinkClick r:id="rId8" tooltip="Superstructure"/>
              </a:rPr>
              <a:t>superstructure</a:t>
            </a:r>
            <a:r>
              <a:rPr lang="en-US" smtClean="0"/>
              <a:t> as a major source of social disruption and conflict.</a:t>
            </a:r>
          </a:p>
          <a:p>
            <a:endParaRPr lang="en-US" smtClean="0"/>
          </a:p>
          <a:p>
            <a:r>
              <a:rPr lang="en-US" smtClean="0"/>
              <a:t>Marx had a special concern with how people relate to that most fundamental resource of all, their own labour power. He wrote extensively about this in terms of the problem of </a:t>
            </a:r>
            <a:r>
              <a:rPr lang="en-US" smtClean="0">
                <a:hlinkClick r:id="rId9" tooltip="Marx's theory of alienation"/>
              </a:rPr>
              <a:t>alienation</a:t>
            </a:r>
            <a:r>
              <a:rPr lang="en-US" smtClean="0"/>
              <a:t>. As with the dialectic, Marx began with a Hegelian notion of alienation but developed a more materialist conception. Capitalism mediates social relationships of production (such as among workers or between workers and capitalists) through commodities, including labor, that are bought and sold on the market. For Marx, the possibility that one may give up ownership of one's own labor — one's capacity to transform the world — is tantamount to being alienated from one's own nature; it is a spiritual loss.</a:t>
            </a:r>
          </a:p>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2ACAC0A-25CF-8643-9285-979001CFB84A}" type="slidenum">
              <a:rPr lang="en-US"/>
              <a:pPr/>
              <a:t>7</a:t>
            </a:fld>
            <a:endParaRPr lang="en-US"/>
          </a:p>
        </p:txBody>
      </p:sp>
      <p:sp>
        <p:nvSpPr>
          <p:cNvPr id="27651" name="Rectangle 1026"/>
          <p:cNvSpPr>
            <a:spLocks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r>
              <a:rPr lang="en-US" b="1"/>
              <a:t>Threshing machine with steam engine, [ca. 1914}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5D7EEA-E528-6647-8A3E-BE62A4337553}" type="slidenum">
              <a:rPr lang="en-US"/>
              <a:pPr/>
              <a:t>8</a:t>
            </a:fld>
            <a:endParaRPr lang="en-US"/>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0BFE09B-6AEC-144A-A6EF-0AB2A4AA5E24}" type="slidenum">
              <a:rPr lang="en-US"/>
              <a:pPr/>
              <a:t>9</a:t>
            </a:fld>
            <a:endParaRPr lang="en-US"/>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Marx had a special concern with how people relate to that most fundamental resource of all, their own labour power. He wrote extensively about this in terms of the problem of </a:t>
            </a:r>
            <a:r>
              <a:rPr lang="en-US" smtClean="0">
                <a:hlinkClick r:id="rId3" tooltip="Marx's theory of alienation"/>
              </a:rPr>
              <a:t>alienation</a:t>
            </a:r>
            <a:r>
              <a:rPr lang="en-US" smtClean="0"/>
              <a:t>. As with the dialectic, Marx began with a Hegelian notion of alienation but developed a more materialist conception.</a:t>
            </a:r>
          </a:p>
          <a:p>
            <a:pPr eaLnBrk="1" hangingPunct="1"/>
            <a:r>
              <a:rPr lang="en-US" smtClean="0"/>
              <a:t> Capitalism mediates social relationships of production (such as among workers or between workers and capitalists) through commodities, including labor, that are bought and sold on the market. </a:t>
            </a:r>
          </a:p>
          <a:p>
            <a:pPr eaLnBrk="1" hangingPunct="1"/>
            <a:r>
              <a:rPr lang="en-US" smtClean="0"/>
              <a:t>For Marx, the possibility that one may give up ownership of one's own labor — one's capacity to transform the world — is tantamount to being alienated from one's own nature; it is a spiritual loss.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B3AD81-CA97-4448-9D08-BAD33CA8B3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82F93-BEE2-B14C-9A40-7BCB9D77BE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9418C-5914-9D4E-A07C-9C1CC71BEF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FA744-7F21-7042-8CBF-954AD48B73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88F01C-01C3-1D40-8DDB-729A590637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92962E-4BCA-484F-A4B5-DDA081BF15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39526C-E57C-CF4F-A9EC-113C18F3D8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72AA6D-5B02-E34A-8EB3-720C7EA774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EF9C4C-3B5C-0241-BF32-18C0A32586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ADB306-0BF4-9343-A3EA-93132EA21E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546377-BC11-E143-BBD5-C0EF866F59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D79A5742-770E-7C4C-98E4-845AC0EE4F5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4" Type="http://schemas.openxmlformats.org/officeDocument/2006/relationships/image" Target="../media/image33.png"/><Relationship Id="rId10" Type="http://schemas.openxmlformats.org/officeDocument/2006/relationships/image" Target="../media/image39.png"/><Relationship Id="rId5" Type="http://schemas.openxmlformats.org/officeDocument/2006/relationships/image" Target="../media/image34.png"/><Relationship Id="rId7" Type="http://schemas.openxmlformats.org/officeDocument/2006/relationships/image" Target="../media/image36.png"/><Relationship Id="rId11" Type="http://schemas.openxmlformats.org/officeDocument/2006/relationships/image" Target="../media/image40.png"/><Relationship Id="rId12"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33.xml"/><Relationship Id="rId9" Type="http://schemas.openxmlformats.org/officeDocument/2006/relationships/image" Target="../media/image38.png"/><Relationship Id="rId3" Type="http://schemas.openxmlformats.org/officeDocument/2006/relationships/image" Target="../media/image32.png"/><Relationship Id="rId6"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4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4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6" Type="http://schemas.openxmlformats.org/officeDocument/2006/relationships/image" Target="../media/image45.jpeg"/><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3.jpeg"/><Relationship Id="rId5" Type="http://schemas.openxmlformats.org/officeDocument/2006/relationships/image" Target="../media/image4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4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6" Type="http://schemas.openxmlformats.org/officeDocument/2006/relationships/image" Target="../media/image49.jpeg"/><Relationship Id="rId4"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7.jpeg"/><Relationship Id="rId5" Type="http://schemas.openxmlformats.org/officeDocument/2006/relationships/image" Target="../media/image4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5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5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5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5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5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4"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5.jpeg"/><Relationship Id="rId5" Type="http://schemas.openxmlformats.org/officeDocument/2006/relationships/image" Target="../media/image57.jpeg"/></Relationships>
</file>

<file path=ppt/slides/_rels/slide5.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0" y="609600"/>
            <a:ext cx="7772400" cy="1143000"/>
          </a:xfrm>
        </p:spPr>
        <p:txBody>
          <a:bodyPr/>
          <a:lstStyle/>
          <a:p>
            <a:pPr eaLnBrk="1" hangingPunct="1"/>
            <a:r>
              <a:rPr lang="en-US">
                <a:solidFill>
                  <a:schemeClr val="folHlink"/>
                </a:solidFill>
              </a:rPr>
              <a:t>Walter Benjamin</a:t>
            </a:r>
            <a:br>
              <a:rPr lang="en-US">
                <a:solidFill>
                  <a:schemeClr val="folHlink"/>
                </a:solidFill>
              </a:rPr>
            </a:br>
            <a:r>
              <a:rPr lang="en-US" sz="2000" i="1">
                <a:solidFill>
                  <a:schemeClr val="folHlink"/>
                </a:solidFill>
              </a:rPr>
              <a:t>July 15, 1892 to September 27, 1940</a:t>
            </a:r>
            <a:endParaRPr lang="en-US"/>
          </a:p>
        </p:txBody>
      </p:sp>
      <p:sp>
        <p:nvSpPr>
          <p:cNvPr id="14339" name="AutoShape 4"/>
          <p:cNvSpPr>
            <a:spLocks noChangeArrowheads="1"/>
          </p:cNvSpPr>
          <p:nvPr/>
        </p:nvSpPr>
        <p:spPr bwMode="auto">
          <a:xfrm>
            <a:off x="762000" y="1981200"/>
            <a:ext cx="7467600" cy="44958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r>
              <a:rPr lang="en-US" sz="1800" b="1">
                <a:solidFill>
                  <a:schemeClr val="hlink"/>
                </a:solidFill>
              </a:rPr>
              <a:t>German-Jewish Marxist literary critic, </a:t>
            </a:r>
          </a:p>
          <a:p>
            <a:pPr>
              <a:lnSpc>
                <a:spcPct val="140000"/>
              </a:lnSpc>
              <a:spcBef>
                <a:spcPct val="20000"/>
              </a:spcBef>
            </a:pPr>
            <a:r>
              <a:rPr lang="en-US" sz="1800" b="1">
                <a:solidFill>
                  <a:schemeClr val="hlink"/>
                </a:solidFill>
              </a:rPr>
              <a:t>Essayist, translator and philosopher.</a:t>
            </a:r>
          </a:p>
          <a:p>
            <a:pPr>
              <a:lnSpc>
                <a:spcPct val="140000"/>
              </a:lnSpc>
              <a:spcBef>
                <a:spcPct val="20000"/>
              </a:spcBef>
            </a:pPr>
            <a:endParaRPr lang="en-US" sz="1800" b="1">
              <a:solidFill>
                <a:schemeClr val="hlink"/>
              </a:solidFill>
            </a:endParaRPr>
          </a:p>
          <a:p>
            <a:pPr>
              <a:lnSpc>
                <a:spcPct val="140000"/>
              </a:lnSpc>
              <a:spcBef>
                <a:spcPct val="20000"/>
              </a:spcBef>
            </a:pPr>
            <a:r>
              <a:rPr lang="en-US" sz="1800" b="1">
                <a:solidFill>
                  <a:schemeClr val="hlink"/>
                </a:solidFill>
              </a:rPr>
              <a:t>Associated with the </a:t>
            </a:r>
            <a:r>
              <a:rPr lang="en-US" sz="1800" b="1">
                <a:solidFill>
                  <a:srgbClr val="C7EDFF"/>
                </a:solidFill>
              </a:rPr>
              <a:t>Frankfurt School</a:t>
            </a:r>
            <a:r>
              <a:rPr lang="en-US" sz="1800" b="1">
                <a:solidFill>
                  <a:schemeClr val="hlink"/>
                </a:solidFill>
              </a:rPr>
              <a:t> of critical theory.</a:t>
            </a:r>
          </a:p>
          <a:p>
            <a:pPr>
              <a:lnSpc>
                <a:spcPct val="140000"/>
              </a:lnSpc>
              <a:spcBef>
                <a:spcPct val="20000"/>
              </a:spcBef>
            </a:pPr>
            <a:r>
              <a:rPr lang="en-US" sz="1800" b="1">
                <a:solidFill>
                  <a:schemeClr val="hlink"/>
                </a:solidFill>
              </a:rPr>
              <a:t>Greatly inspired by the Marxism of </a:t>
            </a:r>
            <a:r>
              <a:rPr lang="en-US" sz="1800" b="1">
                <a:solidFill>
                  <a:srgbClr val="C7EDFF"/>
                </a:solidFill>
              </a:rPr>
              <a:t>Bertolt Brecht.</a:t>
            </a:r>
            <a:endParaRPr lang="en-US" sz="1800" b="1">
              <a:solidFill>
                <a:schemeClr val="hlink"/>
              </a:solidFill>
            </a:endParaRPr>
          </a:p>
          <a:p>
            <a:pPr>
              <a:lnSpc>
                <a:spcPct val="140000"/>
              </a:lnSpc>
              <a:spcBef>
                <a:spcPct val="20000"/>
              </a:spcBef>
            </a:pPr>
            <a:endParaRPr lang="en-US" sz="1200" b="1">
              <a:solidFill>
                <a:schemeClr val="hlink"/>
              </a:solidFill>
            </a:endParaRPr>
          </a:p>
          <a:p>
            <a:pPr>
              <a:lnSpc>
                <a:spcPct val="140000"/>
              </a:lnSpc>
              <a:spcBef>
                <a:spcPct val="20000"/>
              </a:spcBef>
            </a:pPr>
            <a:endParaRPr lang="en-US" sz="1800" b="1">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36000">
              <a:schemeClr val="accent1">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srcRect/>
          <a:stretch>
            <a:fillRect/>
          </a:stretch>
        </p:blipFill>
        <p:spPr bwMode="auto">
          <a:xfrm>
            <a:off x="4495800" y="152400"/>
            <a:ext cx="4502150" cy="5638800"/>
          </a:xfrm>
          <a:prstGeom prst="rect">
            <a:avLst/>
          </a:prstGeom>
          <a:noFill/>
          <a:ln w="9525">
            <a:noFill/>
            <a:miter lim="800000"/>
            <a:headEnd/>
            <a:tailEnd/>
          </a:ln>
        </p:spPr>
      </p:pic>
      <p:sp>
        <p:nvSpPr>
          <p:cNvPr id="32771" name="Rectangle 2"/>
          <p:cNvSpPr>
            <a:spLocks noGrp="1" noChangeArrowheads="1"/>
          </p:cNvSpPr>
          <p:nvPr>
            <p:ph type="ctrTitle"/>
          </p:nvPr>
        </p:nvSpPr>
        <p:spPr>
          <a:xfrm>
            <a:off x="304800" y="533400"/>
            <a:ext cx="5638800" cy="2971800"/>
          </a:xfrm>
        </p:spPr>
        <p:txBody>
          <a:bodyPr/>
          <a:lstStyle/>
          <a:p>
            <a:pPr eaLnBrk="1" hangingPunct="1"/>
            <a:r>
              <a:rPr lang="en-US" sz="6600" smtClean="0">
                <a:solidFill>
                  <a:srgbClr val="000000"/>
                </a:solidFill>
              </a:rPr>
              <a:t>The “aura” on early Photography</a:t>
            </a:r>
            <a:endParaRPr lang="en-US" smtClean="0"/>
          </a:p>
        </p:txBody>
      </p:sp>
      <p:sp>
        <p:nvSpPr>
          <p:cNvPr id="32772" name="Rectangle 5"/>
          <p:cNvSpPr>
            <a:spLocks noChangeArrowheads="1"/>
          </p:cNvSpPr>
          <p:nvPr/>
        </p:nvSpPr>
        <p:spPr bwMode="auto">
          <a:xfrm>
            <a:off x="4495800" y="5867400"/>
            <a:ext cx="4179888" cy="846138"/>
          </a:xfrm>
          <a:prstGeom prst="rect">
            <a:avLst/>
          </a:prstGeom>
          <a:noFill/>
          <a:ln w="9525">
            <a:noFill/>
            <a:miter lim="800000"/>
            <a:headEnd/>
            <a:tailEnd/>
          </a:ln>
        </p:spPr>
        <p:txBody>
          <a:bodyPr wrap="none" anchor="ctr">
            <a:prstTxWarp prst="textNoShape">
              <a:avLst/>
            </a:prstTxWarp>
            <a:spAutoFit/>
          </a:bodyPr>
          <a:lstStyle/>
          <a:p>
            <a:pPr algn="l" eaLnBrk="0" hangingPunct="0"/>
            <a:r>
              <a:rPr lang="en-US" sz="1200">
                <a:solidFill>
                  <a:srgbClr val="000000"/>
                </a:solidFill>
                <a:latin typeface="Helvetica" charset="0"/>
              </a:rPr>
              <a:t>A photograph of a daguerreotype of Edgar Allan Poe 1848, </a:t>
            </a:r>
            <a:br>
              <a:rPr lang="en-US" sz="1200">
                <a:solidFill>
                  <a:srgbClr val="000000"/>
                </a:solidFill>
                <a:latin typeface="Helvetica" charset="0"/>
              </a:rPr>
            </a:br>
            <a:r>
              <a:rPr lang="en-US" sz="1200">
                <a:solidFill>
                  <a:srgbClr val="000000"/>
                </a:solidFill>
                <a:latin typeface="Helvetica" charset="0"/>
              </a:rPr>
              <a:t>first published 1880.</a:t>
            </a:r>
            <a:br>
              <a:rPr lang="en-US" sz="1200">
                <a:solidFill>
                  <a:srgbClr val="000000"/>
                </a:solidFill>
                <a:latin typeface="Helvetica" charset="0"/>
              </a:rPr>
            </a:br>
            <a:r>
              <a:rPr lang="en-US" sz="1200">
                <a:solidFill>
                  <a:srgbClr val="000000"/>
                </a:solidFill>
                <a:latin typeface="Helvetica" charset="0"/>
              </a:rPr>
              <a:t>Taken by W.S. Hartshorn, Providence,</a:t>
            </a:r>
            <a:br>
              <a:rPr lang="en-US" sz="1200">
                <a:solidFill>
                  <a:srgbClr val="000000"/>
                </a:solidFill>
                <a:latin typeface="Helvetica" charset="0"/>
              </a:rPr>
            </a:br>
            <a:r>
              <a:rPr lang="en-US" sz="1200">
                <a:solidFill>
                  <a:srgbClr val="000000"/>
                </a:solidFill>
                <a:latin typeface="Helvetica" charset="0"/>
              </a:rPr>
              <a:t>Rhode Island, November, 1848</a:t>
            </a:r>
            <a:r>
              <a:rPr lang="en-US" sz="1300">
                <a:solidFill>
                  <a:srgbClr val="000000"/>
                </a:solidFill>
                <a:latin typeface="Helvetica" charset="0"/>
              </a:rPr>
              <a:t>.</a:t>
            </a:r>
          </a:p>
        </p:txBody>
      </p:sp>
      <p:pic>
        <p:nvPicPr>
          <p:cNvPr id="32773" name="Picture 8" descr="Daguerre_Atelier_1837"/>
          <p:cNvPicPr>
            <a:picLocks noChangeAspect="1" noChangeArrowheads="1"/>
          </p:cNvPicPr>
          <p:nvPr/>
        </p:nvPicPr>
        <p:blipFill>
          <a:blip r:embed="rId4"/>
          <a:srcRect/>
          <a:stretch>
            <a:fillRect/>
          </a:stretch>
        </p:blipFill>
        <p:spPr bwMode="auto">
          <a:xfrm>
            <a:off x="0" y="4292600"/>
            <a:ext cx="3551238" cy="2565400"/>
          </a:xfrm>
          <a:prstGeom prst="rect">
            <a:avLst/>
          </a:prstGeom>
          <a:noFill/>
          <a:ln w="9525">
            <a:noFill/>
            <a:miter lim="800000"/>
            <a:headEnd/>
            <a:tailEnd/>
          </a:ln>
        </p:spPr>
      </p:pic>
      <p:sp>
        <p:nvSpPr>
          <p:cNvPr id="32774" name="Rectangle 9"/>
          <p:cNvSpPr>
            <a:spLocks noChangeArrowheads="1"/>
          </p:cNvSpPr>
          <p:nvPr/>
        </p:nvSpPr>
        <p:spPr bwMode="auto">
          <a:xfrm>
            <a:off x="0" y="3962400"/>
            <a:ext cx="1717675" cy="274638"/>
          </a:xfrm>
          <a:prstGeom prst="rect">
            <a:avLst/>
          </a:prstGeom>
          <a:noFill/>
          <a:ln w="9525">
            <a:noFill/>
            <a:miter lim="800000"/>
            <a:headEnd/>
            <a:tailEnd/>
          </a:ln>
        </p:spPr>
        <p:txBody>
          <a:bodyPr wrap="none" anchor="ctr">
            <a:prstTxWarp prst="textNoShape">
              <a:avLst/>
            </a:prstTxWarp>
            <a:spAutoFit/>
          </a:bodyPr>
          <a:lstStyle/>
          <a:p>
            <a:r>
              <a:rPr lang="en-US" sz="1200">
                <a:solidFill>
                  <a:srgbClr val="000000"/>
                </a:solidFill>
              </a:rPr>
              <a:t>Daguerre, Atelier.1837</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36000">
              <a:schemeClr val="accent1">
                <a:lumMod val="75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533400"/>
            <a:ext cx="5638800" cy="2971800"/>
          </a:xfrm>
        </p:spPr>
        <p:txBody>
          <a:bodyPr/>
          <a:lstStyle/>
          <a:p>
            <a:pPr eaLnBrk="1" hangingPunct="1"/>
            <a:r>
              <a:rPr lang="en-US" sz="6600" smtClean="0">
                <a:solidFill>
                  <a:srgbClr val="000000"/>
                </a:solidFill>
              </a:rPr>
              <a:t>The “aura” on early Photography</a:t>
            </a:r>
            <a:endParaRPr lang="en-US" smtClean="0"/>
          </a:p>
        </p:txBody>
      </p:sp>
      <p:sp>
        <p:nvSpPr>
          <p:cNvPr id="34819" name="Rectangle 6"/>
          <p:cNvSpPr>
            <a:spLocks noChangeArrowheads="1"/>
          </p:cNvSpPr>
          <p:nvPr/>
        </p:nvSpPr>
        <p:spPr bwMode="auto">
          <a:xfrm>
            <a:off x="228600" y="4953000"/>
            <a:ext cx="8458200" cy="1600200"/>
          </a:xfrm>
          <a:prstGeom prst="rect">
            <a:avLst/>
          </a:prstGeom>
          <a:noFill/>
          <a:ln w="9525">
            <a:noFill/>
            <a:miter lim="800000"/>
            <a:headEnd/>
            <a:tailEnd/>
          </a:ln>
        </p:spPr>
        <p:txBody>
          <a:bodyPr>
            <a:prstTxWarp prst="textNoShape">
              <a:avLst/>
            </a:prstTxWarp>
            <a:spAutoFit/>
          </a:bodyPr>
          <a:lstStyle/>
          <a:p>
            <a:pPr algn="l"/>
            <a:r>
              <a:rPr lang="en-US" sz="1400">
                <a:solidFill>
                  <a:srgbClr val="33334D"/>
                </a:solidFill>
                <a:latin typeface="Helvetica" charset="0"/>
              </a:rPr>
              <a:t>The </a:t>
            </a:r>
            <a:r>
              <a:rPr lang="en-US" sz="1400" b="1">
                <a:solidFill>
                  <a:srgbClr val="33334D"/>
                </a:solidFill>
              </a:rPr>
              <a:t>daguerreotype</a:t>
            </a:r>
            <a:r>
              <a:rPr lang="en-US" sz="1400">
                <a:solidFill>
                  <a:srgbClr val="33334D"/>
                </a:solidFill>
                <a:latin typeface="Helvetica" charset="0"/>
              </a:rPr>
              <a:t> is an early type of photograph photograph, developed by </a:t>
            </a:r>
            <a:r>
              <a:rPr lang="en-US" sz="1400">
                <a:solidFill>
                  <a:srgbClr val="7F7FA9"/>
                </a:solidFill>
                <a:latin typeface="Helvetica" charset="0"/>
              </a:rPr>
              <a:t>Louis Daguerre</a:t>
            </a:r>
            <a:r>
              <a:rPr lang="en-US" sz="1400">
                <a:solidFill>
                  <a:srgbClr val="33334D"/>
                </a:solidFill>
                <a:latin typeface="Helvetica" charset="0"/>
              </a:rPr>
              <a:t>, in which the image is exposed directly onto a </a:t>
            </a:r>
            <a:r>
              <a:rPr lang="en-US" sz="1400">
                <a:solidFill>
                  <a:srgbClr val="7F7FA9"/>
                </a:solidFill>
                <a:latin typeface="Helvetica" charset="0"/>
              </a:rPr>
              <a:t>mirror-polished surface of silver </a:t>
            </a:r>
            <a:r>
              <a:rPr lang="en-US" sz="1400">
                <a:solidFill>
                  <a:srgbClr val="33334D"/>
                </a:solidFill>
                <a:latin typeface="Helvetica" charset="0"/>
              </a:rPr>
              <a:t>bearing a coating of silver halide particles deposited by iodine vapor. In later developments bromine and chlorine vapors were also used, resulting in shorter exposure times </a:t>
            </a:r>
            <a:br>
              <a:rPr lang="en-US" sz="1400">
                <a:solidFill>
                  <a:srgbClr val="33334D"/>
                </a:solidFill>
                <a:latin typeface="Helvetica" charset="0"/>
              </a:rPr>
            </a:br>
            <a:r>
              <a:rPr lang="en-US" sz="1400">
                <a:solidFill>
                  <a:srgbClr val="33334D"/>
                </a:solidFill>
                <a:latin typeface="Helvetica" charset="0"/>
              </a:rPr>
              <a:t>The daguerreotype is a negative image, but the mirrored surface of the metal plate reflects the image and makes it appear positive in the proper light. Thus, daguerreotype is a direct photographic process </a:t>
            </a:r>
            <a:r>
              <a:rPr lang="en-US" sz="1400" b="1">
                <a:solidFill>
                  <a:srgbClr val="33334D"/>
                </a:solidFill>
                <a:latin typeface="Helvetica" charset="0"/>
              </a:rPr>
              <a:t>without the capacity for duplication</a:t>
            </a:r>
            <a:r>
              <a:rPr lang="en-US" sz="1400">
                <a:solidFill>
                  <a:srgbClr val="33334D"/>
                </a:solidFill>
                <a:latin typeface="Helvetica" charset="0"/>
              </a:rPr>
              <a:t>.</a:t>
            </a:r>
          </a:p>
        </p:txBody>
      </p:sp>
      <p:pic>
        <p:nvPicPr>
          <p:cNvPr id="34820" name="Picture 4"/>
          <p:cNvPicPr>
            <a:picLocks noChangeAspect="1" noChangeArrowheads="1"/>
          </p:cNvPicPr>
          <p:nvPr/>
        </p:nvPicPr>
        <p:blipFill>
          <a:blip r:embed="rId3"/>
          <a:srcRect/>
          <a:stretch>
            <a:fillRect/>
          </a:stretch>
        </p:blipFill>
        <p:spPr bwMode="auto">
          <a:xfrm>
            <a:off x="6096000" y="152400"/>
            <a:ext cx="2901950" cy="363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DDDEE4"/>
        </a:solidFill>
        <a:effectLst/>
      </p:bgPr>
    </p:bg>
    <p:spTree>
      <p:nvGrpSpPr>
        <p:cNvPr id="1" name=""/>
        <p:cNvGrpSpPr/>
        <p:nvPr/>
      </p:nvGrpSpPr>
      <p:grpSpPr>
        <a:xfrm>
          <a:off x="0" y="0"/>
          <a:ext cx="0" cy="0"/>
          <a:chOff x="0" y="0"/>
          <a:chExt cx="0" cy="0"/>
        </a:xfrm>
      </p:grpSpPr>
      <p:pic>
        <p:nvPicPr>
          <p:cNvPr id="36866" name="Picture 8"/>
          <p:cNvPicPr>
            <a:picLocks noChangeAspect="1" noChangeArrowheads="1"/>
          </p:cNvPicPr>
          <p:nvPr/>
        </p:nvPicPr>
        <p:blipFill>
          <a:blip r:embed="rId3"/>
          <a:srcRect/>
          <a:stretch>
            <a:fillRect/>
          </a:stretch>
        </p:blipFill>
        <p:spPr bwMode="auto">
          <a:xfrm>
            <a:off x="381000" y="304800"/>
            <a:ext cx="3200400" cy="3390900"/>
          </a:xfrm>
          <a:prstGeom prst="rect">
            <a:avLst/>
          </a:prstGeom>
          <a:noFill/>
          <a:ln w="9525">
            <a:noFill/>
            <a:miter lim="800000"/>
            <a:headEnd/>
            <a:tailEnd/>
          </a:ln>
        </p:spPr>
      </p:pic>
      <p:sp>
        <p:nvSpPr>
          <p:cNvPr id="36867" name="Rectangle 6"/>
          <p:cNvSpPr>
            <a:spLocks noChangeArrowheads="1"/>
          </p:cNvSpPr>
          <p:nvPr/>
        </p:nvSpPr>
        <p:spPr bwMode="auto">
          <a:xfrm>
            <a:off x="468313" y="6569075"/>
            <a:ext cx="2616200" cy="304800"/>
          </a:xfrm>
          <a:prstGeom prst="rect">
            <a:avLst/>
          </a:prstGeom>
          <a:noFill/>
          <a:ln w="9525">
            <a:noFill/>
            <a:miter lim="800000"/>
            <a:headEnd/>
            <a:tailEnd/>
          </a:ln>
        </p:spPr>
        <p:txBody>
          <a:bodyPr wrap="none" anchor="ctr">
            <a:prstTxWarp prst="textNoShape">
              <a:avLst/>
            </a:prstTxWarp>
            <a:spAutoFit/>
          </a:bodyPr>
          <a:lstStyle/>
          <a:p>
            <a:r>
              <a:rPr lang="en-US" sz="1400">
                <a:solidFill>
                  <a:srgbClr val="000000"/>
                </a:solidFill>
              </a:rPr>
              <a:t>Stereo Daguerrotype, ca. 1853</a:t>
            </a:r>
            <a:endParaRPr lang="en-US" b="1"/>
          </a:p>
        </p:txBody>
      </p:sp>
      <p:pic>
        <p:nvPicPr>
          <p:cNvPr id="36868" name="Picture 7"/>
          <p:cNvPicPr>
            <a:picLocks noChangeAspect="1" noChangeArrowheads="1"/>
          </p:cNvPicPr>
          <p:nvPr/>
        </p:nvPicPr>
        <p:blipFill>
          <a:blip r:embed="rId4"/>
          <a:srcRect/>
          <a:stretch>
            <a:fillRect/>
          </a:stretch>
        </p:blipFill>
        <p:spPr bwMode="auto">
          <a:xfrm>
            <a:off x="4779963" y="0"/>
            <a:ext cx="4237037" cy="6858000"/>
          </a:xfrm>
          <a:prstGeom prst="rect">
            <a:avLst/>
          </a:prstGeom>
          <a:noFill/>
          <a:ln w="9525">
            <a:noFill/>
            <a:miter lim="800000"/>
            <a:headEnd/>
            <a:tailEnd/>
          </a:ln>
        </p:spPr>
      </p:pic>
      <p:pic>
        <p:nvPicPr>
          <p:cNvPr id="36869" name="Picture 9"/>
          <p:cNvPicPr>
            <a:picLocks noChangeAspect="1" noChangeArrowheads="1"/>
          </p:cNvPicPr>
          <p:nvPr/>
        </p:nvPicPr>
        <p:blipFill>
          <a:blip r:embed="rId5"/>
          <a:srcRect/>
          <a:stretch>
            <a:fillRect/>
          </a:stretch>
        </p:blipFill>
        <p:spPr bwMode="auto">
          <a:xfrm>
            <a:off x="381000" y="3810000"/>
            <a:ext cx="4064000" cy="2705100"/>
          </a:xfrm>
          <a:prstGeom prst="rect">
            <a:avLst/>
          </a:prstGeom>
          <a:noFill/>
          <a:ln w="9525">
            <a:noFill/>
            <a:miter lim="800000"/>
            <a:headEnd/>
            <a:tailEnd/>
          </a:ln>
        </p:spPr>
      </p:pic>
      <p:sp>
        <p:nvSpPr>
          <p:cNvPr id="36870" name="Title 10"/>
          <p:cNvSpPr>
            <a:spLocks noGrp="1"/>
          </p:cNvSpPr>
          <p:nvPr>
            <p:ph type="ctr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6"/>
          <p:cNvSpPr>
            <a:spLocks noGrp="1" noChangeArrowheads="1"/>
          </p:cNvSpPr>
          <p:nvPr>
            <p:ph type="ctrTitle"/>
          </p:nvPr>
        </p:nvSpPr>
        <p:spPr>
          <a:xfrm>
            <a:off x="2133600" y="4191000"/>
            <a:ext cx="4572000" cy="1143000"/>
          </a:xfrm>
          <a:noFill/>
        </p:spPr>
        <p:txBody>
          <a:bodyPr/>
          <a:lstStyle/>
          <a:p>
            <a:pPr eaLnBrk="1" hangingPunct="1"/>
            <a:r>
              <a:rPr lang="en-US" sz="4100" dirty="0" smtClean="0">
                <a:solidFill>
                  <a:srgbClr val="000000"/>
                </a:solidFill>
                <a:latin typeface="Adobe Caslon Pro Italic" pitchFamily="-128" charset="0"/>
              </a:rPr>
              <a:t>The purpose of</a:t>
            </a:r>
            <a:r>
              <a:rPr lang="en-US" sz="6600" dirty="0" smtClean="0">
                <a:solidFill>
                  <a:srgbClr val="000000"/>
                </a:solidFill>
                <a:latin typeface="Adobe Caslon Pro Italic" pitchFamily="-128" charset="0"/>
              </a:rPr>
              <a:t/>
            </a:r>
            <a:br>
              <a:rPr lang="en-US" sz="6600" dirty="0" smtClean="0">
                <a:solidFill>
                  <a:srgbClr val="000000"/>
                </a:solidFill>
                <a:latin typeface="Adobe Caslon Pro Italic" pitchFamily="-128" charset="0"/>
              </a:rPr>
            </a:br>
            <a:r>
              <a:rPr lang="en-US" sz="6600" dirty="0" smtClean="0">
                <a:solidFill>
                  <a:srgbClr val="000000"/>
                </a:solidFill>
                <a:latin typeface="Adobe Caslon Pro Italic" pitchFamily="-128" charset="0"/>
              </a:rPr>
              <a:t>Photography</a:t>
            </a:r>
            <a:endParaRPr lang="en-US" dirty="0">
              <a:solidFill>
                <a:srgbClr val="000000"/>
              </a:solidFill>
            </a:endParaRPr>
          </a:p>
        </p:txBody>
      </p:sp>
      <p:sp>
        <p:nvSpPr>
          <p:cNvPr id="38915" name="AutoShape 7"/>
          <p:cNvSpPr>
            <a:spLocks noChangeArrowheads="1"/>
          </p:cNvSpPr>
          <p:nvPr/>
        </p:nvSpPr>
        <p:spPr bwMode="auto">
          <a:xfrm>
            <a:off x="0" y="2438400"/>
            <a:ext cx="4419600" cy="1524000"/>
          </a:xfrm>
          <a:prstGeom prst="roundRect">
            <a:avLst>
              <a:gd name="adj" fmla="val 16667"/>
            </a:avLst>
          </a:prstGeom>
          <a:noFill/>
          <a:ln w="12700">
            <a:solidFill>
              <a:srgbClr val="A6A6A6"/>
            </a:solidFill>
            <a:round/>
            <a:headEnd/>
            <a:tailEnd/>
          </a:ln>
        </p:spPr>
        <p:txBody>
          <a:bodyPr wrap="none" anchor="ctr">
            <a:prstTxWarp prst="textNoShape">
              <a:avLst/>
            </a:prstTxWarp>
          </a:bodyPr>
          <a:lstStyle/>
          <a:p>
            <a:r>
              <a:rPr lang="en-US" sz="3000" dirty="0" smtClean="0">
                <a:solidFill>
                  <a:srgbClr val="FFFFFF"/>
                </a:solidFill>
                <a:latin typeface="+mn-lt"/>
              </a:rPr>
              <a:t>Documentation </a:t>
            </a:r>
            <a:r>
              <a:rPr lang="en-US" sz="3000" dirty="0">
                <a:solidFill>
                  <a:srgbClr val="FFFFFF"/>
                </a:solidFill>
                <a:latin typeface="+mn-lt"/>
              </a:rPr>
              <a:t>of Reality</a:t>
            </a:r>
          </a:p>
        </p:txBody>
      </p:sp>
      <p:sp>
        <p:nvSpPr>
          <p:cNvPr id="38916" name="AutoShape 8"/>
          <p:cNvSpPr>
            <a:spLocks noChangeArrowheads="1"/>
          </p:cNvSpPr>
          <p:nvPr/>
        </p:nvSpPr>
        <p:spPr bwMode="auto">
          <a:xfrm>
            <a:off x="5105400" y="609600"/>
            <a:ext cx="3733800" cy="2333625"/>
          </a:xfrm>
          <a:prstGeom prst="cloudCallout">
            <a:avLst>
              <a:gd name="adj1" fmla="val -32937"/>
              <a:gd name="adj2" fmla="val 90359"/>
            </a:avLst>
          </a:prstGeom>
          <a:noFill/>
          <a:ln w="12700">
            <a:solidFill>
              <a:srgbClr val="969696"/>
            </a:solidFill>
            <a:round/>
            <a:headEnd/>
            <a:tailEnd/>
          </a:ln>
        </p:spPr>
        <p:txBody>
          <a:bodyPr wrap="none" anchor="ctr">
            <a:prstTxWarp prst="textNoShape">
              <a:avLst/>
            </a:prstTxWarp>
          </a:bodyPr>
          <a:lstStyle/>
          <a:p>
            <a:r>
              <a:rPr lang="en-US" dirty="0">
                <a:solidFill>
                  <a:schemeClr val="tx2"/>
                </a:solidFill>
              </a:rPr>
              <a:t>Evocation of </a:t>
            </a:r>
            <a:br>
              <a:rPr lang="en-US" dirty="0">
                <a:solidFill>
                  <a:schemeClr val="tx2"/>
                </a:solidFill>
              </a:rPr>
            </a:br>
            <a:r>
              <a:rPr lang="en-US" dirty="0">
                <a:solidFill>
                  <a:schemeClr val="tx2"/>
                </a:solidFill>
              </a:rPr>
              <a:t>Beauty</a:t>
            </a:r>
          </a:p>
        </p:txBody>
      </p:sp>
      <p:sp>
        <p:nvSpPr>
          <p:cNvPr id="5" name="TextBox 4"/>
          <p:cNvSpPr txBox="1"/>
          <p:nvPr/>
        </p:nvSpPr>
        <p:spPr>
          <a:xfrm>
            <a:off x="6934200" y="3200400"/>
            <a:ext cx="2108269" cy="738664"/>
          </a:xfrm>
          <a:prstGeom prst="rect">
            <a:avLst/>
          </a:prstGeom>
          <a:noFill/>
        </p:spPr>
        <p:txBody>
          <a:bodyPr wrap="none" rtlCol="0">
            <a:spAutoFit/>
          </a:bodyPr>
          <a:lstStyle/>
          <a:p>
            <a:pPr algn="r"/>
            <a:r>
              <a:rPr lang="en-US" sz="1400" dirty="0" smtClean="0"/>
              <a:t>The evocation of beauty</a:t>
            </a:r>
          </a:p>
          <a:p>
            <a:pPr algn="r"/>
            <a:r>
              <a:rPr lang="en-US" sz="1400" dirty="0" smtClean="0"/>
              <a:t>is a last resort of</a:t>
            </a:r>
          </a:p>
          <a:p>
            <a:pPr algn="r"/>
            <a:r>
              <a:rPr lang="en-US" sz="1400" dirty="0" smtClean="0"/>
              <a:t>Ritual function</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6A6A6"/>
        </a:solidFill>
        <a:effectLst/>
      </p:bgPr>
    </p:bg>
    <p:spTree>
      <p:nvGrpSpPr>
        <p:cNvPr id="1" name=""/>
        <p:cNvGrpSpPr/>
        <p:nvPr/>
      </p:nvGrpSpPr>
      <p:grpSpPr>
        <a:xfrm>
          <a:off x="0" y="0"/>
          <a:ext cx="0" cy="0"/>
          <a:chOff x="0" y="0"/>
          <a:chExt cx="0" cy="0"/>
        </a:xfrm>
      </p:grpSpPr>
      <p:sp>
        <p:nvSpPr>
          <p:cNvPr id="40962" name="Rectangle 5"/>
          <p:cNvSpPr>
            <a:spLocks noGrp="1" noChangeArrowheads="1"/>
          </p:cNvSpPr>
          <p:nvPr>
            <p:ph type="ctrTitle"/>
          </p:nvPr>
        </p:nvSpPr>
        <p:spPr>
          <a:xfrm>
            <a:off x="0" y="152400"/>
            <a:ext cx="8915400" cy="838200"/>
          </a:xfrm>
        </p:spPr>
        <p:txBody>
          <a:bodyPr/>
          <a:lstStyle/>
          <a:p>
            <a:pPr algn="l" eaLnBrk="1" hangingPunct="1"/>
            <a:r>
              <a:rPr lang="en-US" sz="4000">
                <a:solidFill>
                  <a:srgbClr val="000000"/>
                </a:solidFill>
                <a:latin typeface="Adobe Caslon Pro Bold" charset="-18"/>
                <a:ea typeface="Adobe Caslon Pro Bold" charset="-18"/>
                <a:cs typeface="Adobe Caslon Pro Bold" charset="-18"/>
              </a:rPr>
              <a:t>Early Photography</a:t>
            </a:r>
            <a:r>
              <a:rPr lang="en-US">
                <a:solidFill>
                  <a:srgbClr val="000000"/>
                </a:solidFill>
              </a:rPr>
              <a:t>, </a:t>
            </a:r>
            <a:r>
              <a:rPr lang="en-US" sz="2400">
                <a:solidFill>
                  <a:srgbClr val="000000"/>
                </a:solidFill>
              </a:rPr>
              <a:t>Julia Margaret Cameron</a:t>
            </a:r>
            <a:endParaRPr lang="en-US" sz="1800">
              <a:solidFill>
                <a:srgbClr val="000000"/>
              </a:solidFill>
            </a:endParaRPr>
          </a:p>
        </p:txBody>
      </p:sp>
      <p:pic>
        <p:nvPicPr>
          <p:cNvPr id="40963" name="Picture 7"/>
          <p:cNvPicPr>
            <a:picLocks noChangeAspect="1" noChangeArrowheads="1"/>
          </p:cNvPicPr>
          <p:nvPr/>
        </p:nvPicPr>
        <p:blipFill>
          <a:blip r:embed="rId3"/>
          <a:srcRect/>
          <a:stretch>
            <a:fillRect/>
          </a:stretch>
        </p:blipFill>
        <p:spPr bwMode="auto">
          <a:xfrm>
            <a:off x="4800600" y="1295400"/>
            <a:ext cx="4191000" cy="4791075"/>
          </a:xfrm>
          <a:prstGeom prst="rect">
            <a:avLst/>
          </a:prstGeom>
          <a:noFill/>
          <a:ln w="9525">
            <a:noFill/>
            <a:miter lim="800000"/>
            <a:headEnd/>
            <a:tailEnd/>
          </a:ln>
        </p:spPr>
      </p:pic>
      <p:pic>
        <p:nvPicPr>
          <p:cNvPr id="40964" name="Picture 8"/>
          <p:cNvPicPr>
            <a:picLocks noChangeAspect="1" noChangeArrowheads="1"/>
          </p:cNvPicPr>
          <p:nvPr/>
        </p:nvPicPr>
        <p:blipFill>
          <a:blip r:embed="rId4"/>
          <a:srcRect/>
          <a:stretch>
            <a:fillRect/>
          </a:stretch>
        </p:blipFill>
        <p:spPr bwMode="auto">
          <a:xfrm>
            <a:off x="0" y="1905000"/>
            <a:ext cx="4154488" cy="4953000"/>
          </a:xfrm>
          <a:prstGeom prst="rect">
            <a:avLst/>
          </a:prstGeom>
          <a:noFill/>
          <a:ln w="9525">
            <a:noFill/>
            <a:miter lim="800000"/>
            <a:headEnd/>
            <a:tailEnd/>
          </a:ln>
        </p:spPr>
      </p:pic>
      <p:sp>
        <p:nvSpPr>
          <p:cNvPr id="40965" name="Rectangle 10"/>
          <p:cNvSpPr>
            <a:spLocks noChangeArrowheads="1"/>
          </p:cNvSpPr>
          <p:nvPr/>
        </p:nvSpPr>
        <p:spPr bwMode="auto">
          <a:xfrm>
            <a:off x="6408738" y="512763"/>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0966" name="Rectangle 11"/>
          <p:cNvSpPr>
            <a:spLocks noChangeArrowheads="1"/>
          </p:cNvSpPr>
          <p:nvPr/>
        </p:nvSpPr>
        <p:spPr bwMode="auto">
          <a:xfrm>
            <a:off x="5181600" y="6035675"/>
            <a:ext cx="3352800" cy="646113"/>
          </a:xfrm>
          <a:prstGeom prst="rect">
            <a:avLst/>
          </a:prstGeom>
          <a:noFill/>
          <a:ln w="9525">
            <a:noFill/>
            <a:miter lim="800000"/>
            <a:headEnd/>
            <a:tailEnd/>
          </a:ln>
        </p:spPr>
        <p:txBody>
          <a:bodyPr>
            <a:prstTxWarp prst="textNoShape">
              <a:avLst/>
            </a:prstTxWarp>
            <a:spAutoFit/>
          </a:bodyPr>
          <a:lstStyle/>
          <a:p>
            <a:pPr algn="l" eaLnBrk="0" hangingPunct="0"/>
            <a:r>
              <a:rPr lang="en-US" sz="900">
                <a:solidFill>
                  <a:srgbClr val="000000"/>
                </a:solidFill>
                <a:latin typeface="Bookman Old Style" charset="0"/>
                <a:ea typeface="Bookman Old Style" charset="0"/>
                <a:cs typeface="Bookman Old Style" charset="0"/>
              </a:rPr>
              <a:t>“Sadness”, 1864</a:t>
            </a:r>
          </a:p>
          <a:p>
            <a:pPr algn="l" eaLnBrk="0" hangingPunct="0"/>
            <a:r>
              <a:rPr lang="en-US" sz="900">
                <a:solidFill>
                  <a:srgbClr val="000000"/>
                </a:solidFill>
                <a:latin typeface="Bookman Old Style" charset="0"/>
                <a:ea typeface="Bookman Old Style" charset="0"/>
                <a:cs typeface="Bookman Old Style" charset="0"/>
              </a:rPr>
              <a:t>Model: Helen Terry</a:t>
            </a:r>
          </a:p>
          <a:p>
            <a:pPr algn="l" eaLnBrk="0" hangingPunct="0"/>
            <a:r>
              <a:rPr lang="en-US" sz="900">
                <a:solidFill>
                  <a:srgbClr val="000000"/>
                </a:solidFill>
                <a:latin typeface="Bookman Old Style" charset="0"/>
                <a:ea typeface="Bookman Old Style" charset="0"/>
                <a:cs typeface="Bookman Old Style" charset="0"/>
              </a:rPr>
              <a:t>Shakespearean actress</a:t>
            </a:r>
          </a:p>
          <a:p>
            <a:pPr algn="l" eaLnBrk="0" hangingPunct="0"/>
            <a:r>
              <a:rPr lang="en-US" sz="900">
                <a:solidFill>
                  <a:srgbClr val="000000"/>
                </a:solidFill>
                <a:latin typeface="Bookman Old Style" charset="0"/>
                <a:ea typeface="Bookman Old Style" charset="0"/>
                <a:cs typeface="Bookman Old Style" charset="0"/>
              </a:rPr>
              <a:t>Young wife of George Frederic Watts</a:t>
            </a:r>
            <a:endParaRPr lang="en-US" sz="900">
              <a:latin typeface="Bookman Old Style" charset="0"/>
              <a:ea typeface="Bookman Old Style" charset="0"/>
              <a:cs typeface="Bookman Old Style" charset="0"/>
            </a:endParaRPr>
          </a:p>
        </p:txBody>
      </p:sp>
      <p:sp>
        <p:nvSpPr>
          <p:cNvPr id="40967" name="Rectangle 12"/>
          <p:cNvSpPr>
            <a:spLocks noChangeArrowheads="1"/>
          </p:cNvSpPr>
          <p:nvPr/>
        </p:nvSpPr>
        <p:spPr bwMode="auto">
          <a:xfrm>
            <a:off x="6477000" y="838200"/>
            <a:ext cx="1430338" cy="366713"/>
          </a:xfrm>
          <a:prstGeom prst="rect">
            <a:avLst/>
          </a:prstGeom>
          <a:noFill/>
          <a:ln w="9525">
            <a:noFill/>
            <a:miter lim="800000"/>
            <a:headEnd/>
            <a:tailEnd/>
          </a:ln>
        </p:spPr>
        <p:txBody>
          <a:bodyPr wrap="none" anchor="ctr">
            <a:prstTxWarp prst="textNoShape">
              <a:avLst/>
            </a:prstTxWarp>
            <a:spAutoFit/>
          </a:bodyPr>
          <a:lstStyle/>
          <a:p>
            <a:r>
              <a:rPr lang="en-US" sz="1800">
                <a:solidFill>
                  <a:srgbClr val="000000"/>
                </a:solidFill>
              </a:rPr>
              <a:t>(1815-1879)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6A6A6"/>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76200"/>
            <a:ext cx="8915400" cy="609600"/>
          </a:xfrm>
        </p:spPr>
        <p:txBody>
          <a:bodyPr/>
          <a:lstStyle/>
          <a:p>
            <a:pPr algn="l" eaLnBrk="1" hangingPunct="1"/>
            <a:r>
              <a:rPr lang="en-US" sz="4000" smtClean="0">
                <a:solidFill>
                  <a:srgbClr val="000000"/>
                </a:solidFill>
                <a:latin typeface="Adobe Caslon Pro Bold" charset="-18"/>
                <a:ea typeface="Adobe Caslon Pro Bold" charset="-18"/>
                <a:cs typeface="Adobe Caslon Pro Bold" charset="-18"/>
              </a:rPr>
              <a:t>Early Photography</a:t>
            </a:r>
            <a:r>
              <a:rPr lang="en-US" sz="4000" smtClean="0">
                <a:solidFill>
                  <a:srgbClr val="000000"/>
                </a:solidFill>
              </a:rPr>
              <a:t>, </a:t>
            </a:r>
            <a:r>
              <a:rPr lang="en-US" sz="2400" smtClean="0">
                <a:solidFill>
                  <a:srgbClr val="000000"/>
                </a:solidFill>
              </a:rPr>
              <a:t>Julia Margaret Cameron</a:t>
            </a:r>
            <a:endParaRPr lang="en-US" sz="1800" smtClean="0">
              <a:solidFill>
                <a:srgbClr val="000000"/>
              </a:solidFill>
            </a:endParaRPr>
          </a:p>
        </p:txBody>
      </p:sp>
      <p:sp>
        <p:nvSpPr>
          <p:cNvPr id="43011" name="Rectangle 5"/>
          <p:cNvSpPr>
            <a:spLocks noChangeArrowheads="1"/>
          </p:cNvSpPr>
          <p:nvPr/>
        </p:nvSpPr>
        <p:spPr bwMode="auto">
          <a:xfrm>
            <a:off x="6408738" y="512763"/>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3012" name="Rectangle 7"/>
          <p:cNvSpPr>
            <a:spLocks noChangeArrowheads="1"/>
          </p:cNvSpPr>
          <p:nvPr/>
        </p:nvSpPr>
        <p:spPr bwMode="auto">
          <a:xfrm>
            <a:off x="6477000" y="685800"/>
            <a:ext cx="1430338" cy="366713"/>
          </a:xfrm>
          <a:prstGeom prst="rect">
            <a:avLst/>
          </a:prstGeom>
          <a:noFill/>
          <a:ln w="9525">
            <a:noFill/>
            <a:miter lim="800000"/>
            <a:headEnd/>
            <a:tailEnd/>
          </a:ln>
        </p:spPr>
        <p:txBody>
          <a:bodyPr wrap="none" anchor="ctr">
            <a:prstTxWarp prst="textNoShape">
              <a:avLst/>
            </a:prstTxWarp>
            <a:spAutoFit/>
          </a:bodyPr>
          <a:lstStyle/>
          <a:p>
            <a:r>
              <a:rPr lang="en-US" sz="1800">
                <a:solidFill>
                  <a:srgbClr val="000000"/>
                </a:solidFill>
              </a:rPr>
              <a:t>(1815-1879)</a:t>
            </a:r>
          </a:p>
        </p:txBody>
      </p:sp>
      <p:pic>
        <p:nvPicPr>
          <p:cNvPr id="43013" name="Picture 8"/>
          <p:cNvPicPr>
            <a:picLocks noChangeAspect="1" noChangeArrowheads="1"/>
          </p:cNvPicPr>
          <p:nvPr/>
        </p:nvPicPr>
        <p:blipFill>
          <a:blip r:embed="rId3"/>
          <a:srcRect/>
          <a:stretch>
            <a:fillRect/>
          </a:stretch>
        </p:blipFill>
        <p:spPr bwMode="auto">
          <a:xfrm>
            <a:off x="1752600" y="838200"/>
            <a:ext cx="2590800" cy="3035300"/>
          </a:xfrm>
          <a:prstGeom prst="rect">
            <a:avLst/>
          </a:prstGeom>
          <a:noFill/>
          <a:ln w="9525">
            <a:noFill/>
            <a:miter lim="800000"/>
            <a:headEnd/>
            <a:tailEnd/>
          </a:ln>
        </p:spPr>
      </p:pic>
      <p:pic>
        <p:nvPicPr>
          <p:cNvPr id="43014" name="Picture 9"/>
          <p:cNvPicPr>
            <a:picLocks noChangeAspect="1" noChangeArrowheads="1"/>
          </p:cNvPicPr>
          <p:nvPr/>
        </p:nvPicPr>
        <p:blipFill>
          <a:blip r:embed="rId4"/>
          <a:srcRect/>
          <a:stretch>
            <a:fillRect/>
          </a:stretch>
        </p:blipFill>
        <p:spPr bwMode="auto">
          <a:xfrm>
            <a:off x="4724400" y="1066800"/>
            <a:ext cx="4240213" cy="5486400"/>
          </a:xfrm>
          <a:prstGeom prst="rect">
            <a:avLst/>
          </a:prstGeom>
          <a:noFill/>
          <a:ln w="9525">
            <a:noFill/>
            <a:miter lim="800000"/>
            <a:headEnd/>
            <a:tailEnd/>
          </a:ln>
        </p:spPr>
      </p:pic>
      <p:sp>
        <p:nvSpPr>
          <p:cNvPr id="43015" name="Rectangle 10"/>
          <p:cNvSpPr>
            <a:spLocks noChangeArrowheads="1"/>
          </p:cNvSpPr>
          <p:nvPr/>
        </p:nvSpPr>
        <p:spPr bwMode="auto">
          <a:xfrm>
            <a:off x="2309813" y="608330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3016" name="Rectangle 11"/>
          <p:cNvSpPr>
            <a:spLocks noChangeArrowheads="1"/>
          </p:cNvSpPr>
          <p:nvPr/>
        </p:nvSpPr>
        <p:spPr bwMode="auto">
          <a:xfrm>
            <a:off x="5562600" y="6583363"/>
            <a:ext cx="3052763" cy="230187"/>
          </a:xfrm>
          <a:prstGeom prst="rect">
            <a:avLst/>
          </a:prstGeom>
          <a:noFill/>
          <a:ln w="9525">
            <a:noFill/>
            <a:miter lim="800000"/>
            <a:headEnd/>
            <a:tailEnd/>
          </a:ln>
        </p:spPr>
        <p:txBody>
          <a:bodyPr>
            <a:prstTxWarp prst="textNoShape">
              <a:avLst/>
            </a:prstTxWarp>
            <a:spAutoFit/>
          </a:bodyPr>
          <a:lstStyle/>
          <a:p>
            <a:pPr algn="l" eaLnBrk="0" hangingPunct="0"/>
            <a:r>
              <a:rPr lang="en-US" sz="900">
                <a:solidFill>
                  <a:srgbClr val="000000"/>
                </a:solidFill>
                <a:latin typeface="Bookman Old Style" charset="0"/>
                <a:ea typeface="Bookman Old Style" charset="0"/>
                <a:cs typeface="Bookman Old Style" charset="0"/>
              </a:rPr>
              <a:t>“I Wait”. Sitter: Rachel Gurney, 1872.</a:t>
            </a:r>
          </a:p>
        </p:txBody>
      </p:sp>
      <p:pic>
        <p:nvPicPr>
          <p:cNvPr id="43017" name="Picture 12"/>
          <p:cNvPicPr>
            <a:picLocks noChangeAspect="1" noChangeArrowheads="1"/>
          </p:cNvPicPr>
          <p:nvPr/>
        </p:nvPicPr>
        <p:blipFill>
          <a:blip r:embed="rId5"/>
          <a:srcRect/>
          <a:stretch>
            <a:fillRect/>
          </a:stretch>
        </p:blipFill>
        <p:spPr bwMode="auto">
          <a:xfrm>
            <a:off x="228600" y="3962400"/>
            <a:ext cx="3175000" cy="2489200"/>
          </a:xfrm>
          <a:prstGeom prst="rect">
            <a:avLst/>
          </a:prstGeom>
          <a:noFill/>
          <a:ln w="9525">
            <a:noFill/>
            <a:miter lim="800000"/>
            <a:headEnd/>
            <a:tailEnd/>
          </a:ln>
        </p:spPr>
      </p:pic>
      <p:sp>
        <p:nvSpPr>
          <p:cNvPr id="43018" name="Rectangle 14"/>
          <p:cNvSpPr>
            <a:spLocks noChangeArrowheads="1"/>
          </p:cNvSpPr>
          <p:nvPr/>
        </p:nvSpPr>
        <p:spPr bwMode="auto">
          <a:xfrm>
            <a:off x="152400" y="6400800"/>
            <a:ext cx="2890838" cy="369888"/>
          </a:xfrm>
          <a:prstGeom prst="rect">
            <a:avLst/>
          </a:prstGeom>
          <a:noFill/>
          <a:ln w="9525">
            <a:noFill/>
            <a:miter lim="800000"/>
            <a:headEnd/>
            <a:tailEnd/>
          </a:ln>
        </p:spPr>
        <p:txBody>
          <a:bodyPr wrap="none" anchor="ctr">
            <a:prstTxWarp prst="textNoShape">
              <a:avLst/>
            </a:prstTxWarp>
            <a:spAutoFit/>
          </a:bodyPr>
          <a:lstStyle/>
          <a:p>
            <a:pPr algn="l" eaLnBrk="0" hangingPunct="0"/>
            <a:r>
              <a:rPr lang="en-US" sz="900">
                <a:solidFill>
                  <a:srgbClr val="000000"/>
                </a:solidFill>
                <a:latin typeface="Bookman Old Style" charset="0"/>
                <a:ea typeface="Bookman Old Style" charset="0"/>
                <a:cs typeface="Bookman Old Style" charset="0"/>
              </a:rPr>
              <a:t>An angel unwinged (the young Endymion), 1872</a:t>
            </a:r>
          </a:p>
          <a:p>
            <a:pPr algn="l" eaLnBrk="0" hangingPunct="0"/>
            <a:r>
              <a:rPr lang="en-US" sz="900">
                <a:solidFill>
                  <a:srgbClr val="000000"/>
                </a:solidFill>
                <a:latin typeface="Bookman Old Style" charset="0"/>
                <a:ea typeface="Bookman Old Style" charset="0"/>
                <a:cs typeface="Bookman Old Style" charset="0"/>
              </a:rPr>
              <a:t>albumen silver photograph.</a:t>
            </a:r>
            <a:endParaRPr lang="en-US" sz="900">
              <a:latin typeface="Bookman Old Style" charset="0"/>
              <a:ea typeface="Bookman Old Style" charset="0"/>
              <a:cs typeface="Bookman Old Style"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6A6A6"/>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ctrTitle"/>
          </p:nvPr>
        </p:nvSpPr>
        <p:spPr>
          <a:xfrm>
            <a:off x="0" y="76200"/>
            <a:ext cx="8915400" cy="609600"/>
          </a:xfrm>
        </p:spPr>
        <p:txBody>
          <a:bodyPr/>
          <a:lstStyle/>
          <a:p>
            <a:pPr algn="l" eaLnBrk="1" hangingPunct="1"/>
            <a:r>
              <a:rPr lang="en-US" sz="4000" smtClean="0">
                <a:solidFill>
                  <a:srgbClr val="000000"/>
                </a:solidFill>
                <a:latin typeface="Adobe Caslon Pro Bold" charset="-18"/>
                <a:ea typeface="Adobe Caslon Pro Bold" charset="-18"/>
                <a:cs typeface="Adobe Caslon Pro Bold" charset="-18"/>
              </a:rPr>
              <a:t>Early Photography</a:t>
            </a:r>
            <a:r>
              <a:rPr lang="en-US" sz="4000" smtClean="0">
                <a:solidFill>
                  <a:srgbClr val="000000"/>
                </a:solidFill>
              </a:rPr>
              <a:t>, </a:t>
            </a:r>
            <a:r>
              <a:rPr lang="en-US" smtClean="0">
                <a:solidFill>
                  <a:srgbClr val="000000"/>
                </a:solidFill>
              </a:rPr>
              <a:t>30</a:t>
            </a:r>
            <a:r>
              <a:rPr lang="en-US" smtClean="0">
                <a:solidFill>
                  <a:srgbClr val="000000"/>
                </a:solidFill>
                <a:latin typeface="Adobe Caslon Pro" charset="-18"/>
                <a:ea typeface="Adobe Caslon Pro" charset="-18"/>
                <a:cs typeface="Adobe Caslon Pro" charset="-18"/>
              </a:rPr>
              <a:t>s</a:t>
            </a:r>
            <a:r>
              <a:rPr lang="en-US" smtClean="0">
                <a:solidFill>
                  <a:srgbClr val="000000"/>
                </a:solidFill>
              </a:rPr>
              <a:t>. </a:t>
            </a:r>
            <a:endParaRPr lang="en-US" sz="1800" smtClean="0">
              <a:solidFill>
                <a:srgbClr val="000000"/>
              </a:solidFill>
            </a:endParaRPr>
          </a:p>
        </p:txBody>
      </p:sp>
      <p:sp>
        <p:nvSpPr>
          <p:cNvPr id="45059" name="Rectangle 1027"/>
          <p:cNvSpPr>
            <a:spLocks noChangeArrowheads="1"/>
          </p:cNvSpPr>
          <p:nvPr/>
        </p:nvSpPr>
        <p:spPr bwMode="auto">
          <a:xfrm>
            <a:off x="6408738" y="512763"/>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5060" name="Rectangle 1031"/>
          <p:cNvSpPr>
            <a:spLocks noChangeArrowheads="1"/>
          </p:cNvSpPr>
          <p:nvPr/>
        </p:nvSpPr>
        <p:spPr bwMode="auto">
          <a:xfrm>
            <a:off x="2309813" y="608330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45061" name="Picture 1036"/>
          <p:cNvPicPr>
            <a:picLocks noChangeAspect="1" noChangeArrowheads="1"/>
          </p:cNvPicPr>
          <p:nvPr/>
        </p:nvPicPr>
        <p:blipFill>
          <a:blip r:embed="rId3"/>
          <a:srcRect/>
          <a:stretch>
            <a:fillRect/>
          </a:stretch>
        </p:blipFill>
        <p:spPr bwMode="auto">
          <a:xfrm>
            <a:off x="0" y="1397000"/>
            <a:ext cx="3873500" cy="4699000"/>
          </a:xfrm>
          <a:prstGeom prst="rect">
            <a:avLst/>
          </a:prstGeom>
          <a:noFill/>
          <a:ln w="9525">
            <a:noFill/>
            <a:miter lim="800000"/>
            <a:headEnd/>
            <a:tailEnd/>
          </a:ln>
        </p:spPr>
      </p:pic>
      <p:pic>
        <p:nvPicPr>
          <p:cNvPr id="45062" name="Picture 1037"/>
          <p:cNvPicPr>
            <a:picLocks noChangeAspect="1" noChangeArrowheads="1"/>
          </p:cNvPicPr>
          <p:nvPr/>
        </p:nvPicPr>
        <p:blipFill>
          <a:blip r:embed="rId4"/>
          <a:srcRect/>
          <a:stretch>
            <a:fillRect/>
          </a:stretch>
        </p:blipFill>
        <p:spPr bwMode="auto">
          <a:xfrm>
            <a:off x="4800600" y="914400"/>
            <a:ext cx="3697288" cy="4800600"/>
          </a:xfrm>
          <a:prstGeom prst="rect">
            <a:avLst/>
          </a:prstGeom>
          <a:noFill/>
          <a:ln w="9525">
            <a:noFill/>
            <a:miter lim="800000"/>
            <a:headEnd/>
            <a:tailEnd/>
          </a:ln>
        </p:spPr>
      </p:pic>
      <p:sp>
        <p:nvSpPr>
          <p:cNvPr id="45063" name="Rectangle 9"/>
          <p:cNvSpPr>
            <a:spLocks noChangeArrowheads="1"/>
          </p:cNvSpPr>
          <p:nvPr/>
        </p:nvSpPr>
        <p:spPr bwMode="auto">
          <a:xfrm>
            <a:off x="0" y="6184900"/>
            <a:ext cx="3886200" cy="292100"/>
          </a:xfrm>
          <a:prstGeom prst="rect">
            <a:avLst/>
          </a:prstGeom>
          <a:noFill/>
          <a:ln w="9525">
            <a:noFill/>
            <a:miter lim="800000"/>
            <a:headEnd/>
            <a:tailEnd/>
          </a:ln>
        </p:spPr>
        <p:txBody>
          <a:bodyPr>
            <a:prstTxWarp prst="textNoShape">
              <a:avLst/>
            </a:prstTxWarp>
            <a:spAutoFit/>
          </a:bodyPr>
          <a:lstStyle/>
          <a:p>
            <a:r>
              <a:rPr lang="en-US" sz="1300" i="1">
                <a:solidFill>
                  <a:srgbClr val="33334D"/>
                </a:solidFill>
              </a:rPr>
              <a:t>Media View. Thanks giving postcard of the period.</a:t>
            </a:r>
            <a:endParaRPr lang="en-US" sz="1300">
              <a:solidFill>
                <a:srgbClr val="33334D"/>
              </a:solidFill>
            </a:endParaRPr>
          </a:p>
        </p:txBody>
      </p:sp>
      <p:pic>
        <p:nvPicPr>
          <p:cNvPr id="45064" name="Picture 16"/>
          <p:cNvPicPr>
            <a:picLocks noChangeAspect="1" noChangeArrowheads="1"/>
          </p:cNvPicPr>
          <p:nvPr/>
        </p:nvPicPr>
        <p:blipFill>
          <a:blip r:embed="rId5"/>
          <a:srcRect/>
          <a:stretch>
            <a:fillRect/>
          </a:stretch>
        </p:blipFill>
        <p:spPr bwMode="auto">
          <a:xfrm>
            <a:off x="7850188" y="0"/>
            <a:ext cx="1293812" cy="1371600"/>
          </a:xfrm>
          <a:prstGeom prst="rect">
            <a:avLst/>
          </a:prstGeom>
          <a:noFill/>
          <a:ln w="9525">
            <a:noFill/>
            <a:miter lim="800000"/>
            <a:headEnd/>
            <a:tailEnd/>
          </a:ln>
        </p:spPr>
      </p:pic>
      <p:sp>
        <p:nvSpPr>
          <p:cNvPr id="45065" name="Rectangle 11"/>
          <p:cNvSpPr>
            <a:spLocks noChangeArrowheads="1"/>
          </p:cNvSpPr>
          <p:nvPr/>
        </p:nvSpPr>
        <p:spPr bwMode="auto">
          <a:xfrm>
            <a:off x="4114800" y="5829300"/>
            <a:ext cx="5029200" cy="831850"/>
          </a:xfrm>
          <a:prstGeom prst="rect">
            <a:avLst/>
          </a:prstGeom>
          <a:noFill/>
          <a:ln w="9525">
            <a:noFill/>
            <a:miter lim="800000"/>
            <a:headEnd/>
            <a:tailEnd/>
          </a:ln>
        </p:spPr>
        <p:txBody>
          <a:bodyPr>
            <a:prstTxWarp prst="textNoShape">
              <a:avLst/>
            </a:prstTxWarp>
            <a:spAutoFit/>
          </a:bodyPr>
          <a:lstStyle/>
          <a:p>
            <a:pPr algn="l">
              <a:spcBef>
                <a:spcPct val="30000"/>
              </a:spcBef>
            </a:pPr>
            <a:r>
              <a:rPr lang="en-US" sz="1300" i="1">
                <a:solidFill>
                  <a:srgbClr val="33334D"/>
                </a:solidFill>
              </a:rPr>
              <a:t>Photography as documentary. Migrant Mother</a:t>
            </a:r>
            <a:r>
              <a:rPr lang="en-US" sz="1300">
                <a:solidFill>
                  <a:srgbClr val="33334D"/>
                </a:solidFill>
              </a:rPr>
              <a:t> by Dorothea Lange. </a:t>
            </a:r>
          </a:p>
          <a:p>
            <a:pPr algn="l">
              <a:spcBef>
                <a:spcPct val="30000"/>
              </a:spcBef>
            </a:pPr>
            <a:r>
              <a:rPr lang="en-US" sz="900">
                <a:solidFill>
                  <a:schemeClr val="accent1"/>
                </a:solidFill>
                <a:latin typeface="Bookman Old Style" charset="0"/>
                <a:ea typeface="Bookman Old Style" charset="0"/>
                <a:cs typeface="Bookman Old Style" charset="0"/>
              </a:rPr>
              <a:t>Dorothea Lange's </a:t>
            </a:r>
            <a:r>
              <a:rPr lang="en-US" sz="900" i="1">
                <a:solidFill>
                  <a:schemeClr val="accent1"/>
                </a:solidFill>
                <a:latin typeface="Bookman Old Style" charset="0"/>
                <a:ea typeface="Bookman Old Style" charset="0"/>
                <a:cs typeface="Bookman Old Style" charset="0"/>
              </a:rPr>
              <a:t>Migrant Mother </a:t>
            </a:r>
            <a:r>
              <a:rPr lang="en-US" sz="900">
                <a:solidFill>
                  <a:schemeClr val="accent1"/>
                </a:solidFill>
                <a:latin typeface="Bookman Old Style" charset="0"/>
                <a:ea typeface="Bookman Old Style" charset="0"/>
                <a:cs typeface="Bookman Old Style" charset="0"/>
              </a:rPr>
              <a:t>depicts destitute pea pickers in California, </a:t>
            </a:r>
          </a:p>
          <a:p>
            <a:pPr algn="l">
              <a:spcBef>
                <a:spcPct val="30000"/>
              </a:spcBef>
            </a:pPr>
            <a:r>
              <a:rPr lang="en-US" sz="900">
                <a:solidFill>
                  <a:schemeClr val="accent1"/>
                </a:solidFill>
                <a:latin typeface="Bookman Old Style" charset="0"/>
                <a:ea typeface="Bookman Old Style" charset="0"/>
                <a:cs typeface="Bookman Old Style" charset="0"/>
              </a:rPr>
              <a:t>centering on Florence Owens Thompson, a mother of seven children, age 32, </a:t>
            </a:r>
          </a:p>
          <a:p>
            <a:pPr algn="l">
              <a:spcBef>
                <a:spcPct val="30000"/>
              </a:spcBef>
            </a:pPr>
            <a:r>
              <a:rPr lang="en-US" sz="900">
                <a:solidFill>
                  <a:schemeClr val="accent1"/>
                </a:solidFill>
                <a:latin typeface="Bookman Old Style" charset="0"/>
                <a:ea typeface="Bookman Old Style" charset="0"/>
                <a:cs typeface="Bookman Old Style" charset="0"/>
              </a:rPr>
              <a:t>in Nipomo, California, March 1936.</a:t>
            </a:r>
            <a:endParaRPr lang="en-US" sz="900">
              <a:latin typeface="Bookman Old Style" charset="0"/>
              <a:ea typeface="Bookman Old Style" charset="0"/>
              <a:cs typeface="Bookman Old Style"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76200"/>
            <a:ext cx="8915400" cy="609600"/>
          </a:xfrm>
        </p:spPr>
        <p:txBody>
          <a:bodyPr/>
          <a:lstStyle/>
          <a:p>
            <a:pPr algn="l" eaLnBrk="1" hangingPunct="1"/>
            <a:r>
              <a:rPr lang="en-US" sz="4000" smtClean="0">
                <a:solidFill>
                  <a:srgbClr val="000000"/>
                </a:solidFill>
                <a:latin typeface="Adobe Caslon Pro Bold" charset="-18"/>
                <a:ea typeface="Adobe Caslon Pro Bold" charset="-18"/>
                <a:cs typeface="Adobe Caslon Pro Bold" charset="-18"/>
              </a:rPr>
              <a:t>Photography as documentary</a:t>
            </a:r>
            <a:r>
              <a:rPr lang="en-US" smtClean="0">
                <a:solidFill>
                  <a:srgbClr val="000000"/>
                </a:solidFill>
                <a:latin typeface="Adobe Caslon Pro Bold" charset="-18"/>
                <a:ea typeface="Adobe Caslon Pro Bold" charset="-18"/>
                <a:cs typeface="Adobe Caslon Pro Bold" charset="-18"/>
              </a:rPr>
              <a:t>, </a:t>
            </a:r>
            <a:r>
              <a:rPr lang="en-US" smtClean="0">
                <a:solidFill>
                  <a:srgbClr val="000000"/>
                </a:solidFill>
                <a:latin typeface="Adobe Caslon Pro" charset="-18"/>
                <a:ea typeface="Adobe Caslon Pro" charset="-18"/>
                <a:cs typeface="Adobe Caslon Pro" charset="-18"/>
              </a:rPr>
              <a:t>30s.</a:t>
            </a:r>
            <a:r>
              <a:rPr lang="en-US" smtClean="0">
                <a:solidFill>
                  <a:srgbClr val="000000"/>
                </a:solidFill>
              </a:rPr>
              <a:t> </a:t>
            </a:r>
            <a:endParaRPr lang="en-US" sz="1800" smtClean="0">
              <a:solidFill>
                <a:srgbClr val="000000"/>
              </a:solidFill>
            </a:endParaRPr>
          </a:p>
        </p:txBody>
      </p:sp>
      <p:sp>
        <p:nvSpPr>
          <p:cNvPr id="47107" name="Rectangle 3"/>
          <p:cNvSpPr>
            <a:spLocks noChangeArrowheads="1"/>
          </p:cNvSpPr>
          <p:nvPr/>
        </p:nvSpPr>
        <p:spPr bwMode="auto">
          <a:xfrm>
            <a:off x="6408738" y="512763"/>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7108" name="Rectangle 4"/>
          <p:cNvSpPr>
            <a:spLocks noChangeArrowheads="1"/>
          </p:cNvSpPr>
          <p:nvPr/>
        </p:nvSpPr>
        <p:spPr bwMode="auto">
          <a:xfrm>
            <a:off x="2309813" y="608330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47109" name="Picture 8"/>
          <p:cNvPicPr>
            <a:picLocks noChangeAspect="1" noChangeArrowheads="1"/>
          </p:cNvPicPr>
          <p:nvPr/>
        </p:nvPicPr>
        <p:blipFill>
          <a:blip r:embed="rId3"/>
          <a:srcRect/>
          <a:stretch>
            <a:fillRect/>
          </a:stretch>
        </p:blipFill>
        <p:spPr bwMode="auto">
          <a:xfrm>
            <a:off x="4038600" y="1828800"/>
            <a:ext cx="4622800" cy="3582988"/>
          </a:xfrm>
          <a:prstGeom prst="rect">
            <a:avLst/>
          </a:prstGeom>
          <a:noFill/>
          <a:ln w="9525">
            <a:noFill/>
            <a:miter lim="800000"/>
            <a:headEnd/>
            <a:tailEnd/>
          </a:ln>
        </p:spPr>
      </p:pic>
      <p:sp>
        <p:nvSpPr>
          <p:cNvPr id="47110" name="Rectangle 9"/>
          <p:cNvSpPr>
            <a:spLocks noChangeArrowheads="1"/>
          </p:cNvSpPr>
          <p:nvPr/>
        </p:nvSpPr>
        <p:spPr bwMode="auto">
          <a:xfrm>
            <a:off x="3962400" y="1524000"/>
            <a:ext cx="4337050" cy="214313"/>
          </a:xfrm>
          <a:prstGeom prst="rect">
            <a:avLst/>
          </a:prstGeom>
          <a:noFill/>
          <a:ln w="9525">
            <a:noFill/>
            <a:miter lim="800000"/>
            <a:headEnd/>
            <a:tailEnd/>
          </a:ln>
        </p:spPr>
        <p:txBody>
          <a:bodyPr wrap="none" anchor="ctr">
            <a:prstTxWarp prst="textNoShape">
              <a:avLst/>
            </a:prstTxWarp>
            <a:spAutoFit/>
          </a:bodyPr>
          <a:lstStyle/>
          <a:p>
            <a:r>
              <a:rPr lang="en-US" sz="800">
                <a:latin typeface="Helvetica" charset="0"/>
              </a:rPr>
              <a:t>Crowd at New York's American Union Bank during a bank run early in the Great Depression.</a:t>
            </a:r>
            <a:endParaRPr lang="en-US">
              <a:latin typeface="Helvetica" charset="0"/>
            </a:endParaRPr>
          </a:p>
        </p:txBody>
      </p:sp>
      <p:pic>
        <p:nvPicPr>
          <p:cNvPr id="47111" name="Picture 10"/>
          <p:cNvPicPr>
            <a:picLocks noChangeAspect="1" noChangeArrowheads="1"/>
          </p:cNvPicPr>
          <p:nvPr/>
        </p:nvPicPr>
        <p:blipFill>
          <a:blip r:embed="rId4"/>
          <a:srcRect/>
          <a:stretch>
            <a:fillRect/>
          </a:stretch>
        </p:blipFill>
        <p:spPr bwMode="auto">
          <a:xfrm>
            <a:off x="0" y="914400"/>
            <a:ext cx="3441700" cy="4546600"/>
          </a:xfrm>
          <a:prstGeom prst="rect">
            <a:avLst/>
          </a:prstGeom>
          <a:noFill/>
          <a:ln w="9525">
            <a:noFill/>
            <a:miter lim="800000"/>
            <a:headEnd/>
            <a:tailEnd/>
          </a:ln>
        </p:spPr>
      </p:pic>
      <p:sp>
        <p:nvSpPr>
          <p:cNvPr id="47112" name="Rectangle 11"/>
          <p:cNvSpPr>
            <a:spLocks noChangeArrowheads="1"/>
          </p:cNvSpPr>
          <p:nvPr/>
        </p:nvSpPr>
        <p:spPr bwMode="auto">
          <a:xfrm>
            <a:off x="228600" y="5486400"/>
            <a:ext cx="2189163" cy="214313"/>
          </a:xfrm>
          <a:prstGeom prst="rect">
            <a:avLst/>
          </a:prstGeom>
          <a:noFill/>
          <a:ln w="9525">
            <a:noFill/>
            <a:miter lim="800000"/>
            <a:headEnd/>
            <a:tailEnd/>
          </a:ln>
        </p:spPr>
        <p:txBody>
          <a:bodyPr wrap="none" anchor="ctr">
            <a:prstTxWarp prst="textNoShape">
              <a:avLst/>
            </a:prstTxWarp>
            <a:spAutoFit/>
          </a:bodyPr>
          <a:lstStyle/>
          <a:p>
            <a:r>
              <a:rPr lang="en-US" sz="800">
                <a:latin typeface="Helvetica" charset="0"/>
              </a:rPr>
              <a:t>Unemployed men march in Toronto, Canada</a:t>
            </a:r>
            <a:endParaRPr lang="en-US">
              <a:latin typeface="Helvetica" charset="0"/>
            </a:endParaRPr>
          </a:p>
        </p:txBody>
      </p:sp>
      <p:sp>
        <p:nvSpPr>
          <p:cNvPr id="47113" name="Rectangle 8"/>
          <p:cNvSpPr>
            <a:spLocks noChangeArrowheads="1"/>
          </p:cNvSpPr>
          <p:nvPr/>
        </p:nvSpPr>
        <p:spPr bwMode="auto">
          <a:xfrm>
            <a:off x="0" y="5791200"/>
            <a:ext cx="8839200" cy="708025"/>
          </a:xfrm>
          <a:prstGeom prst="rect">
            <a:avLst/>
          </a:prstGeom>
          <a:noFill/>
          <a:ln w="9525">
            <a:noFill/>
            <a:miter lim="800000"/>
            <a:headEnd/>
            <a:tailEnd/>
          </a:ln>
        </p:spPr>
        <p:txBody>
          <a:bodyPr>
            <a:prstTxWarp prst="textNoShape">
              <a:avLst/>
            </a:prstTxWarp>
            <a:spAutoFit/>
          </a:bodyPr>
          <a:lstStyle/>
          <a:p>
            <a:pPr algn="l"/>
            <a:r>
              <a:rPr lang="en-US" sz="1000">
                <a:solidFill>
                  <a:srgbClr val="33334D"/>
                </a:solidFill>
                <a:latin typeface="Bookman Old Style" charset="0"/>
                <a:ea typeface="Bookman Old Style" charset="0"/>
                <a:cs typeface="Bookman Old Style" charset="0"/>
              </a:rPr>
              <a:t>Harshly impacted by both the global economic downturn and the Dust Bowl, Canadian industrial production had fallen to only at 58% of the 1929 level by 1932, the second lowest level in the world after the United States, and well behind nations such as Britain, which only saw it fall to 83% of the 1929 level. Total national income fell to 55% of the 1929 level, again worse than any nation other than the United States.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6A6A6"/>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ctrTitle"/>
          </p:nvPr>
        </p:nvSpPr>
        <p:spPr>
          <a:xfrm>
            <a:off x="0" y="609600"/>
            <a:ext cx="9144000" cy="838200"/>
          </a:xfrm>
          <a:solidFill>
            <a:schemeClr val="accent3">
              <a:lumMod val="75000"/>
              <a:alpha val="51000"/>
            </a:schemeClr>
          </a:solidFill>
        </p:spPr>
        <p:txBody>
          <a:bodyPr/>
          <a:lstStyle/>
          <a:p>
            <a:pPr algn="l" eaLnBrk="1" hangingPunct="1">
              <a:defRPr/>
            </a:pPr>
            <a:r>
              <a:rPr lang="en-US" sz="4000">
                <a:solidFill>
                  <a:srgbClr val="000000"/>
                </a:solidFill>
                <a:latin typeface="Adobe Caslon Pro" charset="0"/>
                <a:ea typeface="Adobe Caslon Pro" charset="0"/>
                <a:cs typeface="Adobe Caslon Pro" charset="0"/>
              </a:rPr>
              <a:t>Photography</a:t>
            </a:r>
            <a:r>
              <a:rPr lang="en-US">
                <a:solidFill>
                  <a:srgbClr val="000000"/>
                </a:solidFill>
                <a:latin typeface="Adobe Caslon Pro" charset="0"/>
                <a:ea typeface="Adobe Caslon Pro" charset="0"/>
                <a:cs typeface="Adobe Caslon Pro" charset="0"/>
              </a:rPr>
              <a:t>, 30s. </a:t>
            </a:r>
            <a:endParaRPr lang="en-US" sz="1800">
              <a:solidFill>
                <a:srgbClr val="000000"/>
              </a:solidFill>
              <a:latin typeface="Adobe Caslon Pro" charset="0"/>
              <a:ea typeface="Adobe Caslon Pro" charset="0"/>
              <a:cs typeface="Adobe Caslon Pro" charset="0"/>
            </a:endParaRPr>
          </a:p>
        </p:txBody>
      </p:sp>
      <p:sp>
        <p:nvSpPr>
          <p:cNvPr id="49155" name="Rectangle 1027"/>
          <p:cNvSpPr>
            <a:spLocks noChangeArrowheads="1"/>
          </p:cNvSpPr>
          <p:nvPr/>
        </p:nvSpPr>
        <p:spPr bwMode="auto">
          <a:xfrm>
            <a:off x="6408738" y="512763"/>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9156" name="Rectangle 1028"/>
          <p:cNvSpPr>
            <a:spLocks noChangeArrowheads="1"/>
          </p:cNvSpPr>
          <p:nvPr/>
        </p:nvSpPr>
        <p:spPr bwMode="auto">
          <a:xfrm>
            <a:off x="2309813" y="608330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49157" name="Picture 1031"/>
          <p:cNvPicPr>
            <a:picLocks noChangeAspect="1" noChangeArrowheads="1"/>
          </p:cNvPicPr>
          <p:nvPr/>
        </p:nvPicPr>
        <p:blipFill>
          <a:blip r:embed="rId3"/>
          <a:srcRect/>
          <a:stretch>
            <a:fillRect/>
          </a:stretch>
        </p:blipFill>
        <p:spPr bwMode="auto">
          <a:xfrm>
            <a:off x="0" y="1447800"/>
            <a:ext cx="4724400" cy="3816350"/>
          </a:xfrm>
          <a:prstGeom prst="rect">
            <a:avLst/>
          </a:prstGeom>
          <a:noFill/>
          <a:ln w="9525">
            <a:noFill/>
            <a:miter lim="800000"/>
            <a:headEnd/>
            <a:tailEnd/>
          </a:ln>
        </p:spPr>
      </p:pic>
      <p:pic>
        <p:nvPicPr>
          <p:cNvPr id="49158" name="Picture 1033"/>
          <p:cNvPicPr>
            <a:picLocks noChangeAspect="1" noChangeArrowheads="1"/>
          </p:cNvPicPr>
          <p:nvPr/>
        </p:nvPicPr>
        <p:blipFill>
          <a:blip r:embed="rId4"/>
          <a:srcRect/>
          <a:stretch>
            <a:fillRect/>
          </a:stretch>
        </p:blipFill>
        <p:spPr bwMode="auto">
          <a:xfrm>
            <a:off x="4278313" y="685800"/>
            <a:ext cx="4865687" cy="6172200"/>
          </a:xfrm>
          <a:prstGeom prst="rect">
            <a:avLst/>
          </a:prstGeom>
          <a:noFill/>
          <a:ln w="9525">
            <a:noFill/>
            <a:miter lim="800000"/>
            <a:headEnd/>
            <a:tailEnd/>
          </a:ln>
        </p:spPr>
      </p:pic>
      <p:sp>
        <p:nvSpPr>
          <p:cNvPr id="49159" name="Rectangle 8"/>
          <p:cNvSpPr>
            <a:spLocks noChangeArrowheads="1"/>
          </p:cNvSpPr>
          <p:nvPr/>
        </p:nvSpPr>
        <p:spPr bwMode="auto">
          <a:xfrm>
            <a:off x="0" y="6334125"/>
            <a:ext cx="4343400" cy="400050"/>
          </a:xfrm>
          <a:prstGeom prst="rect">
            <a:avLst/>
          </a:prstGeom>
          <a:noFill/>
          <a:ln w="9525">
            <a:noFill/>
            <a:miter lim="800000"/>
            <a:headEnd/>
            <a:tailEnd/>
          </a:ln>
        </p:spPr>
        <p:txBody>
          <a:bodyPr>
            <a:prstTxWarp prst="textNoShape">
              <a:avLst/>
            </a:prstTxWarp>
            <a:spAutoFit/>
          </a:bodyPr>
          <a:lstStyle/>
          <a:p>
            <a:r>
              <a:rPr lang="en-US" sz="1000">
                <a:solidFill>
                  <a:srgbClr val="33334D"/>
                </a:solidFill>
                <a:latin typeface="Bookman Old Style" charset="0"/>
                <a:ea typeface="Bookman Old Style" charset="0"/>
                <a:cs typeface="Bookman Old Style" charset="0"/>
              </a:rPr>
              <a:t>Robert Capa captures on film the Spanish Civil War, notably </a:t>
            </a:r>
            <a:br>
              <a:rPr lang="en-US" sz="1000">
                <a:solidFill>
                  <a:srgbClr val="33334D"/>
                </a:solidFill>
                <a:latin typeface="Bookman Old Style" charset="0"/>
                <a:ea typeface="Bookman Old Style" charset="0"/>
                <a:cs typeface="Bookman Old Style" charset="0"/>
              </a:rPr>
            </a:br>
            <a:r>
              <a:rPr lang="en-US" sz="1000" i="1">
                <a:solidFill>
                  <a:srgbClr val="33334D"/>
                </a:solidFill>
                <a:latin typeface="Bookman Old Style" charset="0"/>
                <a:ea typeface="Bookman Old Style" charset="0"/>
                <a:cs typeface="Bookman Old Style" charset="0"/>
              </a:rPr>
              <a:t>Death of a Loyalist Soldier.</a:t>
            </a:r>
            <a:endParaRPr lang="en-US" sz="1000">
              <a:solidFill>
                <a:srgbClr val="33334D"/>
              </a:solidFill>
              <a:latin typeface="Bookman Old Style" charset="0"/>
              <a:ea typeface="Bookman Old Style" charset="0"/>
              <a:cs typeface="Bookman Old Style" charset="0"/>
            </a:endParaRPr>
          </a:p>
        </p:txBody>
      </p:sp>
      <p:sp>
        <p:nvSpPr>
          <p:cNvPr id="49160" name="Rectangle 9"/>
          <p:cNvSpPr>
            <a:spLocks noChangeArrowheads="1"/>
          </p:cNvSpPr>
          <p:nvPr/>
        </p:nvSpPr>
        <p:spPr bwMode="auto">
          <a:xfrm>
            <a:off x="4368800" y="3198813"/>
            <a:ext cx="406400" cy="460375"/>
          </a:xfrm>
          <a:prstGeom prst="rect">
            <a:avLst/>
          </a:prstGeom>
          <a:noFill/>
          <a:ln w="9525">
            <a:noFill/>
            <a:miter lim="800000"/>
            <a:headEnd/>
            <a:tailEnd/>
          </a:ln>
        </p:spPr>
        <p:txBody>
          <a:bodyPr wrap="none">
            <a:prstTxWarp prst="textNoShape">
              <a:avLst/>
            </a:prstTxWarp>
            <a:spAutoFit/>
          </a:bodyPr>
          <a:lstStyle/>
          <a:p>
            <a:r>
              <a:rPr lang="en-US" i="1">
                <a:solidFill>
                  <a:srgbClr val="33334D"/>
                </a:solidFill>
                <a:latin typeface="Bookman Old Style" charset="0"/>
                <a:ea typeface="Bookman Old Style" charset="0"/>
                <a:cs typeface="Bookman Old Style" charset="0"/>
              </a:rPr>
              <a:t>a</a:t>
            </a:r>
            <a:endParaRPr lang="en-US"/>
          </a:p>
        </p:txBody>
      </p:sp>
      <p:sp>
        <p:nvSpPr>
          <p:cNvPr id="49161" name="Rectangle 10"/>
          <p:cNvSpPr>
            <a:spLocks noChangeArrowheads="1"/>
          </p:cNvSpPr>
          <p:nvPr/>
        </p:nvSpPr>
        <p:spPr bwMode="auto">
          <a:xfrm>
            <a:off x="152400" y="5334000"/>
            <a:ext cx="4343400" cy="246063"/>
          </a:xfrm>
          <a:prstGeom prst="rect">
            <a:avLst/>
          </a:prstGeom>
          <a:noFill/>
          <a:ln w="9525">
            <a:noFill/>
            <a:miter lim="800000"/>
            <a:headEnd/>
            <a:tailEnd/>
          </a:ln>
        </p:spPr>
        <p:txBody>
          <a:bodyPr>
            <a:prstTxWarp prst="textNoShape">
              <a:avLst/>
            </a:prstTxWarp>
            <a:spAutoFit/>
          </a:bodyPr>
          <a:lstStyle/>
          <a:p>
            <a:r>
              <a:rPr lang="en-US" sz="1000">
                <a:solidFill>
                  <a:srgbClr val="33334D"/>
                </a:solidFill>
                <a:latin typeface="Bookman Old Style" charset="0"/>
                <a:ea typeface="Bookman Old Style" charset="0"/>
                <a:cs typeface="Bookman Old Style" charset="0"/>
              </a:rPr>
              <a:t>Construction workers in NY.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6A6A6"/>
        </a:solidFill>
        <a:effectLst/>
      </p:bgPr>
    </p:bg>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6408738" y="512763"/>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51203" name="Rectangle 4"/>
          <p:cNvSpPr>
            <a:spLocks noChangeArrowheads="1"/>
          </p:cNvSpPr>
          <p:nvPr/>
        </p:nvSpPr>
        <p:spPr bwMode="auto">
          <a:xfrm>
            <a:off x="2309813" y="608330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51204" name="Rectangle 8"/>
          <p:cNvSpPr>
            <a:spLocks noChangeArrowheads="1"/>
          </p:cNvSpPr>
          <p:nvPr/>
        </p:nvSpPr>
        <p:spPr bwMode="auto">
          <a:xfrm>
            <a:off x="4876800" y="3276600"/>
            <a:ext cx="3808413" cy="646331"/>
          </a:xfrm>
          <a:prstGeom prst="rect">
            <a:avLst/>
          </a:prstGeom>
          <a:noFill/>
          <a:ln w="9525">
            <a:noFill/>
            <a:miter lim="800000"/>
            <a:headEnd/>
            <a:tailEnd/>
          </a:ln>
        </p:spPr>
        <p:txBody>
          <a:bodyPr anchor="ctr">
            <a:prstTxWarp prst="textNoShape">
              <a:avLst/>
            </a:prstTxWarp>
            <a:spAutoFit/>
          </a:bodyPr>
          <a:lstStyle/>
          <a:p>
            <a:r>
              <a:rPr lang="en-US" sz="900" dirty="0">
                <a:solidFill>
                  <a:schemeClr val="bg2"/>
                </a:solidFill>
                <a:latin typeface="Helvetica" charset="0"/>
              </a:rPr>
              <a:t>Children at the Weill public school in San Francisco pledge allegiance to the American flag in April 1942, prior to the internment of Japanese Americans</a:t>
            </a:r>
            <a:br>
              <a:rPr lang="en-US" sz="900" dirty="0">
                <a:solidFill>
                  <a:schemeClr val="bg2"/>
                </a:solidFill>
                <a:latin typeface="Helvetica" charset="0"/>
              </a:rPr>
            </a:br>
            <a:r>
              <a:rPr lang="en-US" sz="900" dirty="0">
                <a:solidFill>
                  <a:schemeClr val="bg2"/>
                </a:solidFill>
                <a:latin typeface="Helvetica" charset="0"/>
              </a:rPr>
              <a:t>in concentration camps.</a:t>
            </a:r>
          </a:p>
        </p:txBody>
      </p:sp>
      <p:pic>
        <p:nvPicPr>
          <p:cNvPr id="51205" name="Picture 9"/>
          <p:cNvPicPr>
            <a:picLocks noChangeAspect="1" noChangeArrowheads="1"/>
          </p:cNvPicPr>
          <p:nvPr/>
        </p:nvPicPr>
        <p:blipFill>
          <a:blip r:embed="rId3"/>
          <a:srcRect/>
          <a:stretch>
            <a:fillRect/>
          </a:stretch>
        </p:blipFill>
        <p:spPr bwMode="auto">
          <a:xfrm>
            <a:off x="228600" y="1828800"/>
            <a:ext cx="1905000" cy="1524000"/>
          </a:xfrm>
          <a:prstGeom prst="rect">
            <a:avLst/>
          </a:prstGeom>
          <a:noFill/>
          <a:ln w="9525">
            <a:noFill/>
            <a:miter lim="800000"/>
            <a:headEnd/>
            <a:tailEnd/>
          </a:ln>
        </p:spPr>
      </p:pic>
      <p:sp>
        <p:nvSpPr>
          <p:cNvPr id="51206" name="Rectangle 10"/>
          <p:cNvSpPr>
            <a:spLocks noChangeArrowheads="1"/>
          </p:cNvSpPr>
          <p:nvPr/>
        </p:nvSpPr>
        <p:spPr bwMode="auto">
          <a:xfrm>
            <a:off x="152400" y="3505200"/>
            <a:ext cx="4114800" cy="1200329"/>
          </a:xfrm>
          <a:prstGeom prst="rect">
            <a:avLst/>
          </a:prstGeom>
          <a:noFill/>
          <a:ln w="9525">
            <a:noFill/>
            <a:miter lim="800000"/>
            <a:headEnd/>
            <a:tailEnd/>
          </a:ln>
        </p:spPr>
        <p:txBody>
          <a:bodyPr anchor="ctr">
            <a:prstTxWarp prst="textNoShape">
              <a:avLst/>
            </a:prstTxWarp>
            <a:spAutoFit/>
          </a:bodyPr>
          <a:lstStyle/>
          <a:p>
            <a:pPr algn="l"/>
            <a:r>
              <a:rPr lang="en-US" sz="900" dirty="0">
                <a:solidFill>
                  <a:schemeClr val="bg2"/>
                </a:solidFill>
                <a:latin typeface="Helvetica" charset="0"/>
              </a:rPr>
              <a:t>PHOTOGRAPHER: Dorothea Lange</a:t>
            </a:r>
          </a:p>
          <a:p>
            <a:pPr algn="l"/>
            <a:r>
              <a:rPr lang="en-US" sz="900" dirty="0">
                <a:solidFill>
                  <a:schemeClr val="bg2"/>
                </a:solidFill>
                <a:latin typeface="Helvetica" charset="0"/>
              </a:rPr>
              <a:t>TITLE: “San Francisco, Calif., Mar. 1942.“</a:t>
            </a:r>
          </a:p>
          <a:p>
            <a:pPr algn="l"/>
            <a:r>
              <a:rPr lang="en-US" sz="900" dirty="0">
                <a:solidFill>
                  <a:schemeClr val="bg2"/>
                </a:solidFill>
                <a:latin typeface="Helvetica" charset="0"/>
              </a:rPr>
              <a:t>A large sign reading "I am an American" placed in the window of a store, at 13th and Franklin streets, on December 8, the day after Pearl Harbor. The store was closed following orders to persons of Japanese descent to evacuate from certain West Coast areas. The owner, a University of California graduate, will be housed with hundreds of evacuees in War Relocation Authority centers for the duration of the war</a:t>
            </a:r>
          </a:p>
        </p:txBody>
      </p:sp>
      <p:pic>
        <p:nvPicPr>
          <p:cNvPr id="51207" name="Picture 11"/>
          <p:cNvPicPr>
            <a:picLocks noChangeAspect="1" noChangeArrowheads="1"/>
          </p:cNvPicPr>
          <p:nvPr/>
        </p:nvPicPr>
        <p:blipFill>
          <a:blip r:embed="rId4"/>
          <a:srcRect/>
          <a:stretch>
            <a:fillRect/>
          </a:stretch>
        </p:blipFill>
        <p:spPr bwMode="auto">
          <a:xfrm>
            <a:off x="5105400" y="3962400"/>
            <a:ext cx="3581400" cy="2584450"/>
          </a:xfrm>
          <a:prstGeom prst="rect">
            <a:avLst/>
          </a:prstGeom>
          <a:noFill/>
          <a:ln w="9525">
            <a:noFill/>
            <a:miter lim="800000"/>
            <a:headEnd/>
            <a:tailEnd/>
          </a:ln>
        </p:spPr>
      </p:pic>
      <p:sp>
        <p:nvSpPr>
          <p:cNvPr id="51208" name="Rectangle 12"/>
          <p:cNvSpPr>
            <a:spLocks noChangeArrowheads="1"/>
          </p:cNvSpPr>
          <p:nvPr/>
        </p:nvSpPr>
        <p:spPr bwMode="auto">
          <a:xfrm>
            <a:off x="27173" y="5486400"/>
            <a:ext cx="5078227" cy="784830"/>
          </a:xfrm>
          <a:prstGeom prst="rect">
            <a:avLst/>
          </a:prstGeom>
          <a:noFill/>
          <a:ln w="9525">
            <a:noFill/>
            <a:miter lim="800000"/>
            <a:headEnd/>
            <a:tailEnd/>
          </a:ln>
        </p:spPr>
        <p:txBody>
          <a:bodyPr wrap="none" anchor="ctr">
            <a:prstTxWarp prst="textNoShape">
              <a:avLst/>
            </a:prstTxWarp>
            <a:spAutoFit/>
          </a:bodyPr>
          <a:lstStyle/>
          <a:p>
            <a:pPr algn="r"/>
            <a:r>
              <a:rPr lang="en-US" sz="900" dirty="0">
                <a:solidFill>
                  <a:schemeClr val="bg2"/>
                </a:solidFill>
                <a:latin typeface="Helvetica" charset="0"/>
              </a:rPr>
              <a:t>Title: </a:t>
            </a:r>
            <a:r>
              <a:rPr lang="en-US" sz="900" dirty="0" err="1">
                <a:solidFill>
                  <a:schemeClr val="bg2"/>
                </a:solidFill>
                <a:latin typeface="Helvetica" charset="0"/>
              </a:rPr>
              <a:t>Manzanar</a:t>
            </a:r>
            <a:r>
              <a:rPr lang="en-US" sz="900" dirty="0">
                <a:solidFill>
                  <a:schemeClr val="bg2"/>
                </a:solidFill>
                <a:latin typeface="Helvetica" charset="0"/>
              </a:rPr>
              <a:t>, California-</a:t>
            </a:r>
          </a:p>
          <a:p>
            <a:pPr algn="r"/>
            <a:r>
              <a:rPr lang="en-US" sz="900" dirty="0">
                <a:solidFill>
                  <a:schemeClr val="bg2"/>
                </a:solidFill>
                <a:latin typeface="Helvetica" charset="0"/>
              </a:rPr>
              <a:t>Photographer: Lange, Dorothea </a:t>
            </a:r>
          </a:p>
          <a:p>
            <a:pPr algn="r"/>
            <a:r>
              <a:rPr lang="en-US" sz="900" dirty="0">
                <a:solidFill>
                  <a:schemeClr val="bg2"/>
                </a:solidFill>
                <a:latin typeface="Helvetica" charset="0"/>
              </a:rPr>
              <a:t>California. 7/2/42 </a:t>
            </a:r>
            <a:br>
              <a:rPr lang="en-US" sz="900" dirty="0">
                <a:solidFill>
                  <a:schemeClr val="bg2"/>
                </a:solidFill>
                <a:latin typeface="Helvetica" charset="0"/>
              </a:rPr>
            </a:br>
            <a:r>
              <a:rPr lang="en-US" sz="900" dirty="0">
                <a:solidFill>
                  <a:schemeClr val="bg2"/>
                </a:solidFill>
                <a:latin typeface="Helvetica" charset="0"/>
              </a:rPr>
              <a:t>Far end of barrack row looking west to the desert beyond with the mountains in the background. </a:t>
            </a:r>
          </a:p>
          <a:p>
            <a:pPr algn="r"/>
            <a:r>
              <a:rPr lang="en-US" sz="900" dirty="0">
                <a:solidFill>
                  <a:schemeClr val="bg2"/>
                </a:solidFill>
                <a:latin typeface="Helvetica" charset="0"/>
              </a:rPr>
              <a:t>Evacuees at this War Relocation Authority center are encountering the terrific desert heat. </a:t>
            </a:r>
          </a:p>
        </p:txBody>
      </p:sp>
      <p:sp>
        <p:nvSpPr>
          <p:cNvPr id="51209" name="Title 10"/>
          <p:cNvSpPr>
            <a:spLocks noGrp="1"/>
          </p:cNvSpPr>
          <p:nvPr>
            <p:ph type="ctrTitle"/>
          </p:nvPr>
        </p:nvSpPr>
        <p:spPr/>
        <p:txBody>
          <a:bodyPr/>
          <a:lstStyle/>
          <a:p>
            <a:pPr eaLnBrk="1" hangingPunct="1"/>
            <a:endParaRPr lang="en-US" dirty="0" smtClean="0"/>
          </a:p>
        </p:txBody>
      </p:sp>
      <p:sp>
        <p:nvSpPr>
          <p:cNvPr id="12" name="Rectangle 1026"/>
          <p:cNvSpPr txBox="1">
            <a:spLocks noChangeArrowheads="1"/>
          </p:cNvSpPr>
          <p:nvPr/>
        </p:nvSpPr>
        <p:spPr bwMode="auto">
          <a:xfrm>
            <a:off x="0" y="152400"/>
            <a:ext cx="9144000" cy="838200"/>
          </a:xfrm>
          <a:prstGeom prst="rect">
            <a:avLst/>
          </a:prstGeom>
          <a:solidFill>
            <a:schemeClr val="accent3">
              <a:lumMod val="75000"/>
              <a:alpha val="51000"/>
            </a:schemeClr>
          </a:solidFill>
          <a:ln w="9525">
            <a:noFill/>
            <a:miter lim="800000"/>
            <a:headEnd/>
            <a:tailEnd/>
          </a:ln>
        </p:spPr>
        <p:txBody>
          <a:bodyPr anchor="ctr">
            <a:prstTxWarp prst="textNoShape">
              <a:avLst/>
            </a:prstTxWarp>
          </a:bodyPr>
          <a:lstStyle/>
          <a:p>
            <a:pPr algn="l">
              <a:defRPr/>
            </a:pPr>
            <a:r>
              <a:rPr lang="en-US" sz="4000" kern="0" dirty="0">
                <a:solidFill>
                  <a:srgbClr val="000000"/>
                </a:solidFill>
                <a:latin typeface="Adobe Caslon Pro"/>
                <a:ea typeface="+mj-ea"/>
                <a:cs typeface="Adobe Caslon Pro"/>
              </a:rPr>
              <a:t>Photography</a:t>
            </a:r>
            <a:r>
              <a:rPr lang="en-US" sz="4400" kern="0" dirty="0">
                <a:solidFill>
                  <a:srgbClr val="000000"/>
                </a:solidFill>
                <a:latin typeface="Adobe Caslon Pro"/>
                <a:ea typeface="+mj-ea"/>
                <a:cs typeface="Adobe Caslon Pro"/>
              </a:rPr>
              <a:t>, 40s. </a:t>
            </a:r>
            <a:endParaRPr lang="en-US" sz="1800" kern="0" dirty="0">
              <a:solidFill>
                <a:srgbClr val="000000"/>
              </a:solidFill>
              <a:latin typeface="Adobe Caslon Pro"/>
              <a:ea typeface="+mj-ea"/>
              <a:cs typeface="Adobe Caslon Pro"/>
            </a:endParaRPr>
          </a:p>
        </p:txBody>
      </p:sp>
      <p:pic>
        <p:nvPicPr>
          <p:cNvPr id="51211" name="Picture 7"/>
          <p:cNvPicPr>
            <a:picLocks noChangeAspect="1" noChangeArrowheads="1"/>
          </p:cNvPicPr>
          <p:nvPr/>
        </p:nvPicPr>
        <p:blipFill>
          <a:blip r:embed="rId5"/>
          <a:srcRect/>
          <a:stretch>
            <a:fillRect/>
          </a:stretch>
        </p:blipFill>
        <p:spPr bwMode="auto">
          <a:xfrm>
            <a:off x="4876800" y="152400"/>
            <a:ext cx="3810000" cy="308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609600"/>
            <a:ext cx="7772400" cy="1143000"/>
          </a:xfrm>
        </p:spPr>
        <p:txBody>
          <a:bodyPr/>
          <a:lstStyle/>
          <a:p>
            <a:pPr eaLnBrk="1" hangingPunct="1"/>
            <a:r>
              <a:rPr lang="en-US">
                <a:solidFill>
                  <a:schemeClr val="folHlink"/>
                </a:solidFill>
              </a:rPr>
              <a:t>Walter Benjamin</a:t>
            </a:r>
            <a:br>
              <a:rPr lang="en-US">
                <a:solidFill>
                  <a:schemeClr val="folHlink"/>
                </a:solidFill>
              </a:rPr>
            </a:br>
            <a:r>
              <a:rPr lang="en-US" sz="2000" i="1">
                <a:solidFill>
                  <a:schemeClr val="folHlink"/>
                </a:solidFill>
              </a:rPr>
              <a:t>July 15, 1892 to September 27, 1940</a:t>
            </a:r>
            <a:endParaRPr lang="en-US"/>
          </a:p>
        </p:txBody>
      </p:sp>
      <p:sp>
        <p:nvSpPr>
          <p:cNvPr id="16387" name="AutoShape 3"/>
          <p:cNvSpPr>
            <a:spLocks noChangeArrowheads="1"/>
          </p:cNvSpPr>
          <p:nvPr/>
        </p:nvSpPr>
        <p:spPr bwMode="auto">
          <a:xfrm>
            <a:off x="762000" y="1981200"/>
            <a:ext cx="7467600" cy="44958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30000"/>
              </a:spcBef>
            </a:pPr>
            <a:r>
              <a:rPr lang="en-US" sz="1800" b="1">
                <a:solidFill>
                  <a:schemeClr val="hlink"/>
                </a:solidFill>
                <a:latin typeface="Helvetica" charset="0"/>
              </a:rPr>
              <a:t>As a sociological and cultural critic, Benjamin combined ideas of  </a:t>
            </a:r>
            <a:br>
              <a:rPr lang="en-US" sz="1800" b="1">
                <a:solidFill>
                  <a:schemeClr val="hlink"/>
                </a:solidFill>
                <a:latin typeface="Helvetica" charset="0"/>
              </a:rPr>
            </a:br>
            <a:r>
              <a:rPr lang="en-US" sz="1800" b="1">
                <a:solidFill>
                  <a:srgbClr val="C7EDFF"/>
                </a:solidFill>
                <a:latin typeface="Helvetica" charset="0"/>
              </a:rPr>
              <a:t>historical materialism</a:t>
            </a:r>
            <a:r>
              <a:rPr lang="en-US" sz="1800" b="1">
                <a:solidFill>
                  <a:schemeClr val="hlink"/>
                </a:solidFill>
                <a:latin typeface="Helvetica" charset="0"/>
              </a:rPr>
              <a:t>, German idealism and Jewish mysticism.</a:t>
            </a:r>
          </a:p>
          <a:p>
            <a:pPr>
              <a:lnSpc>
                <a:spcPct val="140000"/>
              </a:lnSpc>
              <a:spcBef>
                <a:spcPct val="30000"/>
              </a:spcBef>
            </a:pPr>
            <a:r>
              <a:rPr lang="en-US" sz="1800" b="1">
                <a:solidFill>
                  <a:schemeClr val="hlink"/>
                </a:solidFill>
                <a:latin typeface="Helvetica" charset="0"/>
              </a:rPr>
              <a:t> </a:t>
            </a:r>
            <a:br>
              <a:rPr lang="en-US" sz="1800" b="1">
                <a:solidFill>
                  <a:schemeClr val="hlink"/>
                </a:solidFill>
                <a:latin typeface="Helvetica" charset="0"/>
              </a:rPr>
            </a:br>
            <a:r>
              <a:rPr lang="en-US" sz="1800" b="1">
                <a:solidFill>
                  <a:schemeClr val="hlink"/>
                </a:solidFill>
                <a:latin typeface="Helvetica" charset="0"/>
              </a:rPr>
              <a:t>in a body of work which was an </a:t>
            </a:r>
            <a:r>
              <a:rPr lang="en-US" sz="1800" b="1">
                <a:solidFill>
                  <a:srgbClr val="C7EDFF"/>
                </a:solidFill>
                <a:latin typeface="Helvetica" charset="0"/>
              </a:rPr>
              <a:t>entirely novel contribution</a:t>
            </a:r>
            <a:r>
              <a:rPr lang="en-US" sz="1800" b="1">
                <a:solidFill>
                  <a:schemeClr val="hlink"/>
                </a:solidFill>
                <a:latin typeface="Helvetica" charset="0"/>
              </a:rPr>
              <a:t> to </a:t>
            </a:r>
            <a:br>
              <a:rPr lang="en-US" sz="1800" b="1">
                <a:solidFill>
                  <a:schemeClr val="hlink"/>
                </a:solidFill>
                <a:latin typeface="Helvetica" charset="0"/>
              </a:rPr>
            </a:br>
            <a:r>
              <a:rPr lang="en-US" sz="1800" b="1">
                <a:solidFill>
                  <a:schemeClr val="hlink"/>
                </a:solidFill>
                <a:latin typeface="Helvetica" charset="0"/>
              </a:rPr>
              <a:t>western philosophy, Marxism, and aesthetic theory.</a:t>
            </a:r>
          </a:p>
          <a:p>
            <a:pPr>
              <a:spcBef>
                <a:spcPct val="30000"/>
              </a:spcBef>
            </a:pPr>
            <a:endParaRPr lang="en-US" sz="1800" b="1">
              <a:solidFill>
                <a:schemeClr val="hlink"/>
              </a:solidFill>
              <a:latin typeface="Helvetica" charset="0"/>
            </a:endParaRPr>
          </a:p>
          <a:p>
            <a:pPr>
              <a:lnSpc>
                <a:spcPct val="140000"/>
              </a:lnSpc>
              <a:spcBef>
                <a:spcPct val="20000"/>
              </a:spcBef>
            </a:pPr>
            <a:endParaRPr lang="en-US" sz="1200" b="1">
              <a:solidFill>
                <a:schemeClr val="hlink"/>
              </a:solidFill>
            </a:endParaRPr>
          </a:p>
          <a:p>
            <a:pPr>
              <a:lnSpc>
                <a:spcPct val="140000"/>
              </a:lnSpc>
              <a:spcBef>
                <a:spcPct val="20000"/>
              </a:spcBef>
            </a:pPr>
            <a:endParaRPr lang="en-US" sz="1800" b="1">
              <a:solidFill>
                <a:schemeClr va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2362200"/>
            <a:ext cx="9144000" cy="1143000"/>
          </a:xfrm>
        </p:spPr>
        <p:txBody>
          <a:bodyPr/>
          <a:lstStyle/>
          <a:p>
            <a:pPr eaLnBrk="1" hangingPunct="1"/>
            <a:r>
              <a:rPr lang="en-US" sz="6000" dirty="0" smtClean="0">
                <a:solidFill>
                  <a:schemeClr val="folHlink"/>
                </a:solidFill>
              </a:rPr>
              <a:t>The Frankfurt School</a:t>
            </a:r>
            <a:endParaRPr lang="en-US" dirty="0" smtClean="0"/>
          </a:p>
        </p:txBody>
      </p:sp>
      <p:sp>
        <p:nvSpPr>
          <p:cNvPr id="53251" name="Rectangle 4"/>
          <p:cNvSpPr>
            <a:spLocks noChangeArrowheads="1"/>
          </p:cNvSpPr>
          <p:nvPr/>
        </p:nvSpPr>
        <p:spPr bwMode="auto">
          <a:xfrm>
            <a:off x="2514600" y="4191000"/>
            <a:ext cx="2795588" cy="830263"/>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  Theodor Adorno</a:t>
            </a:r>
          </a:p>
          <a:p>
            <a:r>
              <a:rPr lang="en-US">
                <a:solidFill>
                  <a:schemeClr val="folHlink"/>
                </a:solidFill>
              </a:rPr>
              <a:t>•   Walter Benjamin</a:t>
            </a:r>
          </a:p>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AutoShape 3"/>
          <p:cNvSpPr>
            <a:spLocks noChangeArrowheads="1"/>
          </p:cNvSpPr>
          <p:nvPr/>
        </p:nvSpPr>
        <p:spPr bwMode="auto">
          <a:xfrm>
            <a:off x="1295400" y="1752600"/>
            <a:ext cx="6705600" cy="44958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endParaRPr lang="en-US" sz="1200" b="1">
              <a:solidFill>
                <a:schemeClr val="hlink"/>
              </a:solidFill>
            </a:endParaRPr>
          </a:p>
          <a:p>
            <a:pPr>
              <a:lnSpc>
                <a:spcPct val="140000"/>
              </a:lnSpc>
              <a:spcBef>
                <a:spcPct val="20000"/>
              </a:spcBef>
            </a:pPr>
            <a:r>
              <a:rPr lang="en-US">
                <a:solidFill>
                  <a:srgbClr val="000000"/>
                </a:solidFill>
                <a:latin typeface="Helvetica" charset="0"/>
              </a:rPr>
              <a:t>…was worried about the "distracted" relation </a:t>
            </a:r>
            <a:br>
              <a:rPr lang="en-US">
                <a:solidFill>
                  <a:srgbClr val="000000"/>
                </a:solidFill>
                <a:latin typeface="Helvetica" charset="0"/>
              </a:rPr>
            </a:br>
            <a:r>
              <a:rPr lang="en-US">
                <a:solidFill>
                  <a:srgbClr val="000000"/>
                </a:solidFill>
                <a:latin typeface="Helvetica" charset="0"/>
              </a:rPr>
              <a:t>to art</a:t>
            </a:r>
            <a:br>
              <a:rPr lang="en-US">
                <a:solidFill>
                  <a:srgbClr val="000000"/>
                </a:solidFill>
                <a:latin typeface="Helvetica" charset="0"/>
              </a:rPr>
            </a:br>
            <a:r>
              <a:rPr lang="en-US">
                <a:solidFill>
                  <a:srgbClr val="000000"/>
                </a:solidFill>
                <a:latin typeface="Helvetica" charset="0"/>
              </a:rPr>
              <a:t> characteristic of mass consumption.</a:t>
            </a:r>
            <a:endParaRPr lang="en-US" sz="1300">
              <a:solidFill>
                <a:srgbClr val="000000"/>
              </a:solidFill>
              <a:latin typeface="Helvetica" charset="0"/>
            </a:endParaRPr>
          </a:p>
        </p:txBody>
      </p:sp>
      <p:sp>
        <p:nvSpPr>
          <p:cNvPr id="55299" name="Rectangle 5"/>
          <p:cNvSpPr>
            <a:spLocks noGrp="1" noChangeArrowheads="1"/>
          </p:cNvSpPr>
          <p:nvPr>
            <p:ph type="ctrTitle"/>
          </p:nvPr>
        </p:nvSpPr>
        <p:spPr>
          <a:xfrm>
            <a:off x="0" y="609600"/>
            <a:ext cx="9144000" cy="1143000"/>
          </a:xfrm>
          <a:noFill/>
        </p:spPr>
        <p:txBody>
          <a:bodyPr/>
          <a:lstStyle/>
          <a:p>
            <a:pPr eaLnBrk="1" hangingPunct="1"/>
            <a:r>
              <a:rPr lang="en-US">
                <a:solidFill>
                  <a:schemeClr val="folHlink"/>
                </a:solidFill>
              </a:rPr>
              <a:t>Theodor Adorno</a:t>
            </a:r>
            <a:br>
              <a:rPr lang="en-US">
                <a:solidFill>
                  <a:schemeClr val="folHlink"/>
                </a:solidFill>
              </a:rPr>
            </a:b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0" y="685800"/>
            <a:ext cx="9144000" cy="1066800"/>
          </a:xfrm>
        </p:spPr>
        <p:txBody>
          <a:bodyPr/>
          <a:lstStyle/>
          <a:p>
            <a:pPr eaLnBrk="1" hangingPunct="1"/>
            <a:r>
              <a:rPr lang="en-US">
                <a:solidFill>
                  <a:schemeClr val="folHlink"/>
                </a:solidFill>
              </a:rPr>
              <a:t>Walter Benjamin</a:t>
            </a:r>
            <a:br>
              <a:rPr lang="en-US">
                <a:solidFill>
                  <a:schemeClr val="folHlink"/>
                </a:solidFill>
              </a:rPr>
            </a:br>
            <a:endParaRPr lang="en-US"/>
          </a:p>
        </p:txBody>
      </p:sp>
      <p:sp>
        <p:nvSpPr>
          <p:cNvPr id="57347" name="AutoShape 4"/>
          <p:cNvSpPr>
            <a:spLocks noChangeArrowheads="1"/>
          </p:cNvSpPr>
          <p:nvPr/>
        </p:nvSpPr>
        <p:spPr bwMode="auto">
          <a:xfrm>
            <a:off x="1295400" y="1752600"/>
            <a:ext cx="6705600" cy="44958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r>
              <a:rPr lang="en-US" sz="1800">
                <a:solidFill>
                  <a:srgbClr val="000000"/>
                </a:solidFill>
                <a:latin typeface="Helvetica" charset="0"/>
              </a:rPr>
              <a:t>…argued that the development of “the aura” was </a:t>
            </a:r>
            <a:br>
              <a:rPr lang="en-US" sz="1800">
                <a:solidFill>
                  <a:srgbClr val="000000"/>
                </a:solidFill>
                <a:latin typeface="Helvetica" charset="0"/>
              </a:rPr>
            </a:br>
            <a:r>
              <a:rPr lang="en-US" sz="1800">
                <a:solidFill>
                  <a:srgbClr val="000000"/>
                </a:solidFill>
                <a:latin typeface="Helvetica" charset="0"/>
              </a:rPr>
              <a:t>a complicated historical development. </a:t>
            </a:r>
          </a:p>
          <a:p>
            <a:pPr>
              <a:lnSpc>
                <a:spcPct val="140000"/>
              </a:lnSpc>
              <a:spcBef>
                <a:spcPct val="20000"/>
              </a:spcBef>
            </a:pPr>
            <a:endParaRPr lang="en-US" sz="1800">
              <a:solidFill>
                <a:srgbClr val="000000"/>
              </a:solidFill>
              <a:latin typeface="Helvetica" charset="0"/>
            </a:endParaRPr>
          </a:p>
          <a:p>
            <a:pPr>
              <a:lnSpc>
                <a:spcPct val="140000"/>
              </a:lnSpc>
              <a:spcBef>
                <a:spcPct val="20000"/>
              </a:spcBef>
            </a:pPr>
            <a:r>
              <a:rPr lang="en-US" sz="1800">
                <a:solidFill>
                  <a:srgbClr val="000000"/>
                </a:solidFill>
                <a:latin typeface="Helvetica" charset="0"/>
              </a:rPr>
              <a:t>Having began as a consequence of ritual function, </a:t>
            </a:r>
            <a:br>
              <a:rPr lang="en-US" sz="1800">
                <a:solidFill>
                  <a:srgbClr val="000000"/>
                </a:solidFill>
                <a:latin typeface="Helvetica" charset="0"/>
              </a:rPr>
            </a:br>
            <a:r>
              <a:rPr lang="en-US" sz="1800">
                <a:solidFill>
                  <a:srgbClr val="000000"/>
                </a:solidFill>
                <a:latin typeface="Helvetica" charset="0"/>
              </a:rPr>
              <a:t>became linked to politics when, technology allowed </a:t>
            </a:r>
            <a:br>
              <a:rPr lang="en-US" sz="1800">
                <a:solidFill>
                  <a:srgbClr val="000000"/>
                </a:solidFill>
                <a:latin typeface="Helvetica" charset="0"/>
              </a:rPr>
            </a:br>
            <a:r>
              <a:rPr lang="en-US" sz="1800">
                <a:solidFill>
                  <a:srgbClr val="000000"/>
                </a:solidFill>
                <a:latin typeface="Helvetica" charset="0"/>
              </a:rPr>
              <a:t>the work of art to be infinitely reproduced, </a:t>
            </a:r>
            <a:br>
              <a:rPr lang="en-US" sz="1800">
                <a:solidFill>
                  <a:srgbClr val="000000"/>
                </a:solidFill>
                <a:latin typeface="Helvetica" charset="0"/>
              </a:rPr>
            </a:br>
            <a:r>
              <a:rPr lang="en-US" sz="1800">
                <a:solidFill>
                  <a:srgbClr val="000000"/>
                </a:solidFill>
                <a:latin typeface="Helvetica" charset="0"/>
              </a:rPr>
              <a:t>without to being able to differentiate </a:t>
            </a:r>
            <a:r>
              <a:rPr lang="en-US">
                <a:solidFill>
                  <a:srgbClr val="000000"/>
                </a:solidFill>
                <a:latin typeface="Helvetica" charset="0"/>
              </a:rPr>
              <a:t>“the Original”</a:t>
            </a:r>
            <a:br>
              <a:rPr lang="en-US">
                <a:solidFill>
                  <a:srgbClr val="000000"/>
                </a:solidFill>
                <a:latin typeface="Helvetica" charset="0"/>
              </a:rPr>
            </a:br>
            <a:r>
              <a:rPr lang="en-US" sz="1800">
                <a:solidFill>
                  <a:srgbClr val="000000"/>
                </a:solidFill>
                <a:latin typeface="Helvetica" charset="0"/>
              </a:rPr>
              <a:t>from the</a:t>
            </a:r>
            <a:r>
              <a:rPr lang="en-US">
                <a:solidFill>
                  <a:srgbClr val="000000"/>
                </a:solidFill>
                <a:latin typeface="Helvetica" charset="0"/>
              </a:rPr>
              <a:t> “copies”.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0" y="0"/>
            <a:ext cx="9144000" cy="685800"/>
          </a:xfrm>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sp>
        <p:nvSpPr>
          <p:cNvPr id="59395" name="AutoShape 3"/>
          <p:cNvSpPr>
            <a:spLocks noChangeArrowheads="1"/>
          </p:cNvSpPr>
          <p:nvPr/>
        </p:nvSpPr>
        <p:spPr bwMode="auto">
          <a:xfrm>
            <a:off x="76200" y="1828800"/>
            <a:ext cx="2819400" cy="3657600"/>
          </a:xfrm>
          <a:prstGeom prst="roundRect">
            <a:avLst>
              <a:gd name="adj" fmla="val 16667"/>
            </a:avLst>
          </a:prstGeom>
          <a:solidFill>
            <a:schemeClr val="accent2">
              <a:alpha val="49019"/>
            </a:schemeClr>
          </a:solidFill>
          <a:ln w="9525">
            <a:solidFill>
              <a:schemeClr val="tx1"/>
            </a:solidFill>
            <a:round/>
            <a:headEnd/>
            <a:tailEnd/>
          </a:ln>
        </p:spPr>
        <p:txBody>
          <a:bodyPr anchor="ctr">
            <a:prstTxWarp prst="textNoShape">
              <a:avLst/>
            </a:prstTxWarp>
          </a:bodyPr>
          <a:lstStyle/>
          <a:p>
            <a:pPr algn="l" eaLnBrk="0" hangingPunct="0">
              <a:lnSpc>
                <a:spcPct val="130000"/>
              </a:lnSpc>
            </a:pPr>
            <a:r>
              <a:rPr lang="en-US" sz="2000" b="1">
                <a:solidFill>
                  <a:schemeClr val="hlink"/>
                </a:solidFill>
              </a:rPr>
              <a:t>A work of art has always been</a:t>
            </a:r>
            <a:br>
              <a:rPr lang="en-US" sz="2000" b="1">
                <a:solidFill>
                  <a:schemeClr val="hlink"/>
                </a:solidFill>
              </a:rPr>
            </a:br>
            <a:r>
              <a:rPr lang="en-US" sz="2000" b="1">
                <a:solidFill>
                  <a:schemeClr val="hlink"/>
                </a:solidFill>
              </a:rPr>
              <a:t>REPRODUCTIBLE</a:t>
            </a:r>
          </a:p>
        </p:txBody>
      </p:sp>
      <p:sp>
        <p:nvSpPr>
          <p:cNvPr id="59396" name="AutoShape 4"/>
          <p:cNvSpPr>
            <a:spLocks noChangeArrowheads="1"/>
          </p:cNvSpPr>
          <p:nvPr/>
        </p:nvSpPr>
        <p:spPr bwMode="auto">
          <a:xfrm>
            <a:off x="3124200" y="1752600"/>
            <a:ext cx="2819400" cy="3657600"/>
          </a:xfrm>
          <a:prstGeom prst="roundRect">
            <a:avLst>
              <a:gd name="adj" fmla="val 16667"/>
            </a:avLst>
          </a:prstGeom>
          <a:solidFill>
            <a:schemeClr val="accent2">
              <a:alpha val="49019"/>
            </a:schemeClr>
          </a:solidFill>
          <a:ln w="9525">
            <a:solidFill>
              <a:schemeClr val="tx1"/>
            </a:solidFill>
            <a:round/>
            <a:headEnd/>
            <a:tailEnd/>
          </a:ln>
        </p:spPr>
        <p:txBody>
          <a:bodyPr anchor="ctr">
            <a:prstTxWarp prst="textNoShape">
              <a:avLst/>
            </a:prstTxWarp>
          </a:bodyPr>
          <a:lstStyle/>
          <a:p>
            <a:pPr algn="l">
              <a:lnSpc>
                <a:spcPct val="140000"/>
              </a:lnSpc>
              <a:spcBef>
                <a:spcPct val="20000"/>
              </a:spcBef>
            </a:pPr>
            <a:r>
              <a:rPr lang="en-US" sz="2000" b="1">
                <a:solidFill>
                  <a:schemeClr val="hlink"/>
                </a:solidFill>
              </a:rPr>
              <a:t>Imitated by men.</a:t>
            </a:r>
          </a:p>
          <a:p>
            <a:pPr algn="l">
              <a:lnSpc>
                <a:spcPct val="140000"/>
              </a:lnSpc>
              <a:spcBef>
                <a:spcPct val="20000"/>
              </a:spcBef>
            </a:pPr>
            <a:r>
              <a:rPr lang="en-US" sz="2000" b="1">
                <a:solidFill>
                  <a:schemeClr val="hlink"/>
                </a:solidFill>
              </a:rPr>
              <a:t>The difference between the </a:t>
            </a:r>
            <a:r>
              <a:rPr lang="en-US" sz="2000" b="1">
                <a:solidFill>
                  <a:srgbClr val="DDDEE4"/>
                </a:solidFill>
              </a:rPr>
              <a:t>ORIGINAL</a:t>
            </a:r>
            <a:br>
              <a:rPr lang="en-US" sz="2000" b="1">
                <a:solidFill>
                  <a:srgbClr val="DDDEE4"/>
                </a:solidFill>
              </a:rPr>
            </a:br>
            <a:r>
              <a:rPr lang="en-US" sz="2000" b="1">
                <a:solidFill>
                  <a:schemeClr val="hlink"/>
                </a:solidFill>
              </a:rPr>
              <a:t>and the </a:t>
            </a:r>
            <a:r>
              <a:rPr lang="en-US" sz="2000" b="1">
                <a:solidFill>
                  <a:srgbClr val="DDDEE4"/>
                </a:solidFill>
              </a:rPr>
              <a:t>COPIES</a:t>
            </a:r>
          </a:p>
          <a:p>
            <a:pPr algn="l">
              <a:lnSpc>
                <a:spcPct val="140000"/>
              </a:lnSpc>
              <a:spcBef>
                <a:spcPct val="20000"/>
              </a:spcBef>
            </a:pPr>
            <a:r>
              <a:rPr lang="en-US" sz="2000" b="1">
                <a:solidFill>
                  <a:schemeClr val="hlink"/>
                </a:solidFill>
              </a:rPr>
              <a:t>was clear</a:t>
            </a:r>
          </a:p>
        </p:txBody>
      </p:sp>
      <p:sp>
        <p:nvSpPr>
          <p:cNvPr id="59397" name="AutoShape 5"/>
          <p:cNvSpPr>
            <a:spLocks noChangeArrowheads="1"/>
          </p:cNvSpPr>
          <p:nvPr/>
        </p:nvSpPr>
        <p:spPr bwMode="auto">
          <a:xfrm>
            <a:off x="6172200" y="1752600"/>
            <a:ext cx="2819400" cy="3657600"/>
          </a:xfrm>
          <a:prstGeom prst="roundRect">
            <a:avLst>
              <a:gd name="adj" fmla="val 16667"/>
            </a:avLst>
          </a:prstGeom>
          <a:solidFill>
            <a:schemeClr val="accent2">
              <a:alpha val="49019"/>
            </a:schemeClr>
          </a:solidFill>
          <a:ln w="9525">
            <a:solidFill>
              <a:schemeClr val="tx1"/>
            </a:solidFill>
            <a:round/>
            <a:headEnd/>
            <a:tailEnd/>
          </a:ln>
        </p:spPr>
        <p:txBody>
          <a:bodyPr anchor="ctr">
            <a:prstTxWarp prst="textNoShape">
              <a:avLst/>
            </a:prstTxWarp>
          </a:bodyPr>
          <a:lstStyle/>
          <a:p>
            <a:pPr algn="l">
              <a:lnSpc>
                <a:spcPct val="140000"/>
              </a:lnSpc>
              <a:spcBef>
                <a:spcPct val="20000"/>
              </a:spcBef>
            </a:pPr>
            <a:r>
              <a:rPr lang="en-US" sz="2000" b="1">
                <a:solidFill>
                  <a:schemeClr val="hlink"/>
                </a:solidFill>
              </a:rPr>
              <a:t>• Engraving</a:t>
            </a:r>
          </a:p>
          <a:p>
            <a:pPr algn="l">
              <a:lnSpc>
                <a:spcPct val="140000"/>
              </a:lnSpc>
              <a:spcBef>
                <a:spcPct val="20000"/>
              </a:spcBef>
            </a:pPr>
            <a:r>
              <a:rPr lang="en-US" sz="2000" b="1">
                <a:solidFill>
                  <a:schemeClr val="hlink"/>
                </a:solidFill>
              </a:rPr>
              <a:t>• Etching</a:t>
            </a:r>
          </a:p>
          <a:p>
            <a:pPr algn="l">
              <a:lnSpc>
                <a:spcPct val="140000"/>
              </a:lnSpc>
              <a:spcBef>
                <a:spcPct val="20000"/>
              </a:spcBef>
            </a:pPr>
            <a:r>
              <a:rPr lang="en-US" sz="2000" b="1">
                <a:solidFill>
                  <a:schemeClr val="hlink"/>
                </a:solidFill>
              </a:rPr>
              <a:t>• Lithography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0" y="0"/>
            <a:ext cx="9144000" cy="685800"/>
          </a:xfrm>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sp>
        <p:nvSpPr>
          <p:cNvPr id="61443" name="AutoShape 6"/>
          <p:cNvSpPr>
            <a:spLocks noChangeArrowheads="1"/>
          </p:cNvSpPr>
          <p:nvPr/>
        </p:nvSpPr>
        <p:spPr bwMode="auto">
          <a:xfrm>
            <a:off x="533400" y="1828800"/>
            <a:ext cx="8001000" cy="4114800"/>
          </a:xfrm>
          <a:prstGeom prst="flowChartDocument">
            <a:avLst/>
          </a:prstGeom>
          <a:solidFill>
            <a:srgbClr val="000080">
              <a:alpha val="63136"/>
            </a:srgbClr>
          </a:solidFill>
          <a:ln w="9525">
            <a:solidFill>
              <a:schemeClr val="tx1"/>
            </a:solidFill>
            <a:miter lim="800000"/>
            <a:headEnd/>
            <a:tailEnd/>
          </a:ln>
        </p:spPr>
        <p:txBody>
          <a:bodyPr wrap="none" anchor="ctr">
            <a:prstTxWarp prst="textNoShape">
              <a:avLst/>
            </a:prstTxWarp>
          </a:bodyPr>
          <a:lstStyle/>
          <a:p>
            <a:pPr>
              <a:lnSpc>
                <a:spcPct val="150000"/>
              </a:lnSpc>
            </a:pPr>
            <a:r>
              <a:rPr lang="en-US" sz="1800"/>
              <a:t>Around 1900 technology had reached a standard that permitted it </a:t>
            </a:r>
          </a:p>
          <a:p>
            <a:pPr>
              <a:lnSpc>
                <a:spcPct val="150000"/>
              </a:lnSpc>
            </a:pPr>
            <a:r>
              <a:rPr lang="en-US" sz="1800"/>
              <a:t>to reproduce all transmitted works of art and thus to cause </a:t>
            </a:r>
            <a:br>
              <a:rPr lang="en-US" sz="1800"/>
            </a:br>
            <a:r>
              <a:rPr lang="en-US" sz="1800"/>
              <a:t>the most profound change </a:t>
            </a:r>
          </a:p>
          <a:p>
            <a:pPr>
              <a:lnSpc>
                <a:spcPct val="150000"/>
              </a:lnSpc>
            </a:pPr>
            <a:r>
              <a:rPr lang="en-US" sz="1800"/>
              <a:t>in their impact upon the public;</a:t>
            </a:r>
          </a:p>
          <a:p>
            <a:pPr>
              <a:lnSpc>
                <a:spcPct val="150000"/>
              </a:lnSpc>
            </a:pPr>
            <a:endParaRPr lang="en-US" sz="1800"/>
          </a:p>
          <a:p>
            <a:pPr>
              <a:lnSpc>
                <a:spcPct val="150000"/>
              </a:lnSpc>
            </a:pPr>
            <a:r>
              <a:rPr lang="en-US" sz="1800"/>
              <a:t>it also had captured a place of its own </a:t>
            </a:r>
            <a:br>
              <a:rPr lang="en-US" sz="1800"/>
            </a:br>
            <a:r>
              <a:rPr lang="en-US" sz="1800"/>
              <a:t>among the artistic processes.</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AutoShape 2"/>
          <p:cNvSpPr>
            <a:spLocks noChangeArrowheads="1"/>
          </p:cNvSpPr>
          <p:nvPr/>
        </p:nvSpPr>
        <p:spPr bwMode="auto">
          <a:xfrm rot="1200000">
            <a:off x="6629400" y="228600"/>
            <a:ext cx="1600200" cy="11922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sp>
        <p:nvSpPr>
          <p:cNvPr id="63491" name="Rectangle 19"/>
          <p:cNvSpPr>
            <a:spLocks noGrp="1" noChangeArrowheads="1"/>
          </p:cNvSpPr>
          <p:nvPr>
            <p:ph type="ctrTitle"/>
          </p:nvPr>
        </p:nvSpPr>
        <p:spPr>
          <a:xfrm>
            <a:off x="0" y="0"/>
            <a:ext cx="9144000" cy="685800"/>
          </a:xfrm>
          <a:noFill/>
          <a:ln>
            <a:solidFill>
              <a:schemeClr val="tx1"/>
            </a:solidFill>
          </a:ln>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p>
        </p:txBody>
      </p:sp>
      <p:sp>
        <p:nvSpPr>
          <p:cNvPr id="63492" name="AutoShape 27"/>
          <p:cNvSpPr>
            <a:spLocks noChangeArrowheads="1"/>
          </p:cNvSpPr>
          <p:nvPr/>
        </p:nvSpPr>
        <p:spPr bwMode="auto">
          <a:xfrm>
            <a:off x="4267200" y="2438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3493" name="AutoShape 28"/>
          <p:cNvSpPr>
            <a:spLocks noChangeArrowheads="1"/>
          </p:cNvSpPr>
          <p:nvPr/>
        </p:nvSpPr>
        <p:spPr bwMode="auto">
          <a:xfrm>
            <a:off x="3124200" y="2438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63494" name="AutoShape 29"/>
          <p:cNvSpPr>
            <a:spLocks noChangeArrowheads="1"/>
          </p:cNvSpPr>
          <p:nvPr/>
        </p:nvSpPr>
        <p:spPr bwMode="auto">
          <a:xfrm>
            <a:off x="1905000" y="2438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63495" name="AutoShape 30"/>
          <p:cNvSpPr>
            <a:spLocks noChangeArrowheads="1"/>
          </p:cNvSpPr>
          <p:nvPr/>
        </p:nvSpPr>
        <p:spPr bwMode="auto">
          <a:xfrm>
            <a:off x="762000" y="2438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3496" name="AutoShape 32"/>
          <p:cNvSpPr>
            <a:spLocks noChangeArrowheads="1"/>
          </p:cNvSpPr>
          <p:nvPr/>
        </p:nvSpPr>
        <p:spPr bwMode="auto">
          <a:xfrm>
            <a:off x="5105400" y="1066800"/>
            <a:ext cx="3733800" cy="1752600"/>
          </a:xfrm>
          <a:prstGeom prst="cloudCallout">
            <a:avLst>
              <a:gd name="adj1" fmla="val -50171"/>
              <a:gd name="adj2" fmla="val 61231"/>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a:p>
        </p:txBody>
      </p:sp>
      <p:sp>
        <p:nvSpPr>
          <p:cNvPr id="63497" name="AutoShape 33"/>
          <p:cNvSpPr>
            <a:spLocks noChangeArrowheads="1"/>
          </p:cNvSpPr>
          <p:nvPr/>
        </p:nvSpPr>
        <p:spPr bwMode="auto">
          <a:xfrm flipH="1">
            <a:off x="304800" y="990600"/>
            <a:ext cx="2133600" cy="1143000"/>
          </a:xfrm>
          <a:prstGeom prst="cloudCallout">
            <a:avLst>
              <a:gd name="adj1" fmla="val -80208"/>
              <a:gd name="adj2" fmla="val 146801"/>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a:p>
        </p:txBody>
      </p:sp>
      <p:sp>
        <p:nvSpPr>
          <p:cNvPr id="63498" name="AutoShape 34"/>
          <p:cNvSpPr>
            <a:spLocks noChangeArrowheads="1"/>
          </p:cNvSpPr>
          <p:nvPr/>
        </p:nvSpPr>
        <p:spPr bwMode="auto">
          <a:xfrm>
            <a:off x="3124200" y="3810000"/>
            <a:ext cx="5562600" cy="2819400"/>
          </a:xfrm>
          <a:prstGeom prst="cloudCallout">
            <a:avLst>
              <a:gd name="adj1" fmla="val -29051"/>
              <a:gd name="adj2" fmla="val -39528"/>
            </a:avLst>
          </a:prstGeom>
          <a:solidFill>
            <a:schemeClr val="accent1"/>
          </a:solidFill>
          <a:ln w="9525">
            <a:solidFill>
              <a:schemeClr val="tx1"/>
            </a:solidFill>
            <a:round/>
            <a:headEnd/>
            <a:tailEnd/>
          </a:ln>
        </p:spPr>
        <p:txBody>
          <a:bodyPr wrap="none" anchor="ctr">
            <a:prstTxWarp prst="textNoShape">
              <a:avLst/>
            </a:prstTxWarp>
          </a:bodyPr>
          <a:lstStyle/>
          <a:p>
            <a:pPr eaLnBrk="0" hangingPunct="0"/>
            <a:r>
              <a:rPr lang="en-US" sz="1800"/>
              <a:t>The presence of the </a:t>
            </a:r>
            <a:br>
              <a:rPr lang="en-US" sz="1800"/>
            </a:br>
            <a:r>
              <a:rPr lang="en-US" sz="1800"/>
              <a:t>ORIGINAL</a:t>
            </a:r>
          </a:p>
          <a:p>
            <a:pPr eaLnBrk="0" hangingPunct="0"/>
            <a:r>
              <a:rPr lang="en-US" sz="1800"/>
              <a:t>Is a prerequisite to the concept of authenticity</a:t>
            </a:r>
          </a:p>
          <a:p>
            <a:pPr eaLnBrk="0" hangingPunct="0"/>
            <a:endParaRPr lang="en-US" sz="1800"/>
          </a:p>
          <a:p>
            <a:pPr eaLnBrk="0" hangingPunct="0"/>
            <a:endParaRPr lang="en-US"/>
          </a:p>
        </p:txBody>
      </p:sp>
      <p:sp>
        <p:nvSpPr>
          <p:cNvPr id="63499" name="Rectangle 35"/>
          <p:cNvSpPr>
            <a:spLocks noChangeArrowheads="1"/>
          </p:cNvSpPr>
          <p:nvPr/>
        </p:nvSpPr>
        <p:spPr bwMode="auto">
          <a:xfrm>
            <a:off x="5486400" y="1600200"/>
            <a:ext cx="2878138" cy="457200"/>
          </a:xfrm>
          <a:prstGeom prst="rect">
            <a:avLst/>
          </a:prstGeom>
          <a:noFill/>
          <a:ln w="9525">
            <a:noFill/>
            <a:miter lim="800000"/>
            <a:headEnd/>
            <a:tailEnd/>
          </a:ln>
        </p:spPr>
        <p:txBody>
          <a:bodyPr wrap="none" anchor="ctr">
            <a:prstTxWarp prst="textNoShape">
              <a:avLst/>
            </a:prstTxWarp>
            <a:spAutoFit/>
          </a:bodyPr>
          <a:lstStyle/>
          <a:p>
            <a:r>
              <a:rPr lang="en-US" sz="1200">
                <a:solidFill>
                  <a:schemeClr val="folHlink"/>
                </a:solidFill>
              </a:rPr>
              <a:t>Confronted with its manual reproduction</a:t>
            </a:r>
          </a:p>
          <a:p>
            <a:r>
              <a:rPr lang="en-US" sz="1200">
                <a:solidFill>
                  <a:schemeClr val="folHlink"/>
                </a:solidFill>
              </a:rPr>
              <a:t>the original preserved all its authority</a:t>
            </a:r>
          </a:p>
        </p:txBody>
      </p:sp>
      <p:sp>
        <p:nvSpPr>
          <p:cNvPr id="63500" name="Rectangle 36"/>
          <p:cNvSpPr>
            <a:spLocks noChangeArrowheads="1"/>
          </p:cNvSpPr>
          <p:nvPr/>
        </p:nvSpPr>
        <p:spPr bwMode="auto">
          <a:xfrm>
            <a:off x="685800" y="1295400"/>
            <a:ext cx="1301750" cy="457200"/>
          </a:xfrm>
          <a:prstGeom prst="rect">
            <a:avLst/>
          </a:prstGeom>
          <a:noFill/>
          <a:ln w="9525">
            <a:noFill/>
            <a:miter lim="800000"/>
            <a:headEnd/>
            <a:tailEnd/>
          </a:ln>
        </p:spPr>
        <p:txBody>
          <a:bodyPr wrap="none" anchor="ctr">
            <a:prstTxWarp prst="textNoShape">
              <a:avLst/>
            </a:prstTxWarp>
            <a:spAutoFit/>
          </a:bodyPr>
          <a:lstStyle/>
          <a:p>
            <a:r>
              <a:rPr lang="en-US">
                <a:solidFill>
                  <a:schemeClr val="folHlink"/>
                </a:solidFill>
              </a:rPr>
              <a:t>Quality?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rot="1200000">
            <a:off x="6629400" y="228600"/>
            <a:ext cx="1600200" cy="11922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sp>
        <p:nvSpPr>
          <p:cNvPr id="65539" name="Rectangle 3"/>
          <p:cNvSpPr>
            <a:spLocks noGrp="1" noChangeArrowheads="1"/>
          </p:cNvSpPr>
          <p:nvPr>
            <p:ph type="ctrTitle"/>
          </p:nvPr>
        </p:nvSpPr>
        <p:spPr>
          <a:xfrm>
            <a:off x="0" y="0"/>
            <a:ext cx="9144000" cy="685800"/>
          </a:xfrm>
          <a:noFill/>
          <a:ln>
            <a:solidFill>
              <a:schemeClr val="tx1"/>
            </a:solidFill>
          </a:ln>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p>
        </p:txBody>
      </p:sp>
      <p:sp>
        <p:nvSpPr>
          <p:cNvPr id="65540" name="AutoShape 4"/>
          <p:cNvSpPr>
            <a:spLocks noChangeArrowheads="1"/>
          </p:cNvSpPr>
          <p:nvPr/>
        </p:nvSpPr>
        <p:spPr bwMode="auto">
          <a:xfrm>
            <a:off x="7162800" y="2819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5541" name="AutoShape 5"/>
          <p:cNvSpPr>
            <a:spLocks noChangeArrowheads="1"/>
          </p:cNvSpPr>
          <p:nvPr/>
        </p:nvSpPr>
        <p:spPr bwMode="auto">
          <a:xfrm>
            <a:off x="6019800" y="2819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65542" name="AutoShape 6"/>
          <p:cNvSpPr>
            <a:spLocks noChangeArrowheads="1"/>
          </p:cNvSpPr>
          <p:nvPr/>
        </p:nvSpPr>
        <p:spPr bwMode="auto">
          <a:xfrm>
            <a:off x="4876800" y="2819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65543" name="AutoShape 7"/>
          <p:cNvSpPr>
            <a:spLocks noChangeArrowheads="1"/>
          </p:cNvSpPr>
          <p:nvPr/>
        </p:nvSpPr>
        <p:spPr bwMode="auto">
          <a:xfrm>
            <a:off x="3733800" y="2819400"/>
            <a:ext cx="1143000" cy="1089025"/>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5544" name="AutoShape 9"/>
          <p:cNvSpPr>
            <a:spLocks noChangeArrowheads="1"/>
          </p:cNvSpPr>
          <p:nvPr/>
        </p:nvSpPr>
        <p:spPr bwMode="auto">
          <a:xfrm flipH="1">
            <a:off x="304800" y="990600"/>
            <a:ext cx="2133600" cy="1143000"/>
          </a:xfrm>
          <a:prstGeom prst="cloudCallout">
            <a:avLst>
              <a:gd name="adj1" fmla="val -80208"/>
              <a:gd name="adj2" fmla="val 146801"/>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a:p>
        </p:txBody>
      </p:sp>
      <p:sp>
        <p:nvSpPr>
          <p:cNvPr id="65545" name="Rectangle 12"/>
          <p:cNvSpPr>
            <a:spLocks noChangeArrowheads="1"/>
          </p:cNvSpPr>
          <p:nvPr/>
        </p:nvSpPr>
        <p:spPr bwMode="auto">
          <a:xfrm>
            <a:off x="685800" y="1295400"/>
            <a:ext cx="1301750" cy="457200"/>
          </a:xfrm>
          <a:prstGeom prst="rect">
            <a:avLst/>
          </a:prstGeom>
          <a:noFill/>
          <a:ln w="9525">
            <a:noFill/>
            <a:miter lim="800000"/>
            <a:headEnd/>
            <a:tailEnd/>
          </a:ln>
        </p:spPr>
        <p:txBody>
          <a:bodyPr wrap="none" anchor="ctr">
            <a:prstTxWarp prst="textNoShape">
              <a:avLst/>
            </a:prstTxWarp>
            <a:spAutoFit/>
          </a:bodyPr>
          <a:lstStyle/>
          <a:p>
            <a:r>
              <a:rPr lang="en-US">
                <a:solidFill>
                  <a:schemeClr val="folHlink"/>
                </a:solidFill>
              </a:rPr>
              <a:t>Quality?</a:t>
            </a:r>
          </a:p>
        </p:txBody>
      </p:sp>
      <p:pic>
        <p:nvPicPr>
          <p:cNvPr id="65546" name="Picture 13"/>
          <p:cNvPicPr>
            <a:picLocks noChangeAspect="1" noChangeArrowheads="1"/>
          </p:cNvPicPr>
          <p:nvPr/>
        </p:nvPicPr>
        <p:blipFill>
          <a:blip r:embed="rId3"/>
          <a:srcRect/>
          <a:stretch>
            <a:fillRect/>
          </a:stretch>
        </p:blipFill>
        <p:spPr bwMode="auto">
          <a:xfrm>
            <a:off x="533400" y="3352800"/>
            <a:ext cx="2259013" cy="2336800"/>
          </a:xfrm>
          <a:prstGeom prst="rect">
            <a:avLst/>
          </a:prstGeom>
          <a:noFill/>
          <a:ln w="9525">
            <a:noFill/>
            <a:miter lim="800000"/>
            <a:headEnd/>
            <a:tailEnd/>
          </a:ln>
        </p:spPr>
      </p:pic>
      <p:sp>
        <p:nvSpPr>
          <p:cNvPr id="65547" name="Rectangle 14"/>
          <p:cNvSpPr>
            <a:spLocks noChangeArrowheads="1"/>
          </p:cNvSpPr>
          <p:nvPr/>
        </p:nvSpPr>
        <p:spPr bwMode="auto">
          <a:xfrm>
            <a:off x="2895600" y="1066800"/>
            <a:ext cx="6183313" cy="1192213"/>
          </a:xfrm>
          <a:prstGeom prst="rect">
            <a:avLst/>
          </a:prstGeom>
          <a:noFill/>
          <a:ln w="9525">
            <a:noFill/>
            <a:miter lim="800000"/>
            <a:headEnd/>
            <a:tailEnd/>
          </a:ln>
        </p:spPr>
        <p:txBody>
          <a:bodyPr wrap="none" anchor="ctr">
            <a:prstTxWarp prst="textNoShape">
              <a:avLst/>
            </a:prstTxWarp>
            <a:spAutoFit/>
          </a:bodyPr>
          <a:lstStyle/>
          <a:p>
            <a:pPr algn="l">
              <a:lnSpc>
                <a:spcPct val="150000"/>
              </a:lnSpc>
            </a:pPr>
            <a:r>
              <a:rPr lang="en-US" sz="1600">
                <a:solidFill>
                  <a:srgbClr val="000000"/>
                </a:solidFill>
              </a:rPr>
              <a:t>The process of reproduction can bring out </a:t>
            </a:r>
            <a:br>
              <a:rPr lang="en-US" sz="1600">
                <a:solidFill>
                  <a:srgbClr val="000000"/>
                </a:solidFill>
              </a:rPr>
            </a:br>
            <a:r>
              <a:rPr lang="en-US" sz="1600">
                <a:solidFill>
                  <a:srgbClr val="000000"/>
                </a:solidFill>
              </a:rPr>
              <a:t>those aspects of the original that are unattainable to the naked eye</a:t>
            </a:r>
            <a:br>
              <a:rPr lang="en-US" sz="1600">
                <a:solidFill>
                  <a:srgbClr val="000000"/>
                </a:solidFill>
              </a:rPr>
            </a:br>
            <a:r>
              <a:rPr lang="en-US" sz="1600">
                <a:solidFill>
                  <a:srgbClr val="000000"/>
                </a:solidFill>
              </a:rPr>
              <a:t> yet accessible to the lens,</a:t>
            </a:r>
          </a:p>
        </p:txBody>
      </p:sp>
      <p:sp>
        <p:nvSpPr>
          <p:cNvPr id="65548" name="Rectangle 15"/>
          <p:cNvSpPr>
            <a:spLocks noChangeArrowheads="1"/>
          </p:cNvSpPr>
          <p:nvPr/>
        </p:nvSpPr>
        <p:spPr bwMode="auto">
          <a:xfrm>
            <a:off x="4419600" y="4191000"/>
            <a:ext cx="4610100" cy="969963"/>
          </a:xfrm>
          <a:prstGeom prst="rect">
            <a:avLst/>
          </a:prstGeom>
          <a:noFill/>
          <a:ln w="9525">
            <a:noFill/>
            <a:miter lim="800000"/>
            <a:headEnd/>
            <a:tailEnd/>
          </a:ln>
        </p:spPr>
        <p:txBody>
          <a:bodyPr wrap="none" anchor="ctr">
            <a:prstTxWarp prst="textNoShape">
              <a:avLst/>
            </a:prstTxWarp>
            <a:spAutoFit/>
          </a:bodyPr>
          <a:lstStyle/>
          <a:p>
            <a:pPr algn="l">
              <a:lnSpc>
                <a:spcPct val="120000"/>
              </a:lnSpc>
            </a:pPr>
            <a:r>
              <a:rPr lang="en-US" sz="1600">
                <a:solidFill>
                  <a:srgbClr val="000000"/>
                </a:solidFill>
              </a:rPr>
              <a:t>With the aid of certain processes, </a:t>
            </a:r>
            <a:br>
              <a:rPr lang="en-US" sz="1600">
                <a:solidFill>
                  <a:srgbClr val="000000"/>
                </a:solidFill>
              </a:rPr>
            </a:br>
            <a:r>
              <a:rPr lang="en-US" sz="1600">
                <a:solidFill>
                  <a:srgbClr val="000000"/>
                </a:solidFill>
              </a:rPr>
              <a:t>such as enlargement or slow motion, the camera </a:t>
            </a:r>
            <a:br>
              <a:rPr lang="en-US" sz="1600">
                <a:solidFill>
                  <a:srgbClr val="000000"/>
                </a:solidFill>
              </a:rPr>
            </a:br>
            <a:r>
              <a:rPr lang="en-US" sz="1600">
                <a:solidFill>
                  <a:srgbClr val="000000"/>
                </a:solidFill>
              </a:rPr>
              <a:t>can capture images which escape natural vision.</a:t>
            </a:r>
            <a:endParaRPr lang="en-US" sz="1200"/>
          </a:p>
        </p:txBody>
      </p:sp>
      <p:sp>
        <p:nvSpPr>
          <p:cNvPr id="65549" name="Rectangle 16"/>
          <p:cNvSpPr>
            <a:spLocks noChangeArrowheads="1"/>
          </p:cNvSpPr>
          <p:nvPr/>
        </p:nvSpPr>
        <p:spPr bwMode="auto">
          <a:xfrm>
            <a:off x="2667000" y="5715000"/>
            <a:ext cx="5214938" cy="920750"/>
          </a:xfrm>
          <a:prstGeom prst="rect">
            <a:avLst/>
          </a:prstGeom>
          <a:noFill/>
          <a:ln w="9525">
            <a:noFill/>
            <a:miter lim="800000"/>
            <a:headEnd/>
            <a:tailEnd/>
          </a:ln>
        </p:spPr>
        <p:txBody>
          <a:bodyPr wrap="none" anchor="ctr">
            <a:prstTxWarp prst="textNoShape">
              <a:avLst/>
            </a:prstTxWarp>
            <a:spAutoFit/>
          </a:bodyPr>
          <a:lstStyle/>
          <a:p>
            <a:pPr algn="l">
              <a:lnSpc>
                <a:spcPct val="130000"/>
              </a:lnSpc>
              <a:spcBef>
                <a:spcPct val="30000"/>
              </a:spcBef>
            </a:pPr>
            <a:r>
              <a:rPr lang="en-US" sz="1400">
                <a:solidFill>
                  <a:srgbClr val="000000"/>
                </a:solidFill>
              </a:rPr>
              <a:t>Technical reproduction can put the copy of the original </a:t>
            </a:r>
            <a:br>
              <a:rPr lang="en-US" sz="1400">
                <a:solidFill>
                  <a:srgbClr val="000000"/>
                </a:solidFill>
              </a:rPr>
            </a:br>
            <a:r>
              <a:rPr lang="en-US" sz="1400">
                <a:solidFill>
                  <a:srgbClr val="000000"/>
                </a:solidFill>
              </a:rPr>
              <a:t>into situations which would be out of reach for the original itself. </a:t>
            </a:r>
          </a:p>
          <a:p>
            <a:pPr algn="l">
              <a:lnSpc>
                <a:spcPct val="130000"/>
              </a:lnSpc>
            </a:pPr>
            <a:endParaRPr lang="en-US" sz="14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0" y="0"/>
            <a:ext cx="9144000" cy="685800"/>
          </a:xfrm>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sp>
        <p:nvSpPr>
          <p:cNvPr id="67587" name="AutoShape 4"/>
          <p:cNvSpPr>
            <a:spLocks noChangeArrowheads="1"/>
          </p:cNvSpPr>
          <p:nvPr/>
        </p:nvSpPr>
        <p:spPr bwMode="auto">
          <a:xfrm>
            <a:off x="7543800" y="12954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7588" name="AutoShape 5"/>
          <p:cNvSpPr>
            <a:spLocks noChangeArrowheads="1"/>
          </p:cNvSpPr>
          <p:nvPr/>
        </p:nvSpPr>
        <p:spPr bwMode="auto">
          <a:xfrm>
            <a:off x="6858000" y="12954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67589" name="AutoShape 6"/>
          <p:cNvSpPr>
            <a:spLocks noChangeArrowheads="1"/>
          </p:cNvSpPr>
          <p:nvPr/>
        </p:nvSpPr>
        <p:spPr bwMode="auto">
          <a:xfrm>
            <a:off x="6172200" y="13176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67590" name="AutoShape 7"/>
          <p:cNvSpPr>
            <a:spLocks noChangeArrowheads="1"/>
          </p:cNvSpPr>
          <p:nvPr/>
        </p:nvSpPr>
        <p:spPr bwMode="auto">
          <a:xfrm>
            <a:off x="5486400" y="13176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7591" name="AutoShape 11"/>
          <p:cNvSpPr>
            <a:spLocks noChangeArrowheads="1"/>
          </p:cNvSpPr>
          <p:nvPr/>
        </p:nvSpPr>
        <p:spPr bwMode="auto">
          <a:xfrm>
            <a:off x="228600" y="4343400"/>
            <a:ext cx="8915400" cy="2133600"/>
          </a:xfrm>
          <a:prstGeom prst="flowChartMultidocument">
            <a:avLst/>
          </a:prstGeom>
          <a:solidFill>
            <a:schemeClr val="accent1"/>
          </a:solidFill>
          <a:ln w="9525">
            <a:solidFill>
              <a:schemeClr val="tx1"/>
            </a:solidFill>
            <a:miter lim="800000"/>
            <a:headEnd/>
            <a:tailEnd/>
          </a:ln>
        </p:spPr>
        <p:txBody>
          <a:bodyPr wrap="none" anchor="ctr">
            <a:prstTxWarp prst="textNoShape">
              <a:avLst/>
            </a:prstTxWarp>
          </a:bodyPr>
          <a:lstStyle/>
          <a:p>
            <a:r>
              <a:rPr lang="en-US" sz="1600">
                <a:solidFill>
                  <a:srgbClr val="000000"/>
                </a:solidFill>
                <a:latin typeface="Times New Roman" charset="0"/>
              </a:rPr>
              <a:t>By making many reproductions, </a:t>
            </a:r>
            <a:r>
              <a:rPr lang="en-US" sz="1600" b="1">
                <a:solidFill>
                  <a:srgbClr val="000000"/>
                </a:solidFill>
                <a:latin typeface="Times New Roman" charset="0"/>
              </a:rPr>
              <a:t>it substitutes a plurality of copies for a unique existence</a:t>
            </a:r>
            <a:r>
              <a:rPr lang="en-US" sz="1600">
                <a:solidFill>
                  <a:srgbClr val="000000"/>
                </a:solidFill>
                <a:latin typeface="Times New Roman" charset="0"/>
              </a:rPr>
              <a:t>,</a:t>
            </a:r>
            <a:br>
              <a:rPr lang="en-US" sz="1600">
                <a:solidFill>
                  <a:srgbClr val="000000"/>
                </a:solidFill>
                <a:latin typeface="Times New Roman" charset="0"/>
              </a:rPr>
            </a:br>
            <a:r>
              <a:rPr lang="en-US" sz="1600">
                <a:solidFill>
                  <a:srgbClr val="000000"/>
                </a:solidFill>
                <a:latin typeface="Times New Roman" charset="0"/>
              </a:rPr>
              <a:t> and in permitting the reproduction to meet the beholder or listener </a:t>
            </a:r>
            <a:br>
              <a:rPr lang="en-US" sz="1600">
                <a:solidFill>
                  <a:srgbClr val="000000"/>
                </a:solidFill>
                <a:latin typeface="Times New Roman" charset="0"/>
              </a:rPr>
            </a:br>
            <a:r>
              <a:rPr lang="en-US" sz="1600">
                <a:solidFill>
                  <a:srgbClr val="000000"/>
                </a:solidFill>
                <a:latin typeface="Times New Roman" charset="0"/>
              </a:rPr>
              <a:t>in his own particular situation, </a:t>
            </a:r>
            <a:br>
              <a:rPr lang="en-US" sz="1600">
                <a:solidFill>
                  <a:srgbClr val="000000"/>
                </a:solidFill>
                <a:latin typeface="Times New Roman" charset="0"/>
              </a:rPr>
            </a:br>
            <a:r>
              <a:rPr lang="en-US" sz="1600">
                <a:solidFill>
                  <a:srgbClr val="000000"/>
                </a:solidFill>
                <a:latin typeface="Times New Roman" charset="0"/>
              </a:rPr>
              <a:t>it reactivates the object reproduced.</a:t>
            </a:r>
            <a:endParaRPr lang="en-US" sz="1200"/>
          </a:p>
        </p:txBody>
      </p:sp>
      <p:sp>
        <p:nvSpPr>
          <p:cNvPr id="67592" name="AutoShape 10"/>
          <p:cNvSpPr>
            <a:spLocks noChangeArrowheads="1"/>
          </p:cNvSpPr>
          <p:nvPr/>
        </p:nvSpPr>
        <p:spPr bwMode="auto">
          <a:xfrm>
            <a:off x="0" y="2209800"/>
            <a:ext cx="7162800" cy="2133600"/>
          </a:xfrm>
          <a:prstGeom prst="flowChartMultidocument">
            <a:avLst/>
          </a:prstGeom>
          <a:solidFill>
            <a:schemeClr val="accent1"/>
          </a:solidFill>
          <a:ln w="9525">
            <a:solidFill>
              <a:schemeClr val="tx1"/>
            </a:solidFill>
            <a:miter lim="800000"/>
            <a:headEnd/>
            <a:tailEnd/>
          </a:ln>
        </p:spPr>
        <p:txBody>
          <a:bodyPr wrap="none" anchor="ctr">
            <a:prstTxWarp prst="textNoShape">
              <a:avLst/>
            </a:prstTxWarp>
          </a:bodyPr>
          <a:lstStyle/>
          <a:p>
            <a:r>
              <a:rPr lang="en-US" sz="1600">
                <a:solidFill>
                  <a:srgbClr val="000000"/>
                </a:solidFill>
                <a:latin typeface="Times New Roman" charset="0"/>
              </a:rPr>
              <a:t>The technique of </a:t>
            </a:r>
            <a:r>
              <a:rPr lang="en-US" sz="1600" b="1">
                <a:solidFill>
                  <a:srgbClr val="000000"/>
                </a:solidFill>
                <a:latin typeface="Times New Roman" charset="0"/>
              </a:rPr>
              <a:t>reproduction detaches </a:t>
            </a:r>
            <a:r>
              <a:rPr lang="en-US" sz="1600">
                <a:solidFill>
                  <a:srgbClr val="000000"/>
                </a:solidFill>
                <a:latin typeface="Times New Roman" charset="0"/>
              </a:rPr>
              <a:t>the reproduced object </a:t>
            </a:r>
            <a:br>
              <a:rPr lang="en-US" sz="1600">
                <a:solidFill>
                  <a:srgbClr val="000000"/>
                </a:solidFill>
                <a:latin typeface="Times New Roman" charset="0"/>
              </a:rPr>
            </a:br>
            <a:r>
              <a:rPr lang="en-US" sz="1600" b="1">
                <a:solidFill>
                  <a:srgbClr val="000000"/>
                </a:solidFill>
                <a:latin typeface="Times New Roman" charset="0"/>
              </a:rPr>
              <a:t>from</a:t>
            </a:r>
            <a:r>
              <a:rPr lang="en-US" sz="1600">
                <a:solidFill>
                  <a:srgbClr val="000000"/>
                </a:solidFill>
                <a:latin typeface="Times New Roman" charset="0"/>
              </a:rPr>
              <a:t> the domain of </a:t>
            </a:r>
            <a:r>
              <a:rPr lang="en-US" sz="1600" b="1">
                <a:solidFill>
                  <a:srgbClr val="000000"/>
                </a:solidFill>
                <a:latin typeface="Times New Roman" charset="0"/>
              </a:rPr>
              <a:t>Tradition.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0" y="0"/>
            <a:ext cx="9144000" cy="685800"/>
          </a:xfrm>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sp>
        <p:nvSpPr>
          <p:cNvPr id="69635" name="AutoShape 3"/>
          <p:cNvSpPr>
            <a:spLocks noChangeArrowheads="1"/>
          </p:cNvSpPr>
          <p:nvPr/>
        </p:nvSpPr>
        <p:spPr bwMode="auto">
          <a:xfrm>
            <a:off x="7543800" y="12954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9636" name="AutoShape 4"/>
          <p:cNvSpPr>
            <a:spLocks noChangeArrowheads="1"/>
          </p:cNvSpPr>
          <p:nvPr/>
        </p:nvSpPr>
        <p:spPr bwMode="auto">
          <a:xfrm>
            <a:off x="6858000" y="12954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69637" name="AutoShape 5"/>
          <p:cNvSpPr>
            <a:spLocks noChangeArrowheads="1"/>
          </p:cNvSpPr>
          <p:nvPr/>
        </p:nvSpPr>
        <p:spPr bwMode="auto">
          <a:xfrm>
            <a:off x="6172200" y="13176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69638" name="AutoShape 6"/>
          <p:cNvSpPr>
            <a:spLocks noChangeArrowheads="1"/>
          </p:cNvSpPr>
          <p:nvPr/>
        </p:nvSpPr>
        <p:spPr bwMode="auto">
          <a:xfrm>
            <a:off x="5486400" y="13176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69639" name="AutoShape 8"/>
          <p:cNvSpPr>
            <a:spLocks noChangeArrowheads="1"/>
          </p:cNvSpPr>
          <p:nvPr/>
        </p:nvSpPr>
        <p:spPr bwMode="auto">
          <a:xfrm>
            <a:off x="304800" y="2514600"/>
            <a:ext cx="8153400" cy="2133600"/>
          </a:xfrm>
          <a:prstGeom prst="flowChartMultidocument">
            <a:avLst/>
          </a:prstGeom>
          <a:solidFill>
            <a:schemeClr val="accent1"/>
          </a:solidFill>
          <a:ln w="9525">
            <a:solidFill>
              <a:schemeClr val="tx1"/>
            </a:solidFill>
            <a:miter lim="800000"/>
            <a:headEnd/>
            <a:tailEnd/>
          </a:ln>
        </p:spPr>
        <p:txBody>
          <a:bodyPr wrap="none" anchor="ctr">
            <a:prstTxWarp prst="textNoShape">
              <a:avLst/>
            </a:prstTxWarp>
          </a:bodyPr>
          <a:lstStyle/>
          <a:p>
            <a:pPr>
              <a:lnSpc>
                <a:spcPct val="140000"/>
              </a:lnSpc>
              <a:spcBef>
                <a:spcPct val="30000"/>
              </a:spcBef>
            </a:pPr>
            <a:r>
              <a:rPr lang="en-US" sz="1600">
                <a:solidFill>
                  <a:srgbClr val="000000"/>
                </a:solidFill>
                <a:latin typeface="Times New Roman" charset="0"/>
              </a:rPr>
              <a:t>These two processes lead to a tremendous </a:t>
            </a:r>
            <a:r>
              <a:rPr lang="en-US" sz="2000">
                <a:solidFill>
                  <a:srgbClr val="000000"/>
                </a:solidFill>
                <a:latin typeface="Times New Roman" charset="0"/>
              </a:rPr>
              <a:t>shattering of tradition</a:t>
            </a:r>
            <a:r>
              <a:rPr lang="en-US" sz="1600">
                <a:solidFill>
                  <a:srgbClr val="000000"/>
                </a:solidFill>
                <a:latin typeface="Times New Roman" charset="0"/>
              </a:rPr>
              <a:t/>
            </a:r>
            <a:br>
              <a:rPr lang="en-US" sz="1600">
                <a:solidFill>
                  <a:srgbClr val="000000"/>
                </a:solidFill>
                <a:latin typeface="Times New Roman" charset="0"/>
              </a:rPr>
            </a:br>
            <a:r>
              <a:rPr lang="en-US" sz="1600">
                <a:solidFill>
                  <a:srgbClr val="000000"/>
                </a:solidFill>
                <a:latin typeface="Times New Roman" charset="0"/>
              </a:rPr>
              <a:t> which is the origin of the </a:t>
            </a:r>
            <a:r>
              <a:rPr lang="en-US" sz="2000">
                <a:solidFill>
                  <a:srgbClr val="000000"/>
                </a:solidFill>
                <a:latin typeface="Times New Roman" charset="0"/>
              </a:rPr>
              <a:t>contemporary crisis</a:t>
            </a:r>
            <a:r>
              <a:rPr lang="en-US" sz="1600">
                <a:solidFill>
                  <a:srgbClr val="000000"/>
                </a:solidFill>
                <a:latin typeface="Times New Roman" charset="0"/>
              </a:rPr>
              <a:t> and </a:t>
            </a:r>
            <a:r>
              <a:rPr lang="en-US" sz="2000">
                <a:solidFill>
                  <a:srgbClr val="000000"/>
                </a:solidFill>
                <a:latin typeface="Times New Roman" charset="0"/>
              </a:rPr>
              <a:t>renewal of mankind</a:t>
            </a:r>
            <a:r>
              <a:rPr lang="en-US" sz="1600">
                <a:solidFill>
                  <a:srgbClr val="000000"/>
                </a:solidFill>
                <a:latin typeface="Times New Roman" charset="0"/>
              </a:rPr>
              <a:t>. </a:t>
            </a:r>
          </a:p>
        </p:txBody>
      </p:sp>
      <p:sp>
        <p:nvSpPr>
          <p:cNvPr id="52233" name="AutoShape 9"/>
          <p:cNvSpPr>
            <a:spLocks noChangeArrowheads="1"/>
          </p:cNvSpPr>
          <p:nvPr/>
        </p:nvSpPr>
        <p:spPr bwMode="auto">
          <a:xfrm>
            <a:off x="6248400" y="4419600"/>
            <a:ext cx="609600" cy="533400"/>
          </a:xfrm>
          <a:prstGeom prst="star5">
            <a:avLst/>
          </a:prstGeom>
          <a:solidFill>
            <a:srgbClr val="99CC00"/>
          </a:solidFill>
          <a:ln w="9525">
            <a:solidFill>
              <a:schemeClr val="tx1"/>
            </a:solidFill>
            <a:miter lim="800000"/>
            <a:headEnd/>
            <a:tailEnd/>
          </a:ln>
        </p:spPr>
        <p:txBody>
          <a:bodyPr wrap="none" anchor="ctr">
            <a:prstTxWarp prst="textNoShape">
              <a:avLst/>
            </a:prstTxWarp>
          </a:bodyPr>
          <a:lstStyle/>
          <a:p>
            <a:pPr>
              <a:defRPr/>
            </a:pPr>
            <a:endParaRPr lang="en-US"/>
          </a:p>
        </p:txBody>
      </p:sp>
      <p:sp>
        <p:nvSpPr>
          <p:cNvPr id="52234" name="AutoShape 10"/>
          <p:cNvSpPr>
            <a:spLocks noChangeArrowheads="1"/>
          </p:cNvSpPr>
          <p:nvPr/>
        </p:nvSpPr>
        <p:spPr bwMode="auto">
          <a:xfrm rot="600000">
            <a:off x="6858000" y="4724400"/>
            <a:ext cx="838200" cy="733425"/>
          </a:xfrm>
          <a:prstGeom prst="star5">
            <a:avLst/>
          </a:prstGeom>
          <a:solidFill>
            <a:srgbClr val="99CC00"/>
          </a:solidFill>
          <a:ln w="9525">
            <a:solidFill>
              <a:schemeClr val="tx1"/>
            </a:solidFill>
            <a:miter lim="800000"/>
            <a:headEnd/>
            <a:tailEnd/>
          </a:ln>
        </p:spPr>
        <p:txBody>
          <a:bodyPr wrap="none" anchor="ctr">
            <a:prstTxWarp prst="textNoShape">
              <a:avLst/>
            </a:prstTxWarp>
          </a:bodyPr>
          <a:lstStyle/>
          <a:p>
            <a:pPr>
              <a:defRPr/>
            </a:pPr>
            <a:endParaRPr lang="en-US"/>
          </a:p>
        </p:txBody>
      </p:sp>
      <p:sp>
        <p:nvSpPr>
          <p:cNvPr id="52235" name="AutoShape 11"/>
          <p:cNvSpPr>
            <a:spLocks noChangeArrowheads="1"/>
          </p:cNvSpPr>
          <p:nvPr/>
        </p:nvSpPr>
        <p:spPr bwMode="auto">
          <a:xfrm rot="21000000">
            <a:off x="5791200" y="4114800"/>
            <a:ext cx="381000" cy="333375"/>
          </a:xfrm>
          <a:prstGeom prst="star5">
            <a:avLst/>
          </a:prstGeom>
          <a:solidFill>
            <a:srgbClr val="99CC00"/>
          </a:solidFill>
          <a:ln w="9525">
            <a:solidFill>
              <a:schemeClr val="tx1"/>
            </a:solidFill>
            <a:miter lim="800000"/>
            <a:headEnd/>
            <a:tailEnd/>
          </a:ln>
        </p:spPr>
        <p:txBody>
          <a:bodyPr wrap="none" anchor="ctr">
            <a:prstTxWarp prst="textNoShape">
              <a:avLst/>
            </a:prstTxWarp>
          </a:bodyPr>
          <a:lstStyle/>
          <a:p>
            <a:pP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rot="1200000">
            <a:off x="6629400" y="228600"/>
            <a:ext cx="1600200" cy="11922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sp>
        <p:nvSpPr>
          <p:cNvPr id="71683" name="Rectangle 3"/>
          <p:cNvSpPr>
            <a:spLocks noGrp="1" noChangeArrowheads="1"/>
          </p:cNvSpPr>
          <p:nvPr>
            <p:ph type="ctrTitle"/>
          </p:nvPr>
        </p:nvSpPr>
        <p:spPr>
          <a:xfrm>
            <a:off x="0" y="0"/>
            <a:ext cx="9144000" cy="685800"/>
          </a:xfrm>
          <a:noFill/>
          <a:ln>
            <a:solidFill>
              <a:schemeClr val="tx1"/>
            </a:solidFill>
          </a:ln>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p>
        </p:txBody>
      </p:sp>
      <p:sp>
        <p:nvSpPr>
          <p:cNvPr id="71684" name="AutoShape 8"/>
          <p:cNvSpPr>
            <a:spLocks noChangeArrowheads="1"/>
          </p:cNvSpPr>
          <p:nvPr/>
        </p:nvSpPr>
        <p:spPr bwMode="auto">
          <a:xfrm flipH="1">
            <a:off x="304800" y="990600"/>
            <a:ext cx="2133600" cy="1143000"/>
          </a:xfrm>
          <a:prstGeom prst="cloudCallout">
            <a:avLst>
              <a:gd name="adj1" fmla="val -80208"/>
              <a:gd name="adj2" fmla="val 146801"/>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a:p>
        </p:txBody>
      </p:sp>
      <p:sp>
        <p:nvSpPr>
          <p:cNvPr id="71685" name="Rectangle 9"/>
          <p:cNvSpPr>
            <a:spLocks noChangeArrowheads="1"/>
          </p:cNvSpPr>
          <p:nvPr/>
        </p:nvSpPr>
        <p:spPr bwMode="auto">
          <a:xfrm>
            <a:off x="1160463" y="1295400"/>
            <a:ext cx="354012" cy="457200"/>
          </a:xfrm>
          <a:prstGeom prst="rect">
            <a:avLst/>
          </a:prstGeom>
          <a:noFill/>
          <a:ln w="9525">
            <a:noFill/>
            <a:miter lim="800000"/>
            <a:headEnd/>
            <a:tailEnd/>
          </a:ln>
        </p:spPr>
        <p:txBody>
          <a:bodyPr wrap="none" anchor="ctr">
            <a:prstTxWarp prst="textNoShape">
              <a:avLst/>
            </a:prstTxWarp>
            <a:spAutoFit/>
          </a:bodyPr>
          <a:lstStyle/>
          <a:p>
            <a:r>
              <a:rPr lang="en-US">
                <a:solidFill>
                  <a:schemeClr val="folHlink"/>
                </a:solidFill>
              </a:rPr>
              <a:t>?</a:t>
            </a:r>
          </a:p>
        </p:txBody>
      </p:sp>
      <p:pic>
        <p:nvPicPr>
          <p:cNvPr id="71686" name="Picture 14"/>
          <p:cNvPicPr>
            <a:picLocks noChangeAspect="1" noChangeArrowheads="1"/>
          </p:cNvPicPr>
          <p:nvPr/>
        </p:nvPicPr>
        <p:blipFill>
          <a:blip r:embed="rId3"/>
          <a:srcRect/>
          <a:stretch>
            <a:fillRect/>
          </a:stretch>
        </p:blipFill>
        <p:spPr bwMode="auto">
          <a:xfrm>
            <a:off x="228600" y="3657600"/>
            <a:ext cx="1676400" cy="1625600"/>
          </a:xfrm>
          <a:prstGeom prst="rect">
            <a:avLst/>
          </a:prstGeom>
          <a:noFill/>
          <a:ln w="9525">
            <a:noFill/>
            <a:miter lim="800000"/>
            <a:headEnd/>
            <a:tailEnd/>
          </a:ln>
        </p:spPr>
      </p:pic>
      <p:sp>
        <p:nvSpPr>
          <p:cNvPr id="71687" name="AutoShape 15"/>
          <p:cNvSpPr>
            <a:spLocks noChangeArrowheads="1"/>
          </p:cNvSpPr>
          <p:nvPr/>
        </p:nvSpPr>
        <p:spPr bwMode="auto">
          <a:xfrm>
            <a:off x="6705600" y="13716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71688" name="AutoShape 16"/>
          <p:cNvSpPr>
            <a:spLocks noChangeArrowheads="1"/>
          </p:cNvSpPr>
          <p:nvPr/>
        </p:nvSpPr>
        <p:spPr bwMode="auto">
          <a:xfrm>
            <a:off x="6019800" y="13716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71689" name="AutoShape 17"/>
          <p:cNvSpPr>
            <a:spLocks noChangeArrowheads="1"/>
          </p:cNvSpPr>
          <p:nvPr/>
        </p:nvSpPr>
        <p:spPr bwMode="auto">
          <a:xfrm>
            <a:off x="5334000" y="13938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71690" name="AutoShape 18"/>
          <p:cNvSpPr>
            <a:spLocks noChangeArrowheads="1"/>
          </p:cNvSpPr>
          <p:nvPr/>
        </p:nvSpPr>
        <p:spPr bwMode="auto">
          <a:xfrm>
            <a:off x="4648200" y="13938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71691" name="Rectangle 19"/>
          <p:cNvSpPr>
            <a:spLocks noChangeArrowheads="1"/>
          </p:cNvSpPr>
          <p:nvPr/>
        </p:nvSpPr>
        <p:spPr bwMode="auto">
          <a:xfrm>
            <a:off x="3200400" y="2209800"/>
            <a:ext cx="5707063" cy="1244600"/>
          </a:xfrm>
          <a:prstGeom prst="rect">
            <a:avLst/>
          </a:prstGeom>
          <a:noFill/>
          <a:ln w="9525">
            <a:noFill/>
            <a:miter lim="800000"/>
            <a:headEnd/>
            <a:tailEnd/>
          </a:ln>
        </p:spPr>
        <p:txBody>
          <a:bodyPr wrap="none" anchor="ctr">
            <a:prstTxWarp prst="textNoShape">
              <a:avLst/>
            </a:prstTxWarp>
            <a:spAutoFit/>
          </a:bodyPr>
          <a:lstStyle/>
          <a:p>
            <a:pPr algn="l">
              <a:lnSpc>
                <a:spcPct val="210000"/>
              </a:lnSpc>
            </a:pPr>
            <a:r>
              <a:rPr lang="en-US" sz="1200">
                <a:solidFill>
                  <a:srgbClr val="000000"/>
                </a:solidFill>
              </a:rPr>
              <a:t>Both processes are intimately connected with the contemporary mass movements</a:t>
            </a:r>
          </a:p>
          <a:p>
            <a:pPr algn="l">
              <a:lnSpc>
                <a:spcPct val="210000"/>
              </a:lnSpc>
            </a:pPr>
            <a:r>
              <a:rPr lang="en-US" sz="1200">
                <a:solidFill>
                  <a:srgbClr val="000000"/>
                </a:solidFill>
              </a:rPr>
              <a:t>Their most powerful agent being FILM.</a:t>
            </a:r>
          </a:p>
          <a:p>
            <a:pPr algn="l">
              <a:lnSpc>
                <a:spcPct val="210000"/>
              </a:lnSpc>
            </a:pPr>
            <a:endParaRPr lang="en-US" sz="1200">
              <a:solidFill>
                <a:srgbClr val="000000"/>
              </a:solidFill>
            </a:endParaRPr>
          </a:p>
        </p:txBody>
      </p:sp>
      <p:sp>
        <p:nvSpPr>
          <p:cNvPr id="71692" name="AutoShape 20"/>
          <p:cNvSpPr>
            <a:spLocks noChangeArrowheads="1"/>
          </p:cNvSpPr>
          <p:nvPr/>
        </p:nvSpPr>
        <p:spPr bwMode="auto">
          <a:xfrm>
            <a:off x="2286000" y="3352800"/>
            <a:ext cx="6629400" cy="2743200"/>
          </a:xfrm>
          <a:prstGeom prst="leftArrowCallout">
            <a:avLst>
              <a:gd name="adj1" fmla="val 10065"/>
              <a:gd name="adj2" fmla="val 25000"/>
              <a:gd name="adj3" fmla="val 14120"/>
              <a:gd name="adj4" fmla="val 84963"/>
            </a:avLst>
          </a:prstGeom>
          <a:solidFill>
            <a:srgbClr val="808080"/>
          </a:solidFill>
          <a:ln w="9525">
            <a:solidFill>
              <a:schemeClr val="tx2"/>
            </a:solidFill>
            <a:miter lim="800000"/>
            <a:headEnd/>
            <a:tailEnd/>
          </a:ln>
        </p:spPr>
        <p:txBody>
          <a:bodyPr wrap="none" anchor="ctr">
            <a:prstTxWarp prst="textNoShape">
              <a:avLst/>
            </a:prstTxWarp>
          </a:bodyPr>
          <a:lstStyle/>
          <a:p>
            <a:endParaRPr lang="en-US"/>
          </a:p>
        </p:txBody>
      </p:sp>
      <p:sp>
        <p:nvSpPr>
          <p:cNvPr id="71693" name="Rectangle 21"/>
          <p:cNvSpPr>
            <a:spLocks noChangeArrowheads="1"/>
          </p:cNvSpPr>
          <p:nvPr/>
        </p:nvSpPr>
        <p:spPr bwMode="auto">
          <a:xfrm>
            <a:off x="3429000" y="3575050"/>
            <a:ext cx="5334000" cy="2387600"/>
          </a:xfrm>
          <a:prstGeom prst="rect">
            <a:avLst/>
          </a:prstGeom>
          <a:noFill/>
          <a:ln w="9525">
            <a:noFill/>
            <a:miter lim="800000"/>
            <a:headEnd/>
            <a:tailEnd/>
          </a:ln>
        </p:spPr>
        <p:txBody>
          <a:bodyPr anchor="ctr">
            <a:prstTxWarp prst="textNoShape">
              <a:avLst/>
            </a:prstTxWarp>
            <a:spAutoFit/>
          </a:bodyPr>
          <a:lstStyle/>
          <a:p>
            <a:pPr algn="l">
              <a:lnSpc>
                <a:spcPct val="210000"/>
              </a:lnSpc>
            </a:pPr>
            <a:r>
              <a:rPr lang="en-US" sz="1600"/>
              <a:t>Its social significance,</a:t>
            </a:r>
            <a:br>
              <a:rPr lang="en-US" sz="1600"/>
            </a:br>
            <a:r>
              <a:rPr lang="en-US" sz="1600"/>
              <a:t> is inconceivable without its </a:t>
            </a:r>
            <a:r>
              <a:rPr lang="en-US" sz="1600">
                <a:solidFill>
                  <a:srgbClr val="C7EDFF"/>
                </a:solidFill>
              </a:rPr>
              <a:t>destructive</a:t>
            </a:r>
            <a:r>
              <a:rPr lang="en-US" sz="1600"/>
              <a:t>, cathartic aspect, </a:t>
            </a:r>
            <a:br>
              <a:rPr lang="en-US" sz="1600"/>
            </a:br>
            <a:r>
              <a:rPr lang="en-US" sz="1600"/>
              <a:t>that is, </a:t>
            </a:r>
            <a:r>
              <a:rPr lang="en-US" sz="1600">
                <a:solidFill>
                  <a:srgbClr val="C7EDFF"/>
                </a:solidFill>
              </a:rPr>
              <a:t>the liquidation of the traditional value of the cultural heritage</a:t>
            </a:r>
          </a:p>
          <a:p>
            <a:endParaRPr lang="en-US"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62000" y="609600"/>
            <a:ext cx="7772400" cy="1143000"/>
          </a:xfrm>
        </p:spPr>
        <p:txBody>
          <a:bodyPr/>
          <a:lstStyle/>
          <a:p>
            <a:pPr eaLnBrk="1" hangingPunct="1"/>
            <a:r>
              <a:rPr lang="en-US">
                <a:solidFill>
                  <a:schemeClr val="folHlink"/>
                </a:solidFill>
              </a:rPr>
              <a:t>Walter Benjamin</a:t>
            </a:r>
            <a:br>
              <a:rPr lang="en-US">
                <a:solidFill>
                  <a:schemeClr val="folHlink"/>
                </a:solidFill>
              </a:rPr>
            </a:br>
            <a:r>
              <a:rPr lang="en-US" sz="2000" i="1">
                <a:solidFill>
                  <a:schemeClr val="folHlink"/>
                </a:solidFill>
              </a:rPr>
              <a:t>July 15, 1892 to September 27, 1940</a:t>
            </a:r>
            <a:endParaRPr lang="en-US"/>
          </a:p>
        </p:txBody>
      </p:sp>
      <p:sp>
        <p:nvSpPr>
          <p:cNvPr id="18435" name="AutoShape 3"/>
          <p:cNvSpPr>
            <a:spLocks noChangeArrowheads="1"/>
          </p:cNvSpPr>
          <p:nvPr/>
        </p:nvSpPr>
        <p:spPr bwMode="auto">
          <a:xfrm>
            <a:off x="762000" y="1981200"/>
            <a:ext cx="7467600" cy="44958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endParaRPr lang="en-US" sz="1200" b="1">
              <a:solidFill>
                <a:schemeClr val="hlink"/>
              </a:solidFill>
            </a:endParaRPr>
          </a:p>
          <a:p>
            <a:pPr>
              <a:lnSpc>
                <a:spcPct val="140000"/>
              </a:lnSpc>
              <a:spcBef>
                <a:spcPct val="20000"/>
              </a:spcBef>
            </a:pPr>
            <a:endParaRPr lang="en-US" sz="1200" b="1">
              <a:solidFill>
                <a:schemeClr val="hlink"/>
              </a:solidFill>
            </a:endParaRPr>
          </a:p>
          <a:p>
            <a:pPr>
              <a:lnSpc>
                <a:spcPct val="140000"/>
              </a:lnSpc>
              <a:spcBef>
                <a:spcPct val="20000"/>
              </a:spcBef>
            </a:pPr>
            <a:r>
              <a:rPr lang="en-US" b="1">
                <a:solidFill>
                  <a:schemeClr val="folHlink"/>
                </a:solidFill>
                <a:latin typeface="Helvetica" charset="0"/>
              </a:rPr>
              <a:t>The work of </a:t>
            </a:r>
            <a:r>
              <a:rPr lang="en-US" sz="2800" b="1">
                <a:solidFill>
                  <a:schemeClr val="folHlink"/>
                </a:solidFill>
                <a:latin typeface="Helvetica" charset="0"/>
              </a:rPr>
              <a:t>Art </a:t>
            </a:r>
            <a:r>
              <a:rPr lang="en-US" b="1">
                <a:solidFill>
                  <a:schemeClr val="folHlink"/>
                </a:solidFill>
                <a:latin typeface="Helvetica" charset="0"/>
              </a:rPr>
              <a:t>in the Age of Mechanical</a:t>
            </a:r>
          </a:p>
          <a:p>
            <a:pPr>
              <a:lnSpc>
                <a:spcPct val="140000"/>
              </a:lnSpc>
              <a:spcBef>
                <a:spcPct val="20000"/>
              </a:spcBef>
            </a:pPr>
            <a:r>
              <a:rPr lang="en-US" b="1">
                <a:solidFill>
                  <a:schemeClr val="folHlink"/>
                </a:solidFill>
                <a:latin typeface="Helvetica" charset="0"/>
              </a:rPr>
              <a:t>Reproduction, 1936.</a:t>
            </a:r>
            <a:br>
              <a:rPr lang="en-US" b="1">
                <a:solidFill>
                  <a:schemeClr val="folHlink"/>
                </a:solidFill>
                <a:latin typeface="Helvetica" charset="0"/>
              </a:rPr>
            </a:br>
            <a:r>
              <a:rPr lang="en-US" b="1">
                <a:solidFill>
                  <a:schemeClr val="folHlink"/>
                </a:solidFill>
                <a:latin typeface="Helvetica" charset="0"/>
              </a:rPr>
              <a:t/>
            </a:r>
            <a:br>
              <a:rPr lang="en-US" b="1">
                <a:solidFill>
                  <a:schemeClr val="folHlink"/>
                </a:solidFill>
                <a:latin typeface="Helvetica" charset="0"/>
              </a:rPr>
            </a:br>
            <a:r>
              <a:rPr lang="en-US" sz="2000" b="1">
                <a:solidFill>
                  <a:schemeClr val="folHlink"/>
                </a:solidFill>
                <a:latin typeface="Helvetica" charset="0"/>
              </a:rPr>
              <a:t>"The Work of Art in the Age of Its </a:t>
            </a:r>
            <a:br>
              <a:rPr lang="en-US" sz="2000" b="1">
                <a:solidFill>
                  <a:schemeClr val="folHlink"/>
                </a:solidFill>
                <a:latin typeface="Helvetica" charset="0"/>
              </a:rPr>
            </a:br>
            <a:r>
              <a:rPr lang="en-US" sz="2000" b="1">
                <a:solidFill>
                  <a:schemeClr val="folHlink"/>
                </a:solidFill>
                <a:latin typeface="Helvetica" charset="0"/>
              </a:rPr>
              <a:t>Technological Reproducibility"</a:t>
            </a:r>
            <a:r>
              <a:rPr lang="en-US" sz="1800" b="1">
                <a:latin typeface="Helvetica" charset="0"/>
              </a:rPr>
              <a:t> </a:t>
            </a:r>
            <a:br>
              <a:rPr lang="en-US" sz="1800" b="1">
                <a:latin typeface="Helvetica" charset="0"/>
              </a:rPr>
            </a:br>
            <a:r>
              <a:rPr lang="en-US" sz="1800" b="1">
                <a:latin typeface="Helvetica" charset="0"/>
              </a:rPr>
              <a:t/>
            </a:r>
            <a:br>
              <a:rPr lang="en-US" sz="1800" b="1">
                <a:latin typeface="Helvetica" charset="0"/>
              </a:rPr>
            </a:br>
            <a:r>
              <a:rPr lang="en-US" sz="1800">
                <a:latin typeface="Helvetica" charset="0"/>
              </a:rPr>
              <a:t>(Das Kunstwerk im Zeitalter seiner </a:t>
            </a:r>
            <a:br>
              <a:rPr lang="en-US" sz="1800">
                <a:latin typeface="Helvetica" charset="0"/>
              </a:rPr>
            </a:br>
            <a:r>
              <a:rPr lang="en-US" sz="1800">
                <a:latin typeface="Helvetica" charset="0"/>
              </a:rPr>
              <a:t>technischen Reproduzierbarkeit).</a:t>
            </a:r>
            <a:r>
              <a:rPr lang="en-US" sz="1800" b="1">
                <a:solidFill>
                  <a:schemeClr val="folHlink"/>
                </a:solidFill>
                <a:latin typeface="Helvetica" charset="0"/>
              </a:rPr>
              <a:t/>
            </a:r>
            <a:br>
              <a:rPr lang="en-US" sz="1800" b="1">
                <a:solidFill>
                  <a:schemeClr val="folHlink"/>
                </a:solidFill>
                <a:latin typeface="Helvetica" charset="0"/>
              </a:rPr>
            </a:br>
            <a:endParaRPr lang="en-US" sz="1800" b="1">
              <a:solidFill>
                <a:schemeClr val="folHlink"/>
              </a:solidFill>
              <a:latin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rot="1200000">
            <a:off x="6629400" y="228600"/>
            <a:ext cx="1600200" cy="11922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sp>
        <p:nvSpPr>
          <p:cNvPr id="73731" name="Rectangle 3"/>
          <p:cNvSpPr>
            <a:spLocks noGrp="1" noChangeArrowheads="1"/>
          </p:cNvSpPr>
          <p:nvPr>
            <p:ph type="ctrTitle"/>
          </p:nvPr>
        </p:nvSpPr>
        <p:spPr>
          <a:xfrm>
            <a:off x="0" y="0"/>
            <a:ext cx="9144000" cy="685800"/>
          </a:xfrm>
          <a:noFill/>
          <a:ln>
            <a:solidFill>
              <a:schemeClr val="tx1"/>
            </a:solidFill>
          </a:ln>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p>
        </p:txBody>
      </p:sp>
      <p:sp>
        <p:nvSpPr>
          <p:cNvPr id="73732" name="AutoShape 4"/>
          <p:cNvSpPr>
            <a:spLocks noChangeArrowheads="1"/>
          </p:cNvSpPr>
          <p:nvPr/>
        </p:nvSpPr>
        <p:spPr bwMode="auto">
          <a:xfrm flipV="1">
            <a:off x="2438400" y="2743200"/>
            <a:ext cx="6477000" cy="3505200"/>
          </a:xfrm>
          <a:prstGeom prst="cloudCallout">
            <a:avLst>
              <a:gd name="adj1" fmla="val -50764"/>
              <a:gd name="adj2" fmla="val 12542"/>
            </a:avLst>
          </a:prstGeom>
          <a:solidFill>
            <a:schemeClr val="accent1"/>
          </a:solidFill>
          <a:ln w="9525">
            <a:solidFill>
              <a:schemeClr val="tx1"/>
            </a:solidFill>
            <a:round/>
            <a:headEnd/>
            <a:tailEnd/>
          </a:ln>
        </p:spPr>
        <p:txBody>
          <a:bodyPr rot="10800000" wrap="none" anchor="ctr">
            <a:prstTxWarp prst="textNoShape">
              <a:avLst/>
            </a:prstTxWarp>
          </a:bodyPr>
          <a:lstStyle/>
          <a:p>
            <a:pPr eaLnBrk="0" hangingPunct="0"/>
            <a:endParaRPr lang="en-US"/>
          </a:p>
        </p:txBody>
      </p:sp>
      <p:sp>
        <p:nvSpPr>
          <p:cNvPr id="73733" name="Rectangle 5"/>
          <p:cNvSpPr>
            <a:spLocks noChangeArrowheads="1"/>
          </p:cNvSpPr>
          <p:nvPr/>
        </p:nvSpPr>
        <p:spPr bwMode="auto">
          <a:xfrm>
            <a:off x="2971800" y="3317875"/>
            <a:ext cx="5056188" cy="2052638"/>
          </a:xfrm>
          <a:prstGeom prst="rect">
            <a:avLst/>
          </a:prstGeom>
          <a:noFill/>
          <a:ln w="9525">
            <a:noFill/>
            <a:miter lim="800000"/>
            <a:headEnd/>
            <a:tailEnd/>
          </a:ln>
        </p:spPr>
        <p:txBody>
          <a:bodyPr wrap="none" anchor="ctr">
            <a:prstTxWarp prst="textNoShape">
              <a:avLst/>
            </a:prstTxWarp>
            <a:spAutoFit/>
          </a:bodyPr>
          <a:lstStyle/>
          <a:p>
            <a:endParaRPr lang="en-US">
              <a:solidFill>
                <a:schemeClr val="folHlink"/>
              </a:solidFill>
            </a:endParaRPr>
          </a:p>
          <a:p>
            <a:pPr>
              <a:lnSpc>
                <a:spcPct val="150000"/>
              </a:lnSpc>
            </a:pPr>
            <a:r>
              <a:rPr lang="en-US" sz="1400">
                <a:solidFill>
                  <a:schemeClr val="folHlink"/>
                </a:solidFill>
              </a:rPr>
              <a:t>“…Shakespeare, Rembrandt, Beethoven will make films... </a:t>
            </a:r>
            <a:br>
              <a:rPr lang="en-US" sz="1400">
                <a:solidFill>
                  <a:schemeClr val="folHlink"/>
                </a:solidFill>
              </a:rPr>
            </a:br>
            <a:r>
              <a:rPr lang="en-US" sz="1400">
                <a:solidFill>
                  <a:schemeClr val="folHlink"/>
                </a:solidFill>
              </a:rPr>
              <a:t>all legends, all mythologies</a:t>
            </a:r>
            <a:br>
              <a:rPr lang="en-US" sz="1400">
                <a:solidFill>
                  <a:schemeClr val="folHlink"/>
                </a:solidFill>
              </a:rPr>
            </a:br>
            <a:r>
              <a:rPr lang="en-US" sz="1400">
                <a:solidFill>
                  <a:schemeClr val="folHlink"/>
                </a:solidFill>
              </a:rPr>
              <a:t> and all myths, all founders of religion, and the very religions...</a:t>
            </a:r>
            <a:br>
              <a:rPr lang="en-US" sz="1400">
                <a:solidFill>
                  <a:schemeClr val="folHlink"/>
                </a:solidFill>
              </a:rPr>
            </a:br>
            <a:r>
              <a:rPr lang="en-US" sz="1400">
                <a:solidFill>
                  <a:schemeClr val="folHlink"/>
                </a:solidFill>
              </a:rPr>
              <a:t> await their exposed resurrection, </a:t>
            </a:r>
            <a:br>
              <a:rPr lang="en-US" sz="1400">
                <a:solidFill>
                  <a:schemeClr val="folHlink"/>
                </a:solidFill>
              </a:rPr>
            </a:br>
            <a:r>
              <a:rPr lang="en-US" sz="1400">
                <a:solidFill>
                  <a:schemeClr val="folHlink"/>
                </a:solidFill>
              </a:rPr>
              <a:t>and the heroes crowd each other at the gate”</a:t>
            </a:r>
          </a:p>
        </p:txBody>
      </p:sp>
      <p:pic>
        <p:nvPicPr>
          <p:cNvPr id="73734" name="Picture 6"/>
          <p:cNvPicPr>
            <a:picLocks noChangeAspect="1" noChangeArrowheads="1"/>
          </p:cNvPicPr>
          <p:nvPr/>
        </p:nvPicPr>
        <p:blipFill>
          <a:blip r:embed="rId3"/>
          <a:srcRect/>
          <a:stretch>
            <a:fillRect/>
          </a:stretch>
        </p:blipFill>
        <p:spPr bwMode="auto">
          <a:xfrm>
            <a:off x="228600" y="3657600"/>
            <a:ext cx="1676400" cy="1625600"/>
          </a:xfrm>
          <a:prstGeom prst="rect">
            <a:avLst/>
          </a:prstGeom>
          <a:noFill/>
          <a:ln w="9525">
            <a:noFill/>
            <a:miter lim="800000"/>
            <a:headEnd/>
            <a:tailEnd/>
          </a:ln>
        </p:spPr>
      </p:pic>
      <p:sp>
        <p:nvSpPr>
          <p:cNvPr id="73735" name="AutoShape 7"/>
          <p:cNvSpPr>
            <a:spLocks noChangeArrowheads="1"/>
          </p:cNvSpPr>
          <p:nvPr/>
        </p:nvSpPr>
        <p:spPr bwMode="auto">
          <a:xfrm>
            <a:off x="6705600" y="13716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73736" name="AutoShape 8"/>
          <p:cNvSpPr>
            <a:spLocks noChangeArrowheads="1"/>
          </p:cNvSpPr>
          <p:nvPr/>
        </p:nvSpPr>
        <p:spPr bwMode="auto">
          <a:xfrm>
            <a:off x="6019800" y="13716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73737" name="AutoShape 9"/>
          <p:cNvSpPr>
            <a:spLocks noChangeArrowheads="1"/>
          </p:cNvSpPr>
          <p:nvPr/>
        </p:nvSpPr>
        <p:spPr bwMode="auto">
          <a:xfrm>
            <a:off x="5334000" y="13938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73738" name="AutoShape 10"/>
          <p:cNvSpPr>
            <a:spLocks noChangeArrowheads="1"/>
          </p:cNvSpPr>
          <p:nvPr/>
        </p:nvSpPr>
        <p:spPr bwMode="auto">
          <a:xfrm>
            <a:off x="4648200" y="13938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73739" name="Rectangle 11"/>
          <p:cNvSpPr>
            <a:spLocks noChangeArrowheads="1"/>
          </p:cNvSpPr>
          <p:nvPr/>
        </p:nvSpPr>
        <p:spPr bwMode="auto">
          <a:xfrm>
            <a:off x="1828800" y="2057400"/>
            <a:ext cx="4081463" cy="860425"/>
          </a:xfrm>
          <a:prstGeom prst="rect">
            <a:avLst/>
          </a:prstGeom>
          <a:noFill/>
          <a:ln w="9525">
            <a:noFill/>
            <a:miter lim="800000"/>
            <a:headEnd/>
            <a:tailEnd/>
          </a:ln>
        </p:spPr>
        <p:txBody>
          <a:bodyPr wrap="none" anchor="ctr">
            <a:prstTxWarp prst="textNoShape">
              <a:avLst/>
            </a:prstTxWarp>
            <a:spAutoFit/>
          </a:bodyPr>
          <a:lstStyle/>
          <a:p>
            <a:pPr algn="l">
              <a:lnSpc>
                <a:spcPct val="210000"/>
              </a:lnSpc>
            </a:pPr>
            <a:r>
              <a:rPr lang="en-US" sz="1200">
                <a:solidFill>
                  <a:srgbClr val="000000"/>
                </a:solidFill>
              </a:rPr>
              <a:t>In 1927 Abel Gance exclaimed enthusiastically about film:</a:t>
            </a:r>
          </a:p>
          <a:p>
            <a:pPr algn="l">
              <a:lnSpc>
                <a:spcPct val="210000"/>
              </a:lnSpc>
            </a:pPr>
            <a:endParaRPr lang="en-US" sz="12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rot="1200000">
            <a:off x="6629400" y="228600"/>
            <a:ext cx="1600200" cy="11922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sp>
        <p:nvSpPr>
          <p:cNvPr id="10243" name="AutoShape 3"/>
          <p:cNvSpPr>
            <a:spLocks noChangeArrowheads="1"/>
          </p:cNvSpPr>
          <p:nvPr/>
        </p:nvSpPr>
        <p:spPr bwMode="auto">
          <a:xfrm rot="1200000">
            <a:off x="1676400" y="1600200"/>
            <a:ext cx="1600200" cy="14208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pic>
        <p:nvPicPr>
          <p:cNvPr id="75780" name="Picture 4" descr="Cartesian_Theater760"/>
          <p:cNvPicPr>
            <a:picLocks noChangeAspect="1" noChangeArrowheads="1"/>
          </p:cNvPicPr>
          <p:nvPr/>
        </p:nvPicPr>
        <p:blipFill>
          <a:blip r:embed="rId3"/>
          <a:srcRect/>
          <a:stretch>
            <a:fillRect/>
          </a:stretch>
        </p:blipFill>
        <p:spPr bwMode="auto">
          <a:xfrm>
            <a:off x="0" y="0"/>
            <a:ext cx="9220200" cy="6858000"/>
          </a:xfrm>
          <a:prstGeom prst="rect">
            <a:avLst/>
          </a:prstGeom>
          <a:noFill/>
          <a:ln w="9525">
            <a:noFill/>
            <a:miter lim="800000"/>
            <a:headEnd/>
            <a:tailEnd/>
          </a:ln>
        </p:spPr>
      </p:pic>
      <p:sp>
        <p:nvSpPr>
          <p:cNvPr id="75781" name="Rectangle 5"/>
          <p:cNvSpPr>
            <a:spLocks noGrp="1" noChangeArrowheads="1"/>
          </p:cNvSpPr>
          <p:nvPr>
            <p:ph type="ctrTitle"/>
          </p:nvPr>
        </p:nvSpPr>
        <p:spPr>
          <a:xfrm>
            <a:off x="0" y="0"/>
            <a:ext cx="9144000" cy="685800"/>
          </a:xfrm>
          <a:noFill/>
          <a:ln>
            <a:solidFill>
              <a:schemeClr val="tx1"/>
            </a:solidFill>
          </a:ln>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p>
        </p:txBody>
      </p:sp>
      <p:sp>
        <p:nvSpPr>
          <p:cNvPr id="75782" name="AutoShape 6"/>
          <p:cNvSpPr>
            <a:spLocks noChangeArrowheads="1"/>
          </p:cNvSpPr>
          <p:nvPr/>
        </p:nvSpPr>
        <p:spPr bwMode="auto">
          <a:xfrm>
            <a:off x="0" y="3810000"/>
            <a:ext cx="2743200" cy="2362200"/>
          </a:xfrm>
          <a:prstGeom prst="rightArrowCallout">
            <a:avLst>
              <a:gd name="adj1" fmla="val 25000"/>
              <a:gd name="adj2" fmla="val 50000"/>
              <a:gd name="adj3" fmla="val 19355"/>
              <a:gd name="adj4" fmla="val 70181"/>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75783" name="Rectangle 12"/>
          <p:cNvSpPr>
            <a:spLocks noChangeArrowheads="1"/>
          </p:cNvSpPr>
          <p:nvPr/>
        </p:nvSpPr>
        <p:spPr bwMode="auto">
          <a:xfrm>
            <a:off x="0" y="4114800"/>
            <a:ext cx="2098675" cy="2282825"/>
          </a:xfrm>
          <a:prstGeom prst="rect">
            <a:avLst/>
          </a:prstGeom>
          <a:noFill/>
          <a:ln w="9525">
            <a:noFill/>
            <a:miter lim="800000"/>
            <a:headEnd/>
            <a:tailEnd/>
          </a:ln>
        </p:spPr>
        <p:txBody>
          <a:bodyPr wrap="none" anchor="ctr">
            <a:prstTxWarp prst="textNoShape">
              <a:avLst/>
            </a:prstTxWarp>
            <a:spAutoFit/>
          </a:bodyPr>
          <a:lstStyle/>
          <a:p>
            <a:pPr algn="l"/>
            <a:r>
              <a:rPr lang="en-US"/>
              <a:t>The mode</a:t>
            </a:r>
            <a:br>
              <a:rPr lang="en-US"/>
            </a:br>
            <a:r>
              <a:rPr lang="en-US"/>
              <a:t> of </a:t>
            </a:r>
          </a:p>
          <a:p>
            <a:pPr algn="l"/>
            <a:r>
              <a:rPr lang="en-US"/>
              <a:t>human sense </a:t>
            </a:r>
          </a:p>
          <a:p>
            <a:pPr algn="l"/>
            <a:r>
              <a:rPr lang="en-US"/>
              <a:t>of </a:t>
            </a:r>
          </a:p>
          <a:p>
            <a:pPr algn="l"/>
            <a:r>
              <a:rPr lang="en-US"/>
              <a:t>perception </a:t>
            </a:r>
            <a:br>
              <a:rPr lang="en-US"/>
            </a:br>
            <a:endParaRPr lang="en-US"/>
          </a:p>
        </p:txBody>
      </p:sp>
      <p:sp>
        <p:nvSpPr>
          <p:cNvPr id="75784" name="AutoShape 13"/>
          <p:cNvSpPr>
            <a:spLocks noChangeArrowheads="1"/>
          </p:cNvSpPr>
          <p:nvPr/>
        </p:nvSpPr>
        <p:spPr bwMode="auto">
          <a:xfrm>
            <a:off x="2819400" y="3810000"/>
            <a:ext cx="2514600" cy="2362200"/>
          </a:xfrm>
          <a:prstGeom prst="rightArrowCallout">
            <a:avLst>
              <a:gd name="adj1" fmla="val 25000"/>
              <a:gd name="adj2" fmla="val 50000"/>
              <a:gd name="adj3" fmla="val 17742"/>
              <a:gd name="adj4" fmla="val 70181"/>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75785" name="Rectangle 14"/>
          <p:cNvSpPr>
            <a:spLocks noChangeArrowheads="1"/>
          </p:cNvSpPr>
          <p:nvPr/>
        </p:nvSpPr>
        <p:spPr bwMode="auto">
          <a:xfrm>
            <a:off x="2819400" y="4419600"/>
            <a:ext cx="1404938" cy="1187450"/>
          </a:xfrm>
          <a:prstGeom prst="rect">
            <a:avLst/>
          </a:prstGeom>
          <a:noFill/>
          <a:ln w="9525">
            <a:noFill/>
            <a:miter lim="800000"/>
            <a:headEnd/>
            <a:tailEnd/>
          </a:ln>
        </p:spPr>
        <p:txBody>
          <a:bodyPr wrap="none" anchor="ctr">
            <a:prstTxWarp prst="textNoShape">
              <a:avLst/>
            </a:prstTxWarp>
            <a:spAutoFit/>
          </a:bodyPr>
          <a:lstStyle/>
          <a:p>
            <a:pPr algn="l"/>
            <a:r>
              <a:rPr lang="en-US"/>
              <a:t>Changes</a:t>
            </a:r>
          </a:p>
          <a:p>
            <a:pPr algn="l"/>
            <a:r>
              <a:rPr lang="en-US"/>
              <a:t>with </a:t>
            </a:r>
            <a:br>
              <a:rPr lang="en-US"/>
            </a:br>
            <a:endParaRPr lang="en-US"/>
          </a:p>
        </p:txBody>
      </p:sp>
      <p:sp>
        <p:nvSpPr>
          <p:cNvPr id="75786" name="AutoShape 15"/>
          <p:cNvSpPr>
            <a:spLocks noChangeArrowheads="1"/>
          </p:cNvSpPr>
          <p:nvPr/>
        </p:nvSpPr>
        <p:spPr bwMode="auto">
          <a:xfrm>
            <a:off x="5486400" y="3810000"/>
            <a:ext cx="3276600" cy="2362200"/>
          </a:xfrm>
          <a:prstGeom prst="rightArrowCallout">
            <a:avLst>
              <a:gd name="adj1" fmla="val 25000"/>
              <a:gd name="adj2" fmla="val 50000"/>
              <a:gd name="adj3" fmla="val 23118"/>
              <a:gd name="adj4" fmla="val 70181"/>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75787" name="Rectangle 16"/>
          <p:cNvSpPr>
            <a:spLocks noChangeArrowheads="1"/>
          </p:cNvSpPr>
          <p:nvPr/>
        </p:nvSpPr>
        <p:spPr bwMode="auto">
          <a:xfrm>
            <a:off x="5486400" y="4237038"/>
            <a:ext cx="1963738" cy="1552575"/>
          </a:xfrm>
          <a:prstGeom prst="rect">
            <a:avLst/>
          </a:prstGeom>
          <a:noFill/>
          <a:ln w="9525">
            <a:noFill/>
            <a:miter lim="800000"/>
            <a:headEnd/>
            <a:tailEnd/>
          </a:ln>
        </p:spPr>
        <p:txBody>
          <a:bodyPr wrap="none" anchor="ctr">
            <a:prstTxWarp prst="textNoShape">
              <a:avLst/>
            </a:prstTxWarp>
            <a:spAutoFit/>
          </a:bodyPr>
          <a:lstStyle/>
          <a:p>
            <a:pPr algn="l"/>
            <a:r>
              <a:rPr lang="en-US"/>
              <a:t>Humanity’s</a:t>
            </a:r>
            <a:br>
              <a:rPr lang="en-US"/>
            </a:br>
            <a:r>
              <a:rPr lang="en-US"/>
              <a:t>entire mode</a:t>
            </a:r>
          </a:p>
          <a:p>
            <a:pPr algn="l"/>
            <a:r>
              <a:rPr lang="en-US"/>
              <a:t>Of existence </a:t>
            </a:r>
            <a:br>
              <a:rPr lang="en-US"/>
            </a:b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AutoShape 19"/>
          <p:cNvSpPr>
            <a:spLocks noChangeArrowheads="1"/>
          </p:cNvSpPr>
          <p:nvPr/>
        </p:nvSpPr>
        <p:spPr bwMode="auto">
          <a:xfrm>
            <a:off x="762000" y="4495800"/>
            <a:ext cx="8153400" cy="20574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endParaRPr lang="en-US"/>
          </a:p>
        </p:txBody>
      </p:sp>
      <p:sp>
        <p:nvSpPr>
          <p:cNvPr id="77827" name="AutoShape 18"/>
          <p:cNvSpPr>
            <a:spLocks noChangeArrowheads="1"/>
          </p:cNvSpPr>
          <p:nvPr/>
        </p:nvSpPr>
        <p:spPr bwMode="auto">
          <a:xfrm>
            <a:off x="685800" y="2895600"/>
            <a:ext cx="7620000" cy="13716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endParaRPr lang="en-US"/>
          </a:p>
        </p:txBody>
      </p:sp>
      <p:sp>
        <p:nvSpPr>
          <p:cNvPr id="58370" name="AutoShape 2"/>
          <p:cNvSpPr>
            <a:spLocks noChangeArrowheads="1"/>
          </p:cNvSpPr>
          <p:nvPr/>
        </p:nvSpPr>
        <p:spPr bwMode="auto">
          <a:xfrm rot="1200000">
            <a:off x="6629400" y="228600"/>
            <a:ext cx="1600200" cy="1192213"/>
          </a:xfrm>
          <a:prstGeom prst="star5">
            <a:avLst/>
          </a:prstGeom>
          <a:solidFill>
            <a:schemeClr val="bg1"/>
          </a:solidFill>
          <a:ln w="9525">
            <a:noFill/>
            <a:miter lim="800000"/>
            <a:headEnd/>
            <a:tailEnd/>
          </a:ln>
        </p:spPr>
        <p:txBody>
          <a:bodyPr>
            <a:prstTxWarp prst="textNoShape">
              <a:avLst/>
            </a:prstTxWarp>
          </a:bodyPr>
          <a:lstStyle/>
          <a:p>
            <a:pPr>
              <a:defRPr/>
            </a:pPr>
            <a:endParaRPr lang="en-US"/>
          </a:p>
        </p:txBody>
      </p:sp>
      <p:sp>
        <p:nvSpPr>
          <p:cNvPr id="77829" name="Rectangle 3"/>
          <p:cNvSpPr>
            <a:spLocks noGrp="1" noChangeArrowheads="1"/>
          </p:cNvSpPr>
          <p:nvPr>
            <p:ph type="ctrTitle"/>
          </p:nvPr>
        </p:nvSpPr>
        <p:spPr>
          <a:xfrm>
            <a:off x="0" y="0"/>
            <a:ext cx="9144000" cy="685800"/>
          </a:xfrm>
          <a:noFill/>
          <a:ln>
            <a:solidFill>
              <a:schemeClr val="tx1"/>
            </a:solidFill>
          </a:ln>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p>
        </p:txBody>
      </p:sp>
      <p:sp>
        <p:nvSpPr>
          <p:cNvPr id="77830" name="AutoShape 7"/>
          <p:cNvSpPr>
            <a:spLocks noChangeArrowheads="1"/>
          </p:cNvSpPr>
          <p:nvPr/>
        </p:nvSpPr>
        <p:spPr bwMode="auto">
          <a:xfrm>
            <a:off x="6705600" y="13716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77831" name="AutoShape 8"/>
          <p:cNvSpPr>
            <a:spLocks noChangeArrowheads="1"/>
          </p:cNvSpPr>
          <p:nvPr/>
        </p:nvSpPr>
        <p:spPr bwMode="auto">
          <a:xfrm>
            <a:off x="6019800" y="1371600"/>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r</a:t>
            </a:r>
            <a:endParaRPr lang="en-US"/>
          </a:p>
        </p:txBody>
      </p:sp>
      <p:sp>
        <p:nvSpPr>
          <p:cNvPr id="77832" name="AutoShape 9"/>
          <p:cNvSpPr>
            <a:spLocks noChangeArrowheads="1"/>
          </p:cNvSpPr>
          <p:nvPr/>
        </p:nvSpPr>
        <p:spPr bwMode="auto">
          <a:xfrm>
            <a:off x="5334000" y="13938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u</a:t>
            </a:r>
            <a:endParaRPr lang="en-US"/>
          </a:p>
        </p:txBody>
      </p:sp>
      <p:sp>
        <p:nvSpPr>
          <p:cNvPr id="77833" name="AutoShape 10"/>
          <p:cNvSpPr>
            <a:spLocks noChangeArrowheads="1"/>
          </p:cNvSpPr>
          <p:nvPr/>
        </p:nvSpPr>
        <p:spPr bwMode="auto">
          <a:xfrm>
            <a:off x="4648200" y="1393825"/>
            <a:ext cx="685800" cy="652463"/>
          </a:xfrm>
          <a:prstGeom prst="octagon">
            <a:avLst>
              <a:gd name="adj" fmla="val 29287"/>
            </a:avLst>
          </a:prstGeom>
          <a:solidFill>
            <a:srgbClr val="000000">
              <a:alpha val="85881"/>
            </a:srgbClr>
          </a:solidFill>
          <a:ln w="9525">
            <a:solidFill>
              <a:schemeClr val="tx1"/>
            </a:solidFill>
            <a:miter lim="800000"/>
            <a:headEnd/>
            <a:tailEnd/>
          </a:ln>
        </p:spPr>
        <p:txBody>
          <a:bodyPr wrap="none" anchor="ctr">
            <a:prstTxWarp prst="textNoShape">
              <a:avLst/>
            </a:prstTxWarp>
          </a:bodyPr>
          <a:lstStyle/>
          <a:p>
            <a:pPr eaLnBrk="0" hangingPunct="0"/>
            <a:r>
              <a:rPr lang="en-US" sz="5400">
                <a:latin typeface="Century Gothic" charset="0"/>
              </a:rPr>
              <a:t>a</a:t>
            </a:r>
            <a:endParaRPr lang="en-US"/>
          </a:p>
        </p:txBody>
      </p:sp>
      <p:sp>
        <p:nvSpPr>
          <p:cNvPr id="77834" name="AutoShape 12"/>
          <p:cNvSpPr>
            <a:spLocks noChangeArrowheads="1"/>
          </p:cNvSpPr>
          <p:nvPr/>
        </p:nvSpPr>
        <p:spPr bwMode="auto">
          <a:xfrm flipH="1">
            <a:off x="0" y="990600"/>
            <a:ext cx="4191000" cy="1752600"/>
          </a:xfrm>
          <a:prstGeom prst="cloudCallout">
            <a:avLst>
              <a:gd name="adj1" fmla="val -35231"/>
              <a:gd name="adj2" fmla="val 63042"/>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a:p>
        </p:txBody>
      </p:sp>
      <p:sp>
        <p:nvSpPr>
          <p:cNvPr id="77835" name="Rectangle 13"/>
          <p:cNvSpPr>
            <a:spLocks noChangeArrowheads="1"/>
          </p:cNvSpPr>
          <p:nvPr/>
        </p:nvSpPr>
        <p:spPr bwMode="auto">
          <a:xfrm>
            <a:off x="457200" y="1130300"/>
            <a:ext cx="3484563" cy="1155700"/>
          </a:xfrm>
          <a:prstGeom prst="rect">
            <a:avLst/>
          </a:prstGeom>
          <a:noFill/>
          <a:ln w="9525">
            <a:noFill/>
            <a:miter lim="800000"/>
            <a:headEnd/>
            <a:tailEnd/>
          </a:ln>
        </p:spPr>
        <p:txBody>
          <a:bodyPr wrap="none" anchor="ctr">
            <a:prstTxWarp prst="textNoShape">
              <a:avLst/>
            </a:prstTxWarp>
            <a:spAutoFit/>
          </a:bodyPr>
          <a:lstStyle/>
          <a:p>
            <a:pPr algn="l"/>
            <a:r>
              <a:rPr lang="en-US" sz="1400"/>
              <a:t>Of a natural entity:</a:t>
            </a:r>
          </a:p>
          <a:p>
            <a:pPr algn="l"/>
            <a:endParaRPr lang="en-US" sz="1400"/>
          </a:p>
          <a:p>
            <a:pPr algn="l"/>
            <a:r>
              <a:rPr lang="en-US" sz="1400"/>
              <a:t>Subtle. </a:t>
            </a:r>
            <a:br>
              <a:rPr lang="en-US" sz="1400"/>
            </a:br>
            <a:r>
              <a:rPr lang="en-US" sz="1400"/>
              <a:t>Perceivable in contemplation (quiet)</a:t>
            </a:r>
          </a:p>
          <a:p>
            <a:pPr algn="l"/>
            <a:r>
              <a:rPr lang="en-US" sz="1400"/>
              <a:t>Isolating the importance of the experience</a:t>
            </a:r>
            <a:endParaRPr lang="en-US" sz="1800"/>
          </a:p>
        </p:txBody>
      </p:sp>
      <p:sp>
        <p:nvSpPr>
          <p:cNvPr id="77836" name="Rectangle 14"/>
          <p:cNvSpPr>
            <a:spLocks noChangeArrowheads="1"/>
          </p:cNvSpPr>
          <p:nvPr/>
        </p:nvSpPr>
        <p:spPr bwMode="auto">
          <a:xfrm>
            <a:off x="914400" y="3046413"/>
            <a:ext cx="5921375" cy="1069975"/>
          </a:xfrm>
          <a:prstGeom prst="rect">
            <a:avLst/>
          </a:prstGeom>
          <a:noFill/>
          <a:ln w="9525">
            <a:noFill/>
            <a:miter lim="800000"/>
            <a:headEnd/>
            <a:tailEnd/>
          </a:ln>
        </p:spPr>
        <p:txBody>
          <a:bodyPr wrap="none" anchor="ctr">
            <a:prstTxWarp prst="textNoShape">
              <a:avLst/>
            </a:prstTxWarp>
            <a:spAutoFit/>
          </a:bodyPr>
          <a:lstStyle/>
          <a:p>
            <a:pPr algn="l"/>
            <a:r>
              <a:rPr lang="en-US" sz="1600">
                <a:solidFill>
                  <a:srgbClr val="000000"/>
                </a:solidFill>
              </a:rPr>
              <a:t>SOCIAL BASIS of contemporary decay of “the aura” </a:t>
            </a:r>
          </a:p>
          <a:p>
            <a:pPr algn="l"/>
            <a:endParaRPr lang="en-US" sz="1600">
              <a:solidFill>
                <a:srgbClr val="000000"/>
              </a:solidFill>
            </a:endParaRPr>
          </a:p>
          <a:p>
            <a:pPr algn="l"/>
            <a:r>
              <a:rPr lang="en-US" sz="1600">
                <a:solidFill>
                  <a:srgbClr val="000000"/>
                </a:solidFill>
              </a:rPr>
              <a:t>	Related to the increasing significance of “the masses”</a:t>
            </a:r>
            <a:br>
              <a:rPr lang="en-US" sz="1600">
                <a:solidFill>
                  <a:srgbClr val="000000"/>
                </a:solidFill>
              </a:rPr>
            </a:br>
            <a:r>
              <a:rPr lang="en-US" sz="1600">
                <a:solidFill>
                  <a:srgbClr val="000000"/>
                </a:solidFill>
              </a:rPr>
              <a:t>	in contemporary life.</a:t>
            </a:r>
          </a:p>
        </p:txBody>
      </p:sp>
      <p:sp>
        <p:nvSpPr>
          <p:cNvPr id="77837" name="Rectangle 15"/>
          <p:cNvSpPr>
            <a:spLocks noChangeArrowheads="1"/>
          </p:cNvSpPr>
          <p:nvPr/>
        </p:nvSpPr>
        <p:spPr bwMode="auto">
          <a:xfrm>
            <a:off x="838200" y="4800600"/>
            <a:ext cx="6613525" cy="366713"/>
          </a:xfrm>
          <a:prstGeom prst="rect">
            <a:avLst/>
          </a:prstGeom>
          <a:noFill/>
          <a:ln w="9525">
            <a:noFill/>
            <a:miter lim="800000"/>
            <a:headEnd/>
            <a:tailEnd/>
          </a:ln>
        </p:spPr>
        <p:txBody>
          <a:bodyPr wrap="none" anchor="ctr">
            <a:prstTxWarp prst="textNoShape">
              <a:avLst/>
            </a:prstTxWarp>
            <a:spAutoFit/>
          </a:bodyPr>
          <a:lstStyle/>
          <a:p>
            <a:pPr algn="l"/>
            <a:r>
              <a:rPr lang="en-US" sz="1800">
                <a:solidFill>
                  <a:srgbClr val="000000"/>
                </a:solidFill>
              </a:rPr>
              <a:t>The DESIRE of Contemporary masses to bring things CLOSER</a:t>
            </a:r>
            <a:endParaRPr lang="en-US"/>
          </a:p>
        </p:txBody>
      </p:sp>
      <p:sp>
        <p:nvSpPr>
          <p:cNvPr id="77838" name="Rectangle 16"/>
          <p:cNvSpPr>
            <a:spLocks noChangeArrowheads="1"/>
          </p:cNvSpPr>
          <p:nvPr/>
        </p:nvSpPr>
        <p:spPr bwMode="auto">
          <a:xfrm>
            <a:off x="7467600" y="4648200"/>
            <a:ext cx="1047750" cy="641350"/>
          </a:xfrm>
          <a:prstGeom prst="rect">
            <a:avLst/>
          </a:prstGeom>
          <a:noFill/>
          <a:ln w="9525">
            <a:noFill/>
            <a:miter lim="800000"/>
            <a:headEnd/>
            <a:tailEnd/>
          </a:ln>
        </p:spPr>
        <p:txBody>
          <a:bodyPr wrap="none" anchor="ctr">
            <a:prstTxWarp prst="textNoShape">
              <a:avLst/>
            </a:prstTxWarp>
            <a:spAutoFit/>
          </a:bodyPr>
          <a:lstStyle/>
          <a:p>
            <a:r>
              <a:rPr lang="en-US" sz="1800">
                <a:solidFill>
                  <a:srgbClr val="000000"/>
                </a:solidFill>
              </a:rPr>
              <a:t>Spatially</a:t>
            </a:r>
            <a:br>
              <a:rPr lang="en-US" sz="1800">
                <a:solidFill>
                  <a:srgbClr val="000000"/>
                </a:solidFill>
              </a:rPr>
            </a:br>
            <a:r>
              <a:rPr lang="en-US" sz="1800">
                <a:solidFill>
                  <a:srgbClr val="000000"/>
                </a:solidFill>
              </a:rPr>
              <a:t>humanly</a:t>
            </a:r>
            <a:endParaRPr lang="en-US"/>
          </a:p>
        </p:txBody>
      </p:sp>
      <p:sp>
        <p:nvSpPr>
          <p:cNvPr id="77839" name="Rectangle 17"/>
          <p:cNvSpPr>
            <a:spLocks noChangeArrowheads="1"/>
          </p:cNvSpPr>
          <p:nvPr/>
        </p:nvSpPr>
        <p:spPr bwMode="auto">
          <a:xfrm>
            <a:off x="990600" y="5715000"/>
            <a:ext cx="7273925" cy="641350"/>
          </a:xfrm>
          <a:prstGeom prst="rect">
            <a:avLst/>
          </a:prstGeom>
          <a:noFill/>
          <a:ln w="9525">
            <a:noFill/>
            <a:miter lim="800000"/>
            <a:headEnd/>
            <a:tailEnd/>
          </a:ln>
        </p:spPr>
        <p:txBody>
          <a:bodyPr wrap="none" anchor="ctr">
            <a:prstTxWarp prst="textNoShape">
              <a:avLst/>
            </a:prstTxWarp>
            <a:spAutoFit/>
          </a:bodyPr>
          <a:lstStyle/>
          <a:p>
            <a:pPr algn="l"/>
            <a:r>
              <a:rPr lang="en-US" sz="1800">
                <a:solidFill>
                  <a:srgbClr val="000000"/>
                </a:solidFill>
              </a:rPr>
              <a:t>As ardent as their bent towards OVERCOMING the UNIQUENESS of </a:t>
            </a:r>
            <a:br>
              <a:rPr lang="en-US" sz="1800">
                <a:solidFill>
                  <a:srgbClr val="000000"/>
                </a:solidFill>
              </a:rPr>
            </a:br>
            <a:r>
              <a:rPr lang="en-US" sz="1800">
                <a:solidFill>
                  <a:srgbClr val="000000"/>
                </a:solidFill>
              </a:rPr>
              <a:t>every reality, by accepting its reproduction.</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AutoShape 3"/>
          <p:cNvSpPr>
            <a:spLocks noChangeArrowheads="1"/>
          </p:cNvSpPr>
          <p:nvPr/>
        </p:nvSpPr>
        <p:spPr bwMode="auto">
          <a:xfrm>
            <a:off x="1219200" y="2362200"/>
            <a:ext cx="6248400" cy="685800"/>
          </a:xfrm>
          <a:prstGeom prst="roundRect">
            <a:avLst>
              <a:gd name="adj" fmla="val 16667"/>
            </a:avLst>
          </a:prstGeom>
          <a:solidFill>
            <a:schemeClr val="accent2">
              <a:alpha val="47842"/>
            </a:schemeClr>
          </a:solidFill>
          <a:ln w="9525">
            <a:solidFill>
              <a:schemeClr val="tx1"/>
            </a:solidFill>
            <a:round/>
            <a:headEnd/>
            <a:tailEnd/>
          </a:ln>
        </p:spPr>
        <p:txBody>
          <a:bodyPr wrap="none" anchor="ctr">
            <a:prstTxWarp prst="textNoShape">
              <a:avLst/>
            </a:prstTxWarp>
          </a:bodyPr>
          <a:lstStyle/>
          <a:p>
            <a:pPr>
              <a:lnSpc>
                <a:spcPct val="140000"/>
              </a:lnSpc>
              <a:spcBef>
                <a:spcPct val="20000"/>
              </a:spcBef>
            </a:pPr>
            <a:endParaRPr lang="en-US"/>
          </a:p>
        </p:txBody>
      </p:sp>
      <p:sp>
        <p:nvSpPr>
          <p:cNvPr id="79875" name="AutoShape 4"/>
          <p:cNvSpPr>
            <a:spLocks noChangeArrowheads="1"/>
          </p:cNvSpPr>
          <p:nvPr/>
        </p:nvSpPr>
        <p:spPr bwMode="auto">
          <a:xfrm>
            <a:off x="304800" y="4267200"/>
            <a:ext cx="1752600" cy="914400"/>
          </a:xfrm>
          <a:prstGeom prst="parallelogram">
            <a:avLst>
              <a:gd name="adj" fmla="val 47917"/>
            </a:avLst>
          </a:prstGeom>
          <a:solidFill>
            <a:srgbClr val="000080">
              <a:alpha val="67842"/>
            </a:srgbClr>
          </a:solidFill>
          <a:ln w="15875" cap="rnd">
            <a:solidFill>
              <a:schemeClr val="folHlink"/>
            </a:solidFill>
            <a:prstDash val="sysDot"/>
            <a:miter lim="800000"/>
            <a:headEnd/>
            <a:tailEnd/>
          </a:ln>
        </p:spPr>
        <p:txBody>
          <a:bodyPr wrap="none" anchor="ctr">
            <a:prstTxWarp prst="textNoShape">
              <a:avLst/>
            </a:prstTxWarp>
          </a:bodyPr>
          <a:lstStyle/>
          <a:p>
            <a:endParaRPr lang="en-US"/>
          </a:p>
        </p:txBody>
      </p:sp>
      <p:sp>
        <p:nvSpPr>
          <p:cNvPr id="79876" name="AutoShape 5"/>
          <p:cNvSpPr>
            <a:spLocks noChangeArrowheads="1"/>
          </p:cNvSpPr>
          <p:nvPr/>
        </p:nvSpPr>
        <p:spPr bwMode="auto">
          <a:xfrm>
            <a:off x="3429000" y="3810000"/>
            <a:ext cx="2057400" cy="1143000"/>
          </a:xfrm>
          <a:prstGeom prst="flowChartDocument">
            <a:avLst/>
          </a:prstGeom>
          <a:solidFill>
            <a:srgbClr val="000080">
              <a:alpha val="63136"/>
            </a:srgbClr>
          </a:solidFill>
          <a:ln w="9525">
            <a:solidFill>
              <a:schemeClr val="tx1"/>
            </a:solidFill>
            <a:miter lim="800000"/>
            <a:headEnd/>
            <a:tailEnd/>
          </a:ln>
        </p:spPr>
        <p:txBody>
          <a:bodyPr wrap="none" anchor="ctr">
            <a:prstTxWarp prst="textNoShape">
              <a:avLst/>
            </a:prstTxWarp>
          </a:bodyPr>
          <a:lstStyle/>
          <a:p>
            <a:endParaRPr lang="en-US"/>
          </a:p>
        </p:txBody>
      </p:sp>
      <p:sp>
        <p:nvSpPr>
          <p:cNvPr id="79877" name="AutoShape 6"/>
          <p:cNvSpPr>
            <a:spLocks noChangeArrowheads="1"/>
          </p:cNvSpPr>
          <p:nvPr/>
        </p:nvSpPr>
        <p:spPr bwMode="auto">
          <a:xfrm>
            <a:off x="6629400" y="3810000"/>
            <a:ext cx="1143000" cy="1066800"/>
          </a:xfrm>
          <a:prstGeom prst="flowChartMultidocumen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9879" name="AutoShape 8"/>
          <p:cNvSpPr>
            <a:spLocks noChangeArrowheads="1"/>
          </p:cNvSpPr>
          <p:nvPr/>
        </p:nvSpPr>
        <p:spPr bwMode="auto">
          <a:xfrm>
            <a:off x="1219200" y="990600"/>
            <a:ext cx="990600"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6153" name="AutoShape 9"/>
          <p:cNvSpPr>
            <a:spLocks noChangeArrowheads="1"/>
          </p:cNvSpPr>
          <p:nvPr/>
        </p:nvSpPr>
        <p:spPr bwMode="auto">
          <a:xfrm>
            <a:off x="7010400" y="1219200"/>
            <a:ext cx="609600" cy="533400"/>
          </a:xfrm>
          <a:prstGeom prst="star5">
            <a:avLst/>
          </a:prstGeom>
          <a:solidFill>
            <a:srgbClr val="99CC00"/>
          </a:solidFill>
          <a:ln w="9525">
            <a:solidFill>
              <a:schemeClr val="tx1"/>
            </a:solidFill>
            <a:miter lim="800000"/>
            <a:headEnd/>
            <a:tailEnd/>
          </a:ln>
        </p:spPr>
        <p:txBody>
          <a:bodyPr wrap="none" anchor="ctr">
            <a:prstTxWarp prst="textNoShape">
              <a:avLst/>
            </a:prstTxWarp>
          </a:bodyPr>
          <a:lstStyle/>
          <a:p>
            <a:pPr>
              <a:defRPr/>
            </a:pPr>
            <a:endParaRPr lang="en-US"/>
          </a:p>
        </p:txBody>
      </p:sp>
      <p:sp>
        <p:nvSpPr>
          <p:cNvPr id="6154" name="AutoShape 10"/>
          <p:cNvSpPr>
            <a:spLocks noChangeArrowheads="1"/>
          </p:cNvSpPr>
          <p:nvPr/>
        </p:nvSpPr>
        <p:spPr bwMode="auto">
          <a:xfrm rot="600000">
            <a:off x="7391400" y="533400"/>
            <a:ext cx="838200" cy="733425"/>
          </a:xfrm>
          <a:prstGeom prst="star5">
            <a:avLst/>
          </a:prstGeom>
          <a:solidFill>
            <a:srgbClr val="99CC00"/>
          </a:solidFill>
          <a:ln w="9525">
            <a:solidFill>
              <a:schemeClr val="tx1"/>
            </a:solidFill>
            <a:miter lim="800000"/>
            <a:headEnd/>
            <a:tailEnd/>
          </a:ln>
        </p:spPr>
        <p:txBody>
          <a:bodyPr wrap="none" anchor="ctr">
            <a:prstTxWarp prst="textNoShape">
              <a:avLst/>
            </a:prstTxWarp>
          </a:bodyPr>
          <a:lstStyle/>
          <a:p>
            <a:pPr>
              <a:defRPr/>
            </a:pPr>
            <a:endParaRPr lang="en-US"/>
          </a:p>
        </p:txBody>
      </p:sp>
      <p:sp>
        <p:nvSpPr>
          <p:cNvPr id="6155" name="AutoShape 11"/>
          <p:cNvSpPr>
            <a:spLocks noChangeArrowheads="1"/>
          </p:cNvSpPr>
          <p:nvPr/>
        </p:nvSpPr>
        <p:spPr bwMode="auto">
          <a:xfrm rot="21000000">
            <a:off x="6705600" y="1800225"/>
            <a:ext cx="381000" cy="333375"/>
          </a:xfrm>
          <a:prstGeom prst="star5">
            <a:avLst/>
          </a:prstGeom>
          <a:solidFill>
            <a:srgbClr val="99CC00"/>
          </a:solidFill>
          <a:ln w="9525">
            <a:solidFill>
              <a:schemeClr val="tx1"/>
            </a:solidFill>
            <a:miter lim="800000"/>
            <a:headEnd/>
            <a:tailEnd/>
          </a:ln>
        </p:spPr>
        <p:txBody>
          <a:bodyPr wrap="none" anchor="ctr">
            <a:prstTxWarp prst="textNoShape">
              <a:avLst/>
            </a:prstTxWarp>
          </a:bodyPr>
          <a:lstStyle/>
          <a:p>
            <a:pPr>
              <a:defRPr/>
            </a:pPr>
            <a:endParaRPr lang="en-US"/>
          </a:p>
        </p:txBody>
      </p:sp>
      <p:sp>
        <p:nvSpPr>
          <p:cNvPr id="79883" name="Rectangle 15"/>
          <p:cNvSpPr>
            <a:spLocks noGrp="1" noChangeArrowheads="1"/>
          </p:cNvSpPr>
          <p:nvPr>
            <p:ph type="ctrTitle"/>
          </p:nvPr>
        </p:nvSpPr>
        <p:spPr>
          <a:xfrm>
            <a:off x="0" y="0"/>
            <a:ext cx="8763000" cy="1143000"/>
          </a:xfrm>
          <a:noFill/>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pic>
        <p:nvPicPr>
          <p:cNvPr id="79884" name="Picture 17"/>
          <p:cNvPicPr>
            <a:picLocks noChangeAspect="1" noChangeArrowheads="1"/>
          </p:cNvPicPr>
          <p:nvPr/>
        </p:nvPicPr>
        <p:blipFill>
          <a:blip r:embed="rId3"/>
          <a:srcRect/>
          <a:stretch>
            <a:fillRect/>
          </a:stretch>
        </p:blipFill>
        <p:spPr bwMode="auto">
          <a:xfrm>
            <a:off x="152400" y="2286000"/>
            <a:ext cx="1790700" cy="1803400"/>
          </a:xfrm>
          <a:prstGeom prst="rect">
            <a:avLst/>
          </a:prstGeom>
          <a:noFill/>
          <a:ln w="9525">
            <a:noFill/>
            <a:miter lim="800000"/>
            <a:headEnd/>
            <a:tailEnd/>
          </a:ln>
        </p:spPr>
      </p:pic>
      <p:pic>
        <p:nvPicPr>
          <p:cNvPr id="79885" name="Picture 18"/>
          <p:cNvPicPr>
            <a:picLocks noChangeAspect="1" noChangeArrowheads="1"/>
          </p:cNvPicPr>
          <p:nvPr/>
        </p:nvPicPr>
        <p:blipFill>
          <a:blip r:embed="rId4"/>
          <a:srcRect/>
          <a:stretch>
            <a:fillRect/>
          </a:stretch>
        </p:blipFill>
        <p:spPr bwMode="auto">
          <a:xfrm>
            <a:off x="1371600" y="4495800"/>
            <a:ext cx="1651000" cy="1358900"/>
          </a:xfrm>
          <a:prstGeom prst="rect">
            <a:avLst/>
          </a:prstGeom>
          <a:noFill/>
          <a:ln w="9525">
            <a:noFill/>
            <a:miter lim="800000"/>
            <a:headEnd/>
            <a:tailEnd/>
          </a:ln>
        </p:spPr>
      </p:pic>
      <p:pic>
        <p:nvPicPr>
          <p:cNvPr id="79886" name="Picture 19"/>
          <p:cNvPicPr>
            <a:picLocks noChangeAspect="1" noChangeArrowheads="1"/>
          </p:cNvPicPr>
          <p:nvPr/>
        </p:nvPicPr>
        <p:blipFill>
          <a:blip r:embed="rId5"/>
          <a:srcRect/>
          <a:stretch>
            <a:fillRect/>
          </a:stretch>
        </p:blipFill>
        <p:spPr bwMode="auto">
          <a:xfrm>
            <a:off x="2209800" y="1371600"/>
            <a:ext cx="1651000" cy="1651000"/>
          </a:xfrm>
          <a:prstGeom prst="rect">
            <a:avLst/>
          </a:prstGeom>
          <a:noFill/>
          <a:ln w="9525">
            <a:noFill/>
            <a:miter lim="800000"/>
            <a:headEnd/>
            <a:tailEnd/>
          </a:ln>
        </p:spPr>
      </p:pic>
      <p:pic>
        <p:nvPicPr>
          <p:cNvPr id="79887" name="Picture 20"/>
          <p:cNvPicPr>
            <a:picLocks noChangeAspect="1" noChangeArrowheads="1"/>
          </p:cNvPicPr>
          <p:nvPr/>
        </p:nvPicPr>
        <p:blipFill>
          <a:blip r:embed="rId6"/>
          <a:srcRect/>
          <a:stretch>
            <a:fillRect/>
          </a:stretch>
        </p:blipFill>
        <p:spPr bwMode="auto">
          <a:xfrm>
            <a:off x="3124200" y="3048000"/>
            <a:ext cx="1701800" cy="1485900"/>
          </a:xfrm>
          <a:prstGeom prst="rect">
            <a:avLst/>
          </a:prstGeom>
          <a:noFill/>
          <a:ln w="9525">
            <a:noFill/>
            <a:miter lim="800000"/>
            <a:headEnd/>
            <a:tailEnd/>
          </a:ln>
        </p:spPr>
      </p:pic>
      <p:pic>
        <p:nvPicPr>
          <p:cNvPr id="79888" name="Picture 21"/>
          <p:cNvPicPr>
            <a:picLocks noChangeAspect="1" noChangeArrowheads="1"/>
          </p:cNvPicPr>
          <p:nvPr/>
        </p:nvPicPr>
        <p:blipFill>
          <a:blip r:embed="rId7"/>
          <a:srcRect/>
          <a:stretch>
            <a:fillRect/>
          </a:stretch>
        </p:blipFill>
        <p:spPr bwMode="auto">
          <a:xfrm>
            <a:off x="4495800" y="1295400"/>
            <a:ext cx="1447800" cy="1587500"/>
          </a:xfrm>
          <a:prstGeom prst="rect">
            <a:avLst/>
          </a:prstGeom>
          <a:noFill/>
          <a:ln w="9525">
            <a:noFill/>
            <a:miter lim="800000"/>
            <a:headEnd/>
            <a:tailEnd/>
          </a:ln>
        </p:spPr>
      </p:pic>
      <p:pic>
        <p:nvPicPr>
          <p:cNvPr id="79889" name="Picture 22"/>
          <p:cNvPicPr>
            <a:picLocks noChangeAspect="1" noChangeArrowheads="1"/>
          </p:cNvPicPr>
          <p:nvPr/>
        </p:nvPicPr>
        <p:blipFill>
          <a:blip r:embed="rId8"/>
          <a:srcRect/>
          <a:stretch>
            <a:fillRect/>
          </a:stretch>
        </p:blipFill>
        <p:spPr bwMode="auto">
          <a:xfrm>
            <a:off x="7086600" y="1752600"/>
            <a:ext cx="1384300" cy="1727200"/>
          </a:xfrm>
          <a:prstGeom prst="rect">
            <a:avLst/>
          </a:prstGeom>
          <a:noFill/>
          <a:ln w="9525">
            <a:noFill/>
            <a:miter lim="800000"/>
            <a:headEnd/>
            <a:tailEnd/>
          </a:ln>
        </p:spPr>
      </p:pic>
      <p:pic>
        <p:nvPicPr>
          <p:cNvPr id="79890" name="Picture 23"/>
          <p:cNvPicPr>
            <a:picLocks noChangeAspect="1" noChangeArrowheads="1"/>
          </p:cNvPicPr>
          <p:nvPr/>
        </p:nvPicPr>
        <p:blipFill>
          <a:blip r:embed="rId9"/>
          <a:srcRect/>
          <a:stretch>
            <a:fillRect/>
          </a:stretch>
        </p:blipFill>
        <p:spPr bwMode="auto">
          <a:xfrm>
            <a:off x="4191000" y="4876800"/>
            <a:ext cx="1905000" cy="965200"/>
          </a:xfrm>
          <a:prstGeom prst="rect">
            <a:avLst/>
          </a:prstGeom>
          <a:noFill/>
          <a:ln w="9525">
            <a:noFill/>
            <a:miter lim="800000"/>
            <a:headEnd/>
            <a:tailEnd/>
          </a:ln>
        </p:spPr>
      </p:pic>
      <p:pic>
        <p:nvPicPr>
          <p:cNvPr id="79891" name="Picture 24"/>
          <p:cNvPicPr>
            <a:picLocks noChangeAspect="1" noChangeArrowheads="1"/>
          </p:cNvPicPr>
          <p:nvPr/>
        </p:nvPicPr>
        <p:blipFill>
          <a:blip r:embed="rId10"/>
          <a:srcRect/>
          <a:stretch>
            <a:fillRect/>
          </a:stretch>
        </p:blipFill>
        <p:spPr bwMode="auto">
          <a:xfrm>
            <a:off x="6324600" y="5257800"/>
            <a:ext cx="1447800" cy="1397000"/>
          </a:xfrm>
          <a:prstGeom prst="rect">
            <a:avLst/>
          </a:prstGeom>
          <a:noFill/>
          <a:ln w="9525">
            <a:noFill/>
            <a:miter lim="800000"/>
            <a:headEnd/>
            <a:tailEnd/>
          </a:ln>
        </p:spPr>
      </p:pic>
      <p:pic>
        <p:nvPicPr>
          <p:cNvPr id="79892" name="Picture 25"/>
          <p:cNvPicPr>
            <a:picLocks noChangeAspect="1" noChangeArrowheads="1"/>
          </p:cNvPicPr>
          <p:nvPr/>
        </p:nvPicPr>
        <p:blipFill>
          <a:blip r:embed="rId11"/>
          <a:srcRect/>
          <a:stretch>
            <a:fillRect/>
          </a:stretch>
        </p:blipFill>
        <p:spPr bwMode="auto">
          <a:xfrm>
            <a:off x="5410200" y="2971800"/>
            <a:ext cx="1549400" cy="1308100"/>
          </a:xfrm>
          <a:prstGeom prst="rect">
            <a:avLst/>
          </a:prstGeom>
          <a:noFill/>
          <a:ln w="9525">
            <a:noFill/>
            <a:miter lim="800000"/>
            <a:headEnd/>
            <a:tailEnd/>
          </a:ln>
        </p:spPr>
      </p:pic>
      <p:pic>
        <p:nvPicPr>
          <p:cNvPr id="79893" name="Picture 26"/>
          <p:cNvPicPr>
            <a:picLocks noChangeAspect="1" noChangeArrowheads="1"/>
          </p:cNvPicPr>
          <p:nvPr/>
        </p:nvPicPr>
        <p:blipFill>
          <a:blip r:embed="rId12"/>
          <a:srcRect/>
          <a:stretch>
            <a:fillRect/>
          </a:stretch>
        </p:blipFill>
        <p:spPr bwMode="auto">
          <a:xfrm>
            <a:off x="7975600" y="3886200"/>
            <a:ext cx="1168400" cy="1651000"/>
          </a:xfrm>
          <a:prstGeom prst="rect">
            <a:avLst/>
          </a:prstGeom>
          <a:noFill/>
          <a:ln w="9525">
            <a:noFill/>
            <a:miter lim="800000"/>
            <a:headEnd/>
            <a:tailEnd/>
          </a:ln>
        </p:spPr>
      </p:pic>
      <p:sp>
        <p:nvSpPr>
          <p:cNvPr id="23" name="Rounded Rectangle 22"/>
          <p:cNvSpPr/>
          <p:nvPr/>
        </p:nvSpPr>
        <p:spPr bwMode="auto">
          <a:xfrm>
            <a:off x="381000" y="6096000"/>
            <a:ext cx="4419600" cy="762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 name="Rounded Rectangle 24"/>
          <p:cNvSpPr/>
          <p:nvPr/>
        </p:nvSpPr>
        <p:spPr bwMode="auto">
          <a:xfrm>
            <a:off x="304800" y="5867400"/>
            <a:ext cx="5562600" cy="990600"/>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0" rIns="91440" bIns="45720" numCol="1" rtlCol="0" anchor="ctr" anchorCtr="0" compatLnSpc="1">
            <a:prstTxWarp prst="textNoShape">
              <a:avLst/>
            </a:prstTxWarp>
          </a:bodyPr>
          <a:lstStyle/>
          <a:p>
            <a:pPr eaLnBrk="0" hangingPunct="0"/>
            <a:r>
              <a:rPr lang="en-US" sz="1400" dirty="0" smtClean="0"/>
              <a:t>Do we have a desire as consumers to overcome uniqueness?</a:t>
            </a:r>
          </a:p>
          <a:p>
            <a:pPr eaLnBrk="0" hangingPunct="0"/>
            <a:r>
              <a:rPr lang="en-US" sz="1400" dirty="0" smtClean="0"/>
              <a:t>Don’t we sacrifice that as an exchange for price and consistency of the product?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2" descr="25cell650"/>
          <p:cNvPicPr>
            <a:picLocks noChangeAspect="1" noChangeArrowheads="1"/>
          </p:cNvPicPr>
          <p:nvPr/>
        </p:nvPicPr>
        <p:blipFill>
          <a:blip r:embed="rId3"/>
          <a:srcRect/>
          <a:stretch>
            <a:fillRect/>
          </a:stretch>
        </p:blipFill>
        <p:spPr bwMode="auto">
          <a:xfrm>
            <a:off x="0" y="527050"/>
            <a:ext cx="9144000" cy="6330950"/>
          </a:xfrm>
          <a:prstGeom prst="rect">
            <a:avLst/>
          </a:prstGeom>
          <a:noFill/>
          <a:ln w="9525">
            <a:noFill/>
            <a:miter lim="800000"/>
            <a:headEnd/>
            <a:tailEnd/>
          </a:ln>
        </p:spPr>
      </p:pic>
      <p:sp>
        <p:nvSpPr>
          <p:cNvPr id="81923" name="AutoShape 24"/>
          <p:cNvSpPr>
            <a:spLocks noChangeArrowheads="1"/>
          </p:cNvSpPr>
          <p:nvPr/>
        </p:nvSpPr>
        <p:spPr bwMode="auto">
          <a:xfrm>
            <a:off x="1447800" y="5334000"/>
            <a:ext cx="6096000" cy="1524000"/>
          </a:xfrm>
          <a:prstGeom prst="octagon">
            <a:avLst>
              <a:gd name="adj" fmla="val 2928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81924" name="Rectangle 11"/>
          <p:cNvSpPr>
            <a:spLocks noGrp="1" noChangeArrowheads="1"/>
          </p:cNvSpPr>
          <p:nvPr>
            <p:ph type="ctrTitle"/>
          </p:nvPr>
        </p:nvSpPr>
        <p:spPr>
          <a:xfrm>
            <a:off x="0" y="0"/>
            <a:ext cx="8763000" cy="762000"/>
          </a:xfrm>
          <a:noFill/>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sp>
        <p:nvSpPr>
          <p:cNvPr id="81925" name="Rectangle 23"/>
          <p:cNvSpPr>
            <a:spLocks noChangeArrowheads="1"/>
          </p:cNvSpPr>
          <p:nvPr/>
        </p:nvSpPr>
        <p:spPr bwMode="auto">
          <a:xfrm>
            <a:off x="2209800" y="5638800"/>
            <a:ext cx="4456113" cy="915988"/>
          </a:xfrm>
          <a:prstGeom prst="rect">
            <a:avLst/>
          </a:prstGeom>
          <a:noFill/>
          <a:ln w="9525">
            <a:noFill/>
            <a:miter lim="800000"/>
            <a:headEnd/>
            <a:tailEnd/>
          </a:ln>
        </p:spPr>
        <p:txBody>
          <a:bodyPr wrap="none" anchor="ctr">
            <a:prstTxWarp prst="textNoShape">
              <a:avLst/>
            </a:prstTxWarp>
            <a:spAutoFit/>
          </a:bodyPr>
          <a:lstStyle/>
          <a:p>
            <a:r>
              <a:rPr lang="en-US" sz="1800">
                <a:latin typeface="Times New Roman" charset="0"/>
              </a:rPr>
              <a:t>The uniqueness of a work of art is inseparable </a:t>
            </a:r>
            <a:br>
              <a:rPr lang="en-US" sz="1800">
                <a:latin typeface="Times New Roman" charset="0"/>
              </a:rPr>
            </a:br>
            <a:r>
              <a:rPr lang="en-US" sz="1800">
                <a:latin typeface="Times New Roman" charset="0"/>
              </a:rPr>
              <a:t>from its</a:t>
            </a:r>
            <a:br>
              <a:rPr lang="en-US" sz="1800">
                <a:latin typeface="Times New Roman" charset="0"/>
              </a:rPr>
            </a:br>
            <a:r>
              <a:rPr lang="en-US" sz="1800">
                <a:latin typeface="Times New Roman" charset="0"/>
              </a:rPr>
              <a:t> being imbedded in the fabric of tradition.</a:t>
            </a:r>
            <a:r>
              <a:rPr lang="en-US" sz="1600">
                <a:solidFill>
                  <a:srgbClr val="000000"/>
                </a:solidFill>
                <a:latin typeface="Times New Roman"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70" name="Picture 2" descr="25cell650"/>
          <p:cNvPicPr>
            <a:picLocks noChangeAspect="1" noChangeArrowheads="1"/>
          </p:cNvPicPr>
          <p:nvPr/>
        </p:nvPicPr>
        <p:blipFill>
          <a:blip r:embed="rId3"/>
          <a:srcRect/>
          <a:stretch>
            <a:fillRect/>
          </a:stretch>
        </p:blipFill>
        <p:spPr bwMode="auto">
          <a:xfrm>
            <a:off x="0" y="527050"/>
            <a:ext cx="9144000" cy="6330950"/>
          </a:xfrm>
          <a:prstGeom prst="rect">
            <a:avLst/>
          </a:prstGeom>
          <a:noFill/>
          <a:ln w="9525">
            <a:noFill/>
            <a:miter lim="800000"/>
            <a:headEnd/>
            <a:tailEnd/>
          </a:ln>
        </p:spPr>
      </p:pic>
      <p:sp>
        <p:nvSpPr>
          <p:cNvPr id="83971" name="AutoShape 3"/>
          <p:cNvSpPr>
            <a:spLocks noChangeArrowheads="1"/>
          </p:cNvSpPr>
          <p:nvPr/>
        </p:nvSpPr>
        <p:spPr bwMode="auto">
          <a:xfrm>
            <a:off x="838200" y="2362200"/>
            <a:ext cx="6096000" cy="609600"/>
          </a:xfrm>
          <a:prstGeom prst="octagon">
            <a:avLst>
              <a:gd name="adj" fmla="val 2928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83972" name="Rectangle 4"/>
          <p:cNvSpPr>
            <a:spLocks noGrp="1" noChangeArrowheads="1"/>
          </p:cNvSpPr>
          <p:nvPr>
            <p:ph type="ctrTitle"/>
          </p:nvPr>
        </p:nvSpPr>
        <p:spPr>
          <a:xfrm>
            <a:off x="0" y="0"/>
            <a:ext cx="8763000" cy="838200"/>
          </a:xfrm>
          <a:noFill/>
        </p:spPr>
        <p:txBody>
          <a:bodyPr/>
          <a:lstStyle/>
          <a:p>
            <a:pPr algn="l" eaLnBrk="1" hangingPunct="1"/>
            <a:r>
              <a:rPr lang="en-US" sz="2000">
                <a:solidFill>
                  <a:schemeClr val="folHlink"/>
                </a:solidFill>
              </a:rPr>
              <a:t>The work of Art in the Age of Mechanical Reproduction. </a:t>
            </a:r>
            <a:r>
              <a:rPr lang="en-US" sz="1400">
                <a:solidFill>
                  <a:schemeClr val="folHlink"/>
                </a:solidFill>
              </a:rPr>
              <a:t>Walter Benjamin</a:t>
            </a:r>
            <a:endParaRPr lang="en-US"/>
          </a:p>
        </p:txBody>
      </p:sp>
      <p:sp>
        <p:nvSpPr>
          <p:cNvPr id="83973" name="Rectangle 5"/>
          <p:cNvSpPr>
            <a:spLocks noChangeArrowheads="1"/>
          </p:cNvSpPr>
          <p:nvPr/>
        </p:nvSpPr>
        <p:spPr bwMode="auto">
          <a:xfrm>
            <a:off x="990600" y="2409825"/>
            <a:ext cx="5867400" cy="366713"/>
          </a:xfrm>
          <a:prstGeom prst="rect">
            <a:avLst/>
          </a:prstGeom>
          <a:noFill/>
          <a:ln w="9525">
            <a:noFill/>
            <a:miter lim="800000"/>
            <a:headEnd/>
            <a:tailEnd/>
          </a:ln>
        </p:spPr>
        <p:txBody>
          <a:bodyPr anchor="ctr">
            <a:prstTxWarp prst="textNoShape">
              <a:avLst/>
            </a:prstTxWarp>
            <a:spAutoFit/>
          </a:bodyPr>
          <a:lstStyle/>
          <a:p>
            <a:r>
              <a:rPr lang="en-US" sz="1200"/>
              <a:t>The unique value of the </a:t>
            </a:r>
            <a:r>
              <a:rPr lang="en-US" sz="1600"/>
              <a:t>“authentic”</a:t>
            </a:r>
            <a:r>
              <a:rPr lang="en-US" sz="1200"/>
              <a:t> work of art has its basis in</a:t>
            </a:r>
            <a:r>
              <a:rPr lang="en-US" sz="1800"/>
              <a:t> “ritual”</a:t>
            </a:r>
            <a:endParaRPr lang="en-US" sz="1200"/>
          </a:p>
        </p:txBody>
      </p:sp>
      <p:sp>
        <p:nvSpPr>
          <p:cNvPr id="83974" name="AutoShape 6"/>
          <p:cNvSpPr>
            <a:spLocks noChangeArrowheads="1"/>
          </p:cNvSpPr>
          <p:nvPr/>
        </p:nvSpPr>
        <p:spPr bwMode="auto">
          <a:xfrm>
            <a:off x="685800" y="5105400"/>
            <a:ext cx="6553200" cy="1371600"/>
          </a:xfrm>
          <a:prstGeom prst="octagon">
            <a:avLst>
              <a:gd name="adj" fmla="val 2928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83975" name="Rectangle 7"/>
          <p:cNvSpPr>
            <a:spLocks noChangeArrowheads="1"/>
          </p:cNvSpPr>
          <p:nvPr/>
        </p:nvSpPr>
        <p:spPr bwMode="auto">
          <a:xfrm>
            <a:off x="1447800" y="5256213"/>
            <a:ext cx="4995863" cy="963612"/>
          </a:xfrm>
          <a:prstGeom prst="rect">
            <a:avLst/>
          </a:prstGeom>
          <a:noFill/>
          <a:ln w="9525">
            <a:noFill/>
            <a:miter lim="800000"/>
            <a:headEnd/>
            <a:tailEnd/>
          </a:ln>
        </p:spPr>
        <p:txBody>
          <a:bodyPr wrap="none" anchor="ctr">
            <a:prstTxWarp prst="textNoShape">
              <a:avLst/>
            </a:prstTxWarp>
            <a:spAutoFit/>
          </a:bodyPr>
          <a:lstStyle/>
          <a:p>
            <a:pPr>
              <a:lnSpc>
                <a:spcPct val="130000"/>
              </a:lnSpc>
            </a:pPr>
            <a:r>
              <a:rPr lang="en-US" sz="1400"/>
              <a:t>This ritualistic basis</a:t>
            </a:r>
            <a:r>
              <a:rPr lang="en-US" sz="1200"/>
              <a:t>, however remote, </a:t>
            </a:r>
            <a:br>
              <a:rPr lang="en-US" sz="1200"/>
            </a:br>
            <a:r>
              <a:rPr lang="en-US" sz="1200"/>
              <a:t>is still recognizable as secularized ritual even in the most profane forms</a:t>
            </a:r>
            <a:br>
              <a:rPr lang="en-US" sz="1200"/>
            </a:br>
            <a:r>
              <a:rPr lang="en-US" sz="1200"/>
              <a:t> of </a:t>
            </a:r>
            <a:r>
              <a:rPr lang="en-US" sz="1800"/>
              <a:t>the cult of beauty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018" name="Picture 2" descr="25cell650"/>
          <p:cNvPicPr>
            <a:picLocks noChangeAspect="1" noChangeArrowheads="1"/>
          </p:cNvPicPr>
          <p:nvPr/>
        </p:nvPicPr>
        <p:blipFill>
          <a:blip r:embed="rId3"/>
          <a:srcRect/>
          <a:stretch>
            <a:fillRect/>
          </a:stretch>
        </p:blipFill>
        <p:spPr bwMode="auto">
          <a:xfrm>
            <a:off x="0" y="527050"/>
            <a:ext cx="9144000" cy="6330950"/>
          </a:xfrm>
          <a:prstGeom prst="rect">
            <a:avLst/>
          </a:prstGeom>
          <a:noFill/>
          <a:ln w="9525">
            <a:noFill/>
            <a:miter lim="800000"/>
            <a:headEnd/>
            <a:tailEnd/>
          </a:ln>
        </p:spPr>
      </p:pic>
      <p:sp>
        <p:nvSpPr>
          <p:cNvPr id="86019" name="AutoShape 3"/>
          <p:cNvSpPr>
            <a:spLocks noChangeArrowheads="1"/>
          </p:cNvSpPr>
          <p:nvPr/>
        </p:nvSpPr>
        <p:spPr bwMode="auto">
          <a:xfrm>
            <a:off x="533400" y="762000"/>
            <a:ext cx="7848600" cy="2514600"/>
          </a:xfrm>
          <a:prstGeom prst="octagon">
            <a:avLst>
              <a:gd name="adj" fmla="val 2928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86020" name="Rectangle 4"/>
          <p:cNvSpPr>
            <a:spLocks noGrp="1" noChangeArrowheads="1"/>
          </p:cNvSpPr>
          <p:nvPr>
            <p:ph type="ctrTitle"/>
          </p:nvPr>
        </p:nvSpPr>
        <p:spPr>
          <a:xfrm>
            <a:off x="381000" y="0"/>
            <a:ext cx="8534400" cy="838200"/>
          </a:xfrm>
          <a:noFill/>
        </p:spPr>
        <p:txBody>
          <a:bodyPr/>
          <a:lstStyle/>
          <a:p>
            <a:pPr algn="l" eaLnBrk="1" hangingPunct="1"/>
            <a:r>
              <a:rPr lang="en-US" sz="2000">
                <a:solidFill>
                  <a:schemeClr val="folHlink"/>
                </a:solidFill>
              </a:rPr>
              <a:t>An Analysis of Art in the Age of Mechanical Reproduction</a:t>
            </a:r>
            <a:endParaRPr lang="en-US"/>
          </a:p>
        </p:txBody>
      </p:sp>
      <p:sp>
        <p:nvSpPr>
          <p:cNvPr id="86021" name="Rectangle 5"/>
          <p:cNvSpPr>
            <a:spLocks noChangeArrowheads="1"/>
          </p:cNvSpPr>
          <p:nvPr/>
        </p:nvSpPr>
        <p:spPr bwMode="auto">
          <a:xfrm>
            <a:off x="1371600" y="1524000"/>
            <a:ext cx="5867400" cy="641350"/>
          </a:xfrm>
          <a:prstGeom prst="rect">
            <a:avLst/>
          </a:prstGeom>
          <a:noFill/>
          <a:ln w="9525">
            <a:noFill/>
            <a:miter lim="800000"/>
            <a:headEnd/>
            <a:tailEnd/>
          </a:ln>
        </p:spPr>
        <p:txBody>
          <a:bodyPr anchor="ctr">
            <a:prstTxWarp prst="textNoShape">
              <a:avLst/>
            </a:prstTxWarp>
            <a:spAutoFit/>
          </a:bodyPr>
          <a:lstStyle/>
          <a:p>
            <a:r>
              <a:rPr lang="en-US" sz="1800"/>
              <a:t>mechanical reproduction</a:t>
            </a:r>
            <a:r>
              <a:rPr lang="en-US" sz="1600"/>
              <a:t> emancipates the work of art from its parasitical dependence on </a:t>
            </a:r>
            <a:r>
              <a:rPr lang="en-US" sz="1800"/>
              <a:t>ritual</a:t>
            </a:r>
            <a:r>
              <a:rPr lang="en-US" sz="1600"/>
              <a:t>.</a:t>
            </a:r>
          </a:p>
        </p:txBody>
      </p:sp>
      <p:sp>
        <p:nvSpPr>
          <p:cNvPr id="86022" name="AutoShape 6"/>
          <p:cNvSpPr>
            <a:spLocks noChangeArrowheads="1"/>
          </p:cNvSpPr>
          <p:nvPr/>
        </p:nvSpPr>
        <p:spPr bwMode="auto">
          <a:xfrm>
            <a:off x="0" y="4114800"/>
            <a:ext cx="8915400" cy="2743200"/>
          </a:xfrm>
          <a:prstGeom prst="octagon">
            <a:avLst>
              <a:gd name="adj" fmla="val 2928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86023" name="Rectangle 7"/>
          <p:cNvSpPr>
            <a:spLocks noChangeArrowheads="1"/>
          </p:cNvSpPr>
          <p:nvPr/>
        </p:nvSpPr>
        <p:spPr bwMode="auto">
          <a:xfrm>
            <a:off x="1219200" y="4249738"/>
            <a:ext cx="6362700" cy="2503487"/>
          </a:xfrm>
          <a:prstGeom prst="rect">
            <a:avLst/>
          </a:prstGeom>
          <a:noFill/>
          <a:ln w="9525">
            <a:noFill/>
            <a:miter lim="800000"/>
            <a:headEnd/>
            <a:tailEnd/>
          </a:ln>
        </p:spPr>
        <p:txBody>
          <a:bodyPr anchor="ctr">
            <a:prstTxWarp prst="textNoShape">
              <a:avLst/>
            </a:prstTxWarp>
            <a:spAutoFit/>
          </a:bodyPr>
          <a:lstStyle/>
          <a:p>
            <a:pPr>
              <a:lnSpc>
                <a:spcPct val="130000"/>
              </a:lnSpc>
            </a:pPr>
            <a:r>
              <a:rPr lang="en-US" sz="1600"/>
              <a:t>The instant the </a:t>
            </a:r>
            <a:r>
              <a:rPr lang="en-US" sz="2000"/>
              <a:t>criterion of authenticity</a:t>
            </a:r>
            <a:r>
              <a:rPr lang="en-US" sz="1600"/>
              <a:t> ceases to be applicable </a:t>
            </a:r>
            <a:br>
              <a:rPr lang="en-US" sz="1600"/>
            </a:br>
            <a:r>
              <a:rPr lang="en-US" sz="1600"/>
              <a:t>to artistic production</a:t>
            </a:r>
            <a:r>
              <a:rPr lang="en-US" sz="1200"/>
              <a:t>,</a:t>
            </a:r>
            <a:r>
              <a:rPr lang="en-US" sz="1200">
                <a:solidFill>
                  <a:schemeClr val="hlink"/>
                </a:solidFill>
              </a:rPr>
              <a:t/>
            </a:r>
            <a:br>
              <a:rPr lang="en-US" sz="1200">
                <a:solidFill>
                  <a:schemeClr val="hlink"/>
                </a:solidFill>
              </a:rPr>
            </a:br>
            <a:endParaRPr lang="en-US" sz="1200">
              <a:solidFill>
                <a:schemeClr val="hlink"/>
              </a:solidFill>
            </a:endParaRPr>
          </a:p>
          <a:p>
            <a:pPr>
              <a:lnSpc>
                <a:spcPct val="130000"/>
              </a:lnSpc>
            </a:pPr>
            <a:r>
              <a:rPr lang="en-US" sz="1200">
                <a:solidFill>
                  <a:schemeClr val="hlink"/>
                </a:solidFill>
              </a:rPr>
              <a:t> </a:t>
            </a:r>
            <a:r>
              <a:rPr lang="en-US" sz="1800">
                <a:solidFill>
                  <a:schemeClr val="hlink"/>
                </a:solidFill>
              </a:rPr>
              <a:t>the total function of art is reversed.</a:t>
            </a:r>
            <a:endParaRPr lang="en-US" sz="1600">
              <a:solidFill>
                <a:srgbClr val="C7EDFF"/>
              </a:solidFill>
            </a:endParaRPr>
          </a:p>
          <a:p>
            <a:pPr>
              <a:spcBef>
                <a:spcPct val="30000"/>
              </a:spcBef>
            </a:pPr>
            <a:r>
              <a:rPr lang="en-US" sz="1600">
                <a:solidFill>
                  <a:schemeClr val="hlink"/>
                </a:solidFill>
              </a:rPr>
              <a:t>Instead of being based on ritual, </a:t>
            </a:r>
            <a:br>
              <a:rPr lang="en-US" sz="1600">
                <a:solidFill>
                  <a:schemeClr val="hlink"/>
                </a:solidFill>
              </a:rPr>
            </a:br>
            <a:r>
              <a:rPr lang="en-US" sz="1600">
                <a:solidFill>
                  <a:schemeClr val="hlink"/>
                </a:solidFill>
              </a:rPr>
              <a:t>it begins to be based on another practice:  </a:t>
            </a:r>
            <a:r>
              <a:rPr lang="en-US" sz="2800"/>
              <a:t>politics.</a:t>
            </a:r>
          </a:p>
          <a:p>
            <a:pPr>
              <a:lnSpc>
                <a:spcPct val="130000"/>
              </a:lnSpc>
            </a:pPr>
            <a:endParaRPr lang="en-US" sz="1800"/>
          </a:p>
        </p:txBody>
      </p:sp>
      <p:sp>
        <p:nvSpPr>
          <p:cNvPr id="86024" name="AutoShape 9"/>
          <p:cNvSpPr>
            <a:spLocks noChangeArrowheads="1"/>
          </p:cNvSpPr>
          <p:nvPr/>
        </p:nvSpPr>
        <p:spPr bwMode="auto">
          <a:xfrm flipV="1">
            <a:off x="533400" y="3276600"/>
            <a:ext cx="7086600" cy="7620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86025" name="Rectangle 8"/>
          <p:cNvSpPr>
            <a:spLocks noChangeArrowheads="1"/>
          </p:cNvSpPr>
          <p:nvPr/>
        </p:nvSpPr>
        <p:spPr bwMode="auto">
          <a:xfrm>
            <a:off x="1828800" y="3429000"/>
            <a:ext cx="4767263" cy="457200"/>
          </a:xfrm>
          <a:prstGeom prst="rect">
            <a:avLst/>
          </a:prstGeom>
          <a:noFill/>
          <a:ln w="9525">
            <a:noFill/>
            <a:miter lim="800000"/>
            <a:headEnd/>
            <a:tailEnd/>
          </a:ln>
        </p:spPr>
        <p:txBody>
          <a:bodyPr wrap="none" anchor="ctr">
            <a:prstTxWarp prst="textNoShape">
              <a:avLst/>
            </a:prstTxWarp>
            <a:spAutoFit/>
          </a:bodyPr>
          <a:lstStyle/>
          <a:p>
            <a:r>
              <a:rPr lang="en-US" sz="1200"/>
              <a:t>From a photographic negative, one can make any number of prints; </a:t>
            </a:r>
            <a:br>
              <a:rPr lang="en-US" sz="1200"/>
            </a:br>
            <a:r>
              <a:rPr lang="en-US" sz="1200"/>
              <a:t>to ask for the “authentic” print makes no sense.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AutoShape 9"/>
          <p:cNvSpPr>
            <a:spLocks noChangeArrowheads="1"/>
          </p:cNvSpPr>
          <p:nvPr/>
        </p:nvSpPr>
        <p:spPr bwMode="auto">
          <a:xfrm flipV="1">
            <a:off x="4724400" y="5867400"/>
            <a:ext cx="4419600" cy="9144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pic>
        <p:nvPicPr>
          <p:cNvPr id="88067" name="Picture 12" descr="diamond.jpg"/>
          <p:cNvPicPr>
            <a:picLocks noChangeAspect="1"/>
          </p:cNvPicPr>
          <p:nvPr/>
        </p:nvPicPr>
        <p:blipFill>
          <a:blip r:embed="rId3"/>
          <a:srcRect/>
          <a:stretch>
            <a:fillRect/>
          </a:stretch>
        </p:blipFill>
        <p:spPr bwMode="auto">
          <a:xfrm>
            <a:off x="-4763" y="3505200"/>
            <a:ext cx="3246438" cy="3352800"/>
          </a:xfrm>
          <a:prstGeom prst="rect">
            <a:avLst/>
          </a:prstGeom>
          <a:noFill/>
          <a:ln w="9525">
            <a:noFill/>
            <a:miter lim="800000"/>
            <a:headEnd/>
            <a:tailEnd/>
          </a:ln>
        </p:spPr>
      </p:pic>
      <p:pic>
        <p:nvPicPr>
          <p:cNvPr id="88068" name="Picture 2" descr="25cell650"/>
          <p:cNvPicPr>
            <a:picLocks noChangeAspect="1" noChangeArrowheads="1"/>
          </p:cNvPicPr>
          <p:nvPr/>
        </p:nvPicPr>
        <p:blipFill>
          <a:blip r:embed="rId4"/>
          <a:srcRect/>
          <a:stretch>
            <a:fillRect/>
          </a:stretch>
        </p:blipFill>
        <p:spPr bwMode="auto">
          <a:xfrm>
            <a:off x="0" y="762000"/>
            <a:ext cx="3200400" cy="2216150"/>
          </a:xfrm>
          <a:prstGeom prst="rect">
            <a:avLst/>
          </a:prstGeom>
          <a:noFill/>
          <a:ln w="9525">
            <a:noFill/>
            <a:miter lim="800000"/>
            <a:headEnd/>
            <a:tailEnd/>
          </a:ln>
        </p:spPr>
      </p:pic>
      <p:sp>
        <p:nvSpPr>
          <p:cNvPr id="88069" name="Rectangle 4"/>
          <p:cNvSpPr>
            <a:spLocks noGrp="1" noChangeArrowheads="1"/>
          </p:cNvSpPr>
          <p:nvPr>
            <p:ph type="ctrTitle"/>
          </p:nvPr>
        </p:nvSpPr>
        <p:spPr>
          <a:xfrm>
            <a:off x="381000" y="0"/>
            <a:ext cx="8534400" cy="838200"/>
          </a:xfrm>
          <a:noFill/>
        </p:spPr>
        <p:txBody>
          <a:bodyPr/>
          <a:lstStyle/>
          <a:p>
            <a:pPr algn="l" eaLnBrk="1" hangingPunct="1"/>
            <a:r>
              <a:rPr lang="en-US" sz="2000">
                <a:solidFill>
                  <a:schemeClr val="folHlink"/>
                </a:solidFill>
              </a:rPr>
              <a:t>An Analysis of Art in the Age of Mechanical Reproduction</a:t>
            </a:r>
            <a:endParaRPr lang="en-US"/>
          </a:p>
        </p:txBody>
      </p:sp>
      <p:sp>
        <p:nvSpPr>
          <p:cNvPr id="88070" name="AutoShape 9"/>
          <p:cNvSpPr>
            <a:spLocks noChangeArrowheads="1"/>
          </p:cNvSpPr>
          <p:nvPr/>
        </p:nvSpPr>
        <p:spPr bwMode="auto">
          <a:xfrm flipV="1">
            <a:off x="0" y="2971800"/>
            <a:ext cx="4419600" cy="7620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88071" name="Rectangle 7"/>
          <p:cNvSpPr>
            <a:spLocks noChangeArrowheads="1"/>
          </p:cNvSpPr>
          <p:nvPr/>
        </p:nvSpPr>
        <p:spPr bwMode="auto">
          <a:xfrm>
            <a:off x="0" y="2971800"/>
            <a:ext cx="4419600" cy="1079500"/>
          </a:xfrm>
          <a:prstGeom prst="rect">
            <a:avLst/>
          </a:prstGeom>
          <a:noFill/>
          <a:ln w="9525">
            <a:noFill/>
            <a:miter lim="800000"/>
            <a:headEnd/>
            <a:tailEnd/>
          </a:ln>
        </p:spPr>
        <p:txBody>
          <a:bodyPr anchor="ctr">
            <a:prstTxWarp prst="textNoShape">
              <a:avLst/>
            </a:prstTxWarp>
            <a:spAutoFit/>
          </a:bodyPr>
          <a:lstStyle/>
          <a:p>
            <a:pPr>
              <a:lnSpc>
                <a:spcPct val="130000"/>
              </a:lnSpc>
            </a:pPr>
            <a:r>
              <a:rPr lang="en-US" sz="1600">
                <a:solidFill>
                  <a:schemeClr val="hlink"/>
                </a:solidFill>
              </a:rPr>
              <a:t>The cult of beauty is still linked to the love/admiration to what is thought as unique</a:t>
            </a:r>
            <a:endParaRPr lang="en-US" sz="1600"/>
          </a:p>
          <a:p>
            <a:pPr>
              <a:lnSpc>
                <a:spcPct val="130000"/>
              </a:lnSpc>
            </a:pPr>
            <a:endParaRPr lang="en-US" sz="1800"/>
          </a:p>
        </p:txBody>
      </p:sp>
      <p:pic>
        <p:nvPicPr>
          <p:cNvPr id="88072" name="Picture 13" descr="plastic jewelry.jpg"/>
          <p:cNvPicPr>
            <a:picLocks noChangeAspect="1"/>
          </p:cNvPicPr>
          <p:nvPr/>
        </p:nvPicPr>
        <p:blipFill>
          <a:blip r:embed="rId5"/>
          <a:srcRect/>
          <a:stretch>
            <a:fillRect/>
          </a:stretch>
        </p:blipFill>
        <p:spPr bwMode="auto">
          <a:xfrm>
            <a:off x="3733800" y="4572000"/>
            <a:ext cx="698500" cy="1087438"/>
          </a:xfrm>
          <a:prstGeom prst="rect">
            <a:avLst/>
          </a:prstGeom>
          <a:noFill/>
          <a:ln w="9525">
            <a:noFill/>
            <a:miter lim="800000"/>
            <a:headEnd/>
            <a:tailEnd/>
          </a:ln>
        </p:spPr>
      </p:pic>
      <p:pic>
        <p:nvPicPr>
          <p:cNvPr id="88073" name="Picture 14" descr="Cute_Plush_Plastic_Jewelry_by_QueenOfDorks.jpg"/>
          <p:cNvPicPr>
            <a:picLocks noChangeAspect="1"/>
          </p:cNvPicPr>
          <p:nvPr/>
        </p:nvPicPr>
        <p:blipFill>
          <a:blip r:embed="rId6"/>
          <a:srcRect/>
          <a:stretch>
            <a:fillRect/>
          </a:stretch>
        </p:blipFill>
        <p:spPr bwMode="auto">
          <a:xfrm>
            <a:off x="4865688" y="762000"/>
            <a:ext cx="4278312" cy="5105400"/>
          </a:xfrm>
          <a:prstGeom prst="rect">
            <a:avLst/>
          </a:prstGeom>
          <a:noFill/>
          <a:ln w="9525">
            <a:noFill/>
            <a:miter lim="800000"/>
            <a:headEnd/>
            <a:tailEnd/>
          </a:ln>
        </p:spPr>
      </p:pic>
      <p:sp>
        <p:nvSpPr>
          <p:cNvPr id="88074" name="Rectangle 7"/>
          <p:cNvSpPr>
            <a:spLocks noChangeArrowheads="1"/>
          </p:cNvSpPr>
          <p:nvPr/>
        </p:nvSpPr>
        <p:spPr bwMode="auto">
          <a:xfrm>
            <a:off x="4724400" y="5943600"/>
            <a:ext cx="4419600" cy="1079500"/>
          </a:xfrm>
          <a:prstGeom prst="rect">
            <a:avLst/>
          </a:prstGeom>
          <a:noFill/>
          <a:ln w="9525">
            <a:noFill/>
            <a:miter lim="800000"/>
            <a:headEnd/>
            <a:tailEnd/>
          </a:ln>
        </p:spPr>
        <p:txBody>
          <a:bodyPr anchor="ctr">
            <a:prstTxWarp prst="textNoShape">
              <a:avLst/>
            </a:prstTxWarp>
            <a:spAutoFit/>
          </a:bodyPr>
          <a:lstStyle/>
          <a:p>
            <a:pPr>
              <a:lnSpc>
                <a:spcPct val="130000"/>
              </a:lnSpc>
            </a:pPr>
            <a:r>
              <a:rPr lang="en-US" sz="1600">
                <a:solidFill>
                  <a:schemeClr val="hlink"/>
                </a:solidFill>
              </a:rPr>
              <a:t>Mechanical reproduction destroys the historical mystique around beauty</a:t>
            </a:r>
            <a:endParaRPr lang="en-US" sz="1600"/>
          </a:p>
          <a:p>
            <a:pPr>
              <a:lnSpc>
                <a:spcPct val="130000"/>
              </a:lnSpc>
            </a:pPr>
            <a:endParaRPr lang="en-US" sz="1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3810000"/>
          </a:xfrm>
          <a:solidFill>
            <a:schemeClr val="accent1">
              <a:lumMod val="75000"/>
            </a:schemeClr>
          </a:solidFill>
          <a:ln>
            <a:solidFill>
              <a:schemeClr val="tx1">
                <a:lumMod val="85000"/>
              </a:schemeClr>
            </a:solidFill>
          </a:ln>
        </p:spPr>
        <p:txBody>
          <a:bodyPr/>
          <a:lstStyle/>
          <a:p>
            <a:r>
              <a:rPr lang="en-US" smtClean="0"/>
              <a:t/>
            </a:r>
            <a:br>
              <a:rPr lang="en-US" smtClean="0"/>
            </a:br>
            <a:r>
              <a:rPr lang="en-US" smtClean="0"/>
              <a:t>Walter Benjamin on Film</a:t>
            </a:r>
            <a:br>
              <a:rPr lang="en-US" smtClean="0"/>
            </a:br>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4"/>
          <p:cNvSpPr>
            <a:spLocks noGrp="1" noChangeArrowheads="1"/>
          </p:cNvSpPr>
          <p:nvPr>
            <p:ph type="ctrTitle"/>
          </p:nvPr>
        </p:nvSpPr>
        <p:spPr>
          <a:xfrm>
            <a:off x="0" y="0"/>
            <a:ext cx="9144000" cy="838200"/>
          </a:xfrm>
          <a:noFill/>
        </p:spPr>
        <p:txBody>
          <a:bodyPr/>
          <a:lstStyle/>
          <a:p>
            <a:pPr eaLnBrk="1" hangingPunct="1"/>
            <a:r>
              <a:rPr lang="en-US" sz="2000" smtClean="0">
                <a:solidFill>
                  <a:srgbClr val="1F1F2E"/>
                </a:solidFill>
              </a:rPr>
              <a:t>Film as a Revolutionary Medium</a:t>
            </a:r>
            <a:endParaRPr lang="en-US" smtClean="0">
              <a:solidFill>
                <a:srgbClr val="1F1F2E"/>
              </a:solidFill>
            </a:endParaRPr>
          </a:p>
        </p:txBody>
      </p:sp>
      <p:sp>
        <p:nvSpPr>
          <p:cNvPr id="91139" name="AutoShape 9"/>
          <p:cNvSpPr>
            <a:spLocks noChangeArrowheads="1"/>
          </p:cNvSpPr>
          <p:nvPr/>
        </p:nvSpPr>
        <p:spPr bwMode="auto">
          <a:xfrm flipV="1">
            <a:off x="7696200" y="0"/>
            <a:ext cx="990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91140" name="Rectangle 8"/>
          <p:cNvSpPr>
            <a:spLocks noChangeArrowheads="1"/>
          </p:cNvSpPr>
          <p:nvPr/>
        </p:nvSpPr>
        <p:spPr bwMode="auto">
          <a:xfrm>
            <a:off x="7848600" y="0"/>
            <a:ext cx="685800" cy="584200"/>
          </a:xfrm>
          <a:prstGeom prst="rect">
            <a:avLst/>
          </a:prstGeom>
          <a:noFill/>
          <a:ln w="9525">
            <a:noFill/>
            <a:miter lim="800000"/>
            <a:headEnd/>
            <a:tailEnd/>
          </a:ln>
        </p:spPr>
        <p:txBody>
          <a:bodyPr anchor="ctr">
            <a:prstTxWarp prst="textNoShape">
              <a:avLst/>
            </a:prstTxWarp>
            <a:spAutoFit/>
          </a:bodyPr>
          <a:lstStyle/>
          <a:p>
            <a:r>
              <a:rPr lang="en-US" sz="1600"/>
              <a:t>The actor</a:t>
            </a:r>
          </a:p>
        </p:txBody>
      </p:sp>
      <p:pic>
        <p:nvPicPr>
          <p:cNvPr id="91141" name="Picture 11" descr="2026_2.jpg"/>
          <p:cNvPicPr>
            <a:picLocks noChangeAspect="1"/>
          </p:cNvPicPr>
          <p:nvPr/>
        </p:nvPicPr>
        <p:blipFill>
          <a:blip r:embed="rId3"/>
          <a:srcRect/>
          <a:stretch>
            <a:fillRect/>
          </a:stretch>
        </p:blipFill>
        <p:spPr bwMode="auto">
          <a:xfrm>
            <a:off x="0" y="838200"/>
            <a:ext cx="9144000" cy="6861175"/>
          </a:xfrm>
          <a:prstGeom prst="rect">
            <a:avLst/>
          </a:prstGeom>
          <a:noFill/>
          <a:ln w="9525">
            <a:noFill/>
            <a:miter lim="800000"/>
            <a:headEnd/>
            <a:tailEnd/>
          </a:ln>
        </p:spPr>
      </p:pic>
      <p:sp>
        <p:nvSpPr>
          <p:cNvPr id="13" name="Rectangle 8"/>
          <p:cNvSpPr>
            <a:spLocks noChangeArrowheads="1"/>
          </p:cNvSpPr>
          <p:nvPr/>
        </p:nvSpPr>
        <p:spPr bwMode="auto">
          <a:xfrm>
            <a:off x="4419600" y="1219200"/>
            <a:ext cx="4724400" cy="338554"/>
          </a:xfrm>
          <a:prstGeom prst="rect">
            <a:avLst/>
          </a:prstGeom>
          <a:noFill/>
          <a:ln w="9525">
            <a:solidFill>
              <a:schemeClr val="bg2">
                <a:lumMod val="40000"/>
                <a:lumOff val="60000"/>
              </a:schemeClr>
            </a:solidFill>
            <a:miter lim="800000"/>
            <a:headEnd/>
            <a:tailEnd/>
          </a:ln>
          <a:effectLst>
            <a:glow rad="12700">
              <a:schemeClr val="accent2">
                <a:lumMod val="40000"/>
                <a:lumOff val="60000"/>
                <a:alpha val="75000"/>
              </a:schemeClr>
            </a:glow>
          </a:effectLst>
        </p:spPr>
        <p:txBody>
          <a:bodyPr anchor="ctr">
            <a:prstTxWarp prst="textNoShape">
              <a:avLst/>
            </a:prstTxWarp>
            <a:spAutoFit/>
          </a:bodyPr>
          <a:lstStyle/>
          <a:p>
            <a:pPr>
              <a:defRPr/>
            </a:pPr>
            <a:r>
              <a:rPr lang="en-US" sz="1600"/>
              <a:t>The part is acted for a mechanical contrivance</a:t>
            </a:r>
          </a:p>
        </p:txBody>
      </p:sp>
      <p:sp>
        <p:nvSpPr>
          <p:cNvPr id="15" name="Rectangle 8"/>
          <p:cNvSpPr>
            <a:spLocks noChangeArrowheads="1"/>
          </p:cNvSpPr>
          <p:nvPr/>
        </p:nvSpPr>
        <p:spPr bwMode="auto">
          <a:xfrm>
            <a:off x="457200" y="1752600"/>
            <a:ext cx="8686800" cy="584776"/>
          </a:xfrm>
          <a:prstGeom prst="rect">
            <a:avLst/>
          </a:prstGeom>
          <a:noFill/>
          <a:ln w="9525">
            <a:solidFill>
              <a:schemeClr val="bg2">
                <a:lumMod val="40000"/>
                <a:lumOff val="60000"/>
              </a:schemeClr>
            </a:solidFill>
            <a:miter lim="800000"/>
            <a:headEnd/>
            <a:tailEnd/>
          </a:ln>
          <a:effectLst>
            <a:glow rad="12700">
              <a:schemeClr val="accent2">
                <a:lumMod val="40000"/>
                <a:lumOff val="60000"/>
                <a:alpha val="75000"/>
              </a:schemeClr>
            </a:glow>
          </a:effectLst>
        </p:spPr>
        <p:txBody>
          <a:bodyPr anchor="ctr">
            <a:prstTxWarp prst="textNoShape">
              <a:avLst/>
            </a:prstTxWarp>
            <a:spAutoFit/>
          </a:bodyPr>
          <a:lstStyle/>
          <a:p>
            <a:pPr algn="r">
              <a:defRPr/>
            </a:pPr>
            <a:r>
              <a:rPr lang="en-US" sz="1600"/>
              <a:t>The </a:t>
            </a:r>
            <a:r>
              <a:rPr lang="en-US" sz="1600">
                <a:solidFill>
                  <a:srgbClr val="BFBFBF"/>
                </a:solidFill>
              </a:rPr>
              <a:t>man </a:t>
            </a:r>
            <a:r>
              <a:rPr lang="en-US" sz="1600"/>
              <a:t>has to operate with his whole living person, yet forgoing his aura </a:t>
            </a:r>
            <a:br>
              <a:rPr lang="en-US" sz="1600"/>
            </a:br>
            <a:r>
              <a:rPr lang="en-US" sz="1600"/>
              <a:t>(linked to the physical presence)</a:t>
            </a:r>
          </a:p>
        </p:txBody>
      </p:sp>
      <p:sp>
        <p:nvSpPr>
          <p:cNvPr id="16" name="Rectangle 8"/>
          <p:cNvSpPr>
            <a:spLocks noChangeArrowheads="1"/>
          </p:cNvSpPr>
          <p:nvPr/>
        </p:nvSpPr>
        <p:spPr bwMode="auto">
          <a:xfrm>
            <a:off x="4419600" y="4343400"/>
            <a:ext cx="4724400" cy="584776"/>
          </a:xfrm>
          <a:prstGeom prst="rect">
            <a:avLst/>
          </a:prstGeom>
          <a:noFill/>
          <a:ln w="9525">
            <a:solidFill>
              <a:schemeClr val="bg2">
                <a:lumMod val="40000"/>
                <a:lumOff val="60000"/>
              </a:schemeClr>
            </a:solidFill>
            <a:miter lim="800000"/>
            <a:headEnd/>
            <a:tailEnd/>
          </a:ln>
          <a:effectLst>
            <a:glow rad="12700">
              <a:schemeClr val="accent2">
                <a:lumMod val="40000"/>
                <a:lumOff val="60000"/>
                <a:alpha val="75000"/>
              </a:schemeClr>
            </a:glow>
          </a:effectLst>
        </p:spPr>
        <p:txBody>
          <a:bodyPr anchor="ctr">
            <a:prstTxWarp prst="textNoShape">
              <a:avLst/>
            </a:prstTxWarp>
            <a:spAutoFit/>
          </a:bodyPr>
          <a:lstStyle/>
          <a:p>
            <a:pPr>
              <a:defRPr/>
            </a:pPr>
            <a:r>
              <a:rPr lang="en-US" sz="1600"/>
              <a:t>Elementary necessities of equipment split the actor’s work into a series of mountable episodes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0482" name="Picture 1028" descr="1b"/>
          <p:cNvPicPr>
            <a:picLocks noChangeAspect="1" noChangeArrowheads="1"/>
          </p:cNvPicPr>
          <p:nvPr/>
        </p:nvPicPr>
        <p:blipFill>
          <a:blip r:embed="rId3"/>
          <a:srcRect/>
          <a:stretch>
            <a:fillRect/>
          </a:stretch>
        </p:blipFill>
        <p:spPr bwMode="auto">
          <a:xfrm>
            <a:off x="0" y="1301750"/>
            <a:ext cx="9144000" cy="5556250"/>
          </a:xfrm>
          <a:prstGeom prst="rect">
            <a:avLst/>
          </a:prstGeom>
          <a:noFill/>
          <a:ln w="9525">
            <a:noFill/>
            <a:miter lim="800000"/>
            <a:headEnd/>
            <a:tailEnd/>
          </a:ln>
        </p:spPr>
      </p:pic>
      <p:sp>
        <p:nvSpPr>
          <p:cNvPr id="20483" name="Rectangle 1026"/>
          <p:cNvSpPr>
            <a:spLocks noGrp="1" noChangeArrowheads="1"/>
          </p:cNvSpPr>
          <p:nvPr>
            <p:ph type="ctrTitle"/>
          </p:nvPr>
        </p:nvSpPr>
        <p:spPr>
          <a:xfrm>
            <a:off x="0" y="-152400"/>
            <a:ext cx="9144000" cy="1143000"/>
          </a:xfrm>
        </p:spPr>
        <p:txBody>
          <a:bodyPr/>
          <a:lstStyle/>
          <a:p>
            <a:pPr eaLnBrk="1" hangingPunct="1"/>
            <a:r>
              <a:rPr lang="en-US" sz="5400" i="1" smtClean="0">
                <a:solidFill>
                  <a:srgbClr val="000000"/>
                </a:solidFill>
                <a:latin typeface="Bookman Old Style" charset="0"/>
                <a:ea typeface="Bookman Old Style" charset="0"/>
                <a:cs typeface="Bookman Old Style" charset="0"/>
              </a:rPr>
              <a:t>The Industrial revolution</a:t>
            </a:r>
            <a:endParaRPr lang="en-US" sz="5400" i="1" smtClean="0">
              <a:latin typeface="Bookman Old Style" charset="0"/>
              <a:ea typeface="Bookman Old Style" charset="0"/>
              <a:cs typeface="Bookman Old Style" charset="0"/>
            </a:endParaRPr>
          </a:p>
        </p:txBody>
      </p:sp>
      <p:sp>
        <p:nvSpPr>
          <p:cNvPr id="20484" name="Rectangle 5"/>
          <p:cNvSpPr>
            <a:spLocks noChangeArrowheads="1"/>
          </p:cNvSpPr>
          <p:nvPr/>
        </p:nvSpPr>
        <p:spPr bwMode="auto">
          <a:xfrm>
            <a:off x="7010400" y="6581775"/>
            <a:ext cx="1943100" cy="276225"/>
          </a:xfrm>
          <a:prstGeom prst="rect">
            <a:avLst/>
          </a:prstGeom>
          <a:noFill/>
          <a:ln w="9525">
            <a:noFill/>
            <a:miter lim="800000"/>
            <a:headEnd/>
            <a:tailEnd/>
          </a:ln>
        </p:spPr>
        <p:txBody>
          <a:bodyPr wrap="none">
            <a:prstTxWarp prst="textNoShape">
              <a:avLst/>
            </a:prstTxWarp>
            <a:spAutoFit/>
          </a:bodyPr>
          <a:lstStyle/>
          <a:p>
            <a:r>
              <a:rPr lang="en-US" sz="1200" i="1">
                <a:solidFill>
                  <a:srgbClr val="33334D"/>
                </a:solidFill>
                <a:latin typeface="Bookman Old Style" charset="0"/>
                <a:ea typeface="Bookman Old Style" charset="0"/>
                <a:cs typeface="Bookman Old Style" charset="0"/>
              </a:rPr>
              <a:t>XVIII century. England.</a:t>
            </a:r>
          </a:p>
        </p:txBody>
      </p:sp>
      <p:sp>
        <p:nvSpPr>
          <p:cNvPr id="20485" name="Rectangle 6"/>
          <p:cNvSpPr>
            <a:spLocks noChangeArrowheads="1"/>
          </p:cNvSpPr>
          <p:nvPr/>
        </p:nvSpPr>
        <p:spPr bwMode="auto">
          <a:xfrm>
            <a:off x="304800" y="877888"/>
            <a:ext cx="8839200" cy="646112"/>
          </a:xfrm>
          <a:prstGeom prst="rect">
            <a:avLst/>
          </a:prstGeom>
          <a:noFill/>
          <a:ln w="9525">
            <a:noFill/>
            <a:miter lim="800000"/>
            <a:headEnd/>
            <a:tailEnd/>
          </a:ln>
        </p:spPr>
        <p:txBody>
          <a:bodyPr>
            <a:prstTxWarp prst="textNoShape">
              <a:avLst/>
            </a:prstTxWarp>
            <a:spAutoFit/>
          </a:bodyPr>
          <a:lstStyle/>
          <a:p>
            <a:pPr algn="l"/>
            <a:r>
              <a:rPr lang="en-US" sz="900">
                <a:solidFill>
                  <a:srgbClr val="585664"/>
                </a:solidFill>
              </a:rPr>
              <a:t>The Industrial Revolution began in England in the eighteenth century and quickly spread across Europe and North America. </a:t>
            </a:r>
          </a:p>
          <a:p>
            <a:pPr algn="l"/>
            <a:r>
              <a:rPr lang="en-US" sz="900">
                <a:solidFill>
                  <a:srgbClr val="585664"/>
                </a:solidFill>
              </a:rPr>
              <a:t>New technology and inventions transformed an agricultural and commercial way of life into a modern industrial society. </a:t>
            </a:r>
          </a:p>
          <a:p>
            <a:pPr algn="l"/>
            <a:r>
              <a:rPr lang="en-US" sz="900">
                <a:solidFill>
                  <a:srgbClr val="585664"/>
                </a:solidFill>
              </a:rPr>
              <a:t>Changes brought about by the Industrial Revolution changed  family structure and lifestyle as</a:t>
            </a:r>
          </a:p>
          <a:p>
            <a:pPr algn="l"/>
            <a:r>
              <a:rPr lang="en-US" sz="900">
                <a:solidFill>
                  <a:srgbClr val="585664"/>
                </a:solidFill>
              </a:rPr>
              <a:t>the factory system drew workers away from the rural family economy to urban areas.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4"/>
          <p:cNvSpPr>
            <a:spLocks noGrp="1" noChangeArrowheads="1"/>
          </p:cNvSpPr>
          <p:nvPr>
            <p:ph type="ctrTitle"/>
          </p:nvPr>
        </p:nvSpPr>
        <p:spPr>
          <a:xfrm>
            <a:off x="0" y="0"/>
            <a:ext cx="9144000" cy="838200"/>
          </a:xfrm>
          <a:noFill/>
        </p:spPr>
        <p:txBody>
          <a:bodyPr/>
          <a:lstStyle/>
          <a:p>
            <a:pPr eaLnBrk="1" hangingPunct="1"/>
            <a:r>
              <a:rPr lang="en-US" sz="2000" smtClean="0">
                <a:solidFill>
                  <a:srgbClr val="1F1F2E"/>
                </a:solidFill>
              </a:rPr>
              <a:t>Film as a Revolutionary Medium</a:t>
            </a:r>
            <a:endParaRPr lang="en-US" smtClean="0">
              <a:solidFill>
                <a:srgbClr val="1F1F2E"/>
              </a:solidFill>
            </a:endParaRPr>
          </a:p>
        </p:txBody>
      </p:sp>
      <p:sp>
        <p:nvSpPr>
          <p:cNvPr id="93187" name="AutoShape 9"/>
          <p:cNvSpPr>
            <a:spLocks noChangeArrowheads="1"/>
          </p:cNvSpPr>
          <p:nvPr/>
        </p:nvSpPr>
        <p:spPr bwMode="auto">
          <a:xfrm flipV="1">
            <a:off x="7239000" y="0"/>
            <a:ext cx="990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93188" name="Rectangle 8"/>
          <p:cNvSpPr>
            <a:spLocks noChangeArrowheads="1"/>
          </p:cNvSpPr>
          <p:nvPr/>
        </p:nvSpPr>
        <p:spPr bwMode="auto">
          <a:xfrm>
            <a:off x="7239000" y="0"/>
            <a:ext cx="990600" cy="584200"/>
          </a:xfrm>
          <a:prstGeom prst="rect">
            <a:avLst/>
          </a:prstGeom>
          <a:noFill/>
          <a:ln w="9525">
            <a:noFill/>
            <a:miter lim="800000"/>
            <a:headEnd/>
            <a:tailEnd/>
          </a:ln>
        </p:spPr>
        <p:txBody>
          <a:bodyPr anchor="ctr">
            <a:prstTxWarp prst="textNoShape">
              <a:avLst/>
            </a:prstTxWarp>
            <a:spAutoFit/>
          </a:bodyPr>
          <a:lstStyle/>
          <a:p>
            <a:r>
              <a:rPr lang="en-US" sz="1600"/>
              <a:t>The camera</a:t>
            </a:r>
          </a:p>
        </p:txBody>
      </p:sp>
      <p:pic>
        <p:nvPicPr>
          <p:cNvPr id="93189" name="Picture 7" descr="2026_1.jpg"/>
          <p:cNvPicPr>
            <a:picLocks noChangeAspect="1"/>
          </p:cNvPicPr>
          <p:nvPr/>
        </p:nvPicPr>
        <p:blipFill>
          <a:blip r:embed="rId3"/>
          <a:srcRect/>
          <a:stretch>
            <a:fillRect/>
          </a:stretch>
        </p:blipFill>
        <p:spPr bwMode="auto">
          <a:xfrm>
            <a:off x="0" y="838200"/>
            <a:ext cx="4495800" cy="3373438"/>
          </a:xfrm>
          <a:prstGeom prst="rect">
            <a:avLst/>
          </a:prstGeom>
          <a:noFill/>
          <a:ln w="9525">
            <a:noFill/>
            <a:miter lim="800000"/>
            <a:headEnd/>
            <a:tailEnd/>
          </a:ln>
        </p:spPr>
      </p:pic>
      <p:pic>
        <p:nvPicPr>
          <p:cNvPr id="93190" name="Picture 8" descr="2026_2.jpg"/>
          <p:cNvPicPr>
            <a:picLocks noChangeAspect="1"/>
          </p:cNvPicPr>
          <p:nvPr/>
        </p:nvPicPr>
        <p:blipFill>
          <a:blip r:embed="rId4"/>
          <a:srcRect/>
          <a:stretch>
            <a:fillRect/>
          </a:stretch>
        </p:blipFill>
        <p:spPr bwMode="auto">
          <a:xfrm>
            <a:off x="0" y="3484563"/>
            <a:ext cx="4495800" cy="3373437"/>
          </a:xfrm>
          <a:prstGeom prst="rect">
            <a:avLst/>
          </a:prstGeom>
          <a:noFill/>
          <a:ln w="9525">
            <a:noFill/>
            <a:miter lim="800000"/>
            <a:headEnd/>
            <a:tailEnd/>
          </a:ln>
        </p:spPr>
      </p:pic>
      <p:pic>
        <p:nvPicPr>
          <p:cNvPr id="93191" name="Picture 12" descr="2026_3.jpg"/>
          <p:cNvPicPr>
            <a:picLocks noChangeAspect="1"/>
          </p:cNvPicPr>
          <p:nvPr/>
        </p:nvPicPr>
        <p:blipFill>
          <a:blip r:embed="rId5"/>
          <a:srcRect/>
          <a:stretch>
            <a:fillRect/>
          </a:stretch>
        </p:blipFill>
        <p:spPr bwMode="auto">
          <a:xfrm>
            <a:off x="4648200" y="838200"/>
            <a:ext cx="4267200" cy="3201988"/>
          </a:xfrm>
          <a:prstGeom prst="rect">
            <a:avLst/>
          </a:prstGeom>
          <a:noFill/>
          <a:ln w="9525">
            <a:noFill/>
            <a:miter lim="800000"/>
            <a:headEnd/>
            <a:tailEnd/>
          </a:ln>
        </p:spPr>
      </p:pic>
      <p:pic>
        <p:nvPicPr>
          <p:cNvPr id="93192" name="Picture 13" descr="2026_4.jpg"/>
          <p:cNvPicPr>
            <a:picLocks noChangeAspect="1"/>
          </p:cNvPicPr>
          <p:nvPr/>
        </p:nvPicPr>
        <p:blipFill>
          <a:blip r:embed="rId6"/>
          <a:srcRect/>
          <a:stretch>
            <a:fillRect/>
          </a:stretch>
        </p:blipFill>
        <p:spPr bwMode="auto">
          <a:xfrm>
            <a:off x="4648200" y="3581400"/>
            <a:ext cx="4252913" cy="3190875"/>
          </a:xfrm>
          <a:prstGeom prst="rect">
            <a:avLst/>
          </a:prstGeom>
          <a:noFill/>
          <a:ln w="9525">
            <a:noFill/>
            <a:miter lim="800000"/>
            <a:headEnd/>
            <a:tailEnd/>
          </a:ln>
        </p:spPr>
      </p:pic>
      <p:sp>
        <p:nvSpPr>
          <p:cNvPr id="15" name="Rectangle 8"/>
          <p:cNvSpPr>
            <a:spLocks noChangeArrowheads="1"/>
          </p:cNvSpPr>
          <p:nvPr/>
        </p:nvSpPr>
        <p:spPr bwMode="auto">
          <a:xfrm>
            <a:off x="4648200" y="6324600"/>
            <a:ext cx="4495800" cy="338554"/>
          </a:xfrm>
          <a:prstGeom prst="rect">
            <a:avLst/>
          </a:prstGeom>
          <a:noFill/>
          <a:ln w="9525">
            <a:solidFill>
              <a:schemeClr val="bg2">
                <a:lumMod val="40000"/>
                <a:lumOff val="60000"/>
              </a:schemeClr>
            </a:solidFill>
            <a:miter lim="800000"/>
            <a:headEnd/>
            <a:tailEnd/>
          </a:ln>
          <a:effectLst>
            <a:glow rad="12700">
              <a:schemeClr val="accent2">
                <a:lumMod val="40000"/>
                <a:lumOff val="60000"/>
                <a:alpha val="75000"/>
              </a:schemeClr>
            </a:glow>
          </a:effectLst>
        </p:spPr>
        <p:txBody>
          <a:bodyPr anchor="ctr">
            <a:prstTxWarp prst="textNoShape">
              <a:avLst/>
            </a:prstTxWarp>
            <a:spAutoFit/>
          </a:bodyPr>
          <a:lstStyle/>
          <a:p>
            <a:pPr algn="r"/>
            <a:r>
              <a:rPr lang="en-US" sz="1600"/>
              <a:t>Kidnapping of the actor’s aura   </a:t>
            </a:r>
            <a:r>
              <a:rPr lang="en-US" sz="1600">
                <a:solidFill>
                  <a:srgbClr val="7F7FA9"/>
                </a:solidFill>
              </a:rPr>
              <a:t>.</a:t>
            </a:r>
          </a:p>
        </p:txBody>
      </p:sp>
      <p:sp>
        <p:nvSpPr>
          <p:cNvPr id="16" name="Rectangle 8"/>
          <p:cNvSpPr>
            <a:spLocks noChangeArrowheads="1"/>
          </p:cNvSpPr>
          <p:nvPr/>
        </p:nvSpPr>
        <p:spPr bwMode="auto">
          <a:xfrm>
            <a:off x="0" y="6096000"/>
            <a:ext cx="4495800" cy="1046440"/>
          </a:xfrm>
          <a:prstGeom prst="rect">
            <a:avLst/>
          </a:prstGeom>
          <a:noFill/>
          <a:ln w="9525">
            <a:solidFill>
              <a:schemeClr val="bg2">
                <a:lumMod val="40000"/>
                <a:lumOff val="60000"/>
              </a:schemeClr>
            </a:solidFill>
            <a:miter lim="800000"/>
            <a:headEnd/>
            <a:tailEnd/>
          </a:ln>
          <a:effectLst>
            <a:glow rad="12700">
              <a:schemeClr val="accent2">
                <a:lumMod val="40000"/>
                <a:lumOff val="60000"/>
                <a:alpha val="75000"/>
              </a:schemeClr>
            </a:glow>
          </a:effectLst>
        </p:spPr>
        <p:txBody>
          <a:bodyPr anchor="ctr">
            <a:prstTxWarp prst="textNoShape">
              <a:avLst/>
            </a:prstTxWarp>
            <a:spAutoFit/>
          </a:bodyPr>
          <a:lstStyle/>
          <a:p>
            <a:pPr algn="l">
              <a:defRPr/>
            </a:pPr>
            <a:r>
              <a:rPr lang="en-US" sz="1600" dirty="0"/>
              <a:t> </a:t>
            </a:r>
            <a:r>
              <a:rPr lang="en-US" sz="1000" dirty="0"/>
              <a:t>Film portrays a space consciously explored by man.</a:t>
            </a:r>
          </a:p>
          <a:p>
            <a:pPr algn="l">
              <a:defRPr/>
            </a:pPr>
            <a:r>
              <a:rPr lang="en-US" sz="1000" dirty="0"/>
              <a:t>The act of reaching for a lighter or a spoon is familiar routine, yet we hardly know what really goes on between hand and metal, not to mention how this fluctuates with our moods.</a:t>
            </a:r>
          </a:p>
          <a:p>
            <a:pPr algn="r">
              <a:defRPr/>
            </a:pPr>
            <a:endParaRPr lang="en-US" sz="1600"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4"/>
          <p:cNvSpPr>
            <a:spLocks noGrp="1" noChangeArrowheads="1"/>
          </p:cNvSpPr>
          <p:nvPr>
            <p:ph type="ctrTitle"/>
          </p:nvPr>
        </p:nvSpPr>
        <p:spPr>
          <a:xfrm>
            <a:off x="0" y="0"/>
            <a:ext cx="9144000" cy="838200"/>
          </a:xfrm>
          <a:noFill/>
        </p:spPr>
        <p:txBody>
          <a:bodyPr/>
          <a:lstStyle/>
          <a:p>
            <a:pPr eaLnBrk="1" hangingPunct="1"/>
            <a:r>
              <a:rPr lang="en-US" sz="2000" smtClean="0">
                <a:solidFill>
                  <a:srgbClr val="1F1F2E"/>
                </a:solidFill>
              </a:rPr>
              <a:t>Film as a Revolutionary Medium</a:t>
            </a:r>
            <a:endParaRPr lang="en-US" smtClean="0">
              <a:solidFill>
                <a:srgbClr val="1F1F2E"/>
              </a:solidFill>
            </a:endParaRPr>
          </a:p>
        </p:txBody>
      </p:sp>
      <p:sp>
        <p:nvSpPr>
          <p:cNvPr id="95235" name="AutoShape 9"/>
          <p:cNvSpPr>
            <a:spLocks noChangeArrowheads="1"/>
          </p:cNvSpPr>
          <p:nvPr/>
        </p:nvSpPr>
        <p:spPr bwMode="auto">
          <a:xfrm flipV="1">
            <a:off x="7239000" y="0"/>
            <a:ext cx="14478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95236" name="Rectangle 8"/>
          <p:cNvSpPr>
            <a:spLocks noChangeArrowheads="1"/>
          </p:cNvSpPr>
          <p:nvPr/>
        </p:nvSpPr>
        <p:spPr bwMode="auto">
          <a:xfrm>
            <a:off x="7239000" y="152400"/>
            <a:ext cx="1371600" cy="338138"/>
          </a:xfrm>
          <a:prstGeom prst="rect">
            <a:avLst/>
          </a:prstGeom>
          <a:noFill/>
          <a:ln w="9525">
            <a:noFill/>
            <a:miter lim="800000"/>
            <a:headEnd/>
            <a:tailEnd/>
          </a:ln>
        </p:spPr>
        <p:txBody>
          <a:bodyPr anchor="ctr">
            <a:prstTxWarp prst="textNoShape">
              <a:avLst/>
            </a:prstTxWarp>
            <a:spAutoFit/>
          </a:bodyPr>
          <a:lstStyle/>
          <a:p>
            <a:r>
              <a:rPr lang="en-US" sz="1600"/>
              <a:t>Technology</a:t>
            </a:r>
          </a:p>
        </p:txBody>
      </p:sp>
      <p:pic>
        <p:nvPicPr>
          <p:cNvPr id="95237" name="Picture 17" descr="slumdog-3-director-on-set-1.jpg"/>
          <p:cNvPicPr>
            <a:picLocks noChangeAspect="1"/>
          </p:cNvPicPr>
          <p:nvPr/>
        </p:nvPicPr>
        <p:blipFill>
          <a:blip r:embed="rId3"/>
          <a:srcRect/>
          <a:stretch>
            <a:fillRect/>
          </a:stretch>
        </p:blipFill>
        <p:spPr bwMode="auto">
          <a:xfrm>
            <a:off x="0" y="762000"/>
            <a:ext cx="9144000" cy="6096000"/>
          </a:xfrm>
          <a:prstGeom prst="rect">
            <a:avLst/>
          </a:prstGeom>
          <a:noFill/>
          <a:ln w="9525">
            <a:noFill/>
            <a:miter lim="800000"/>
            <a:headEnd/>
            <a:tailEnd/>
          </a:ln>
        </p:spPr>
      </p:pic>
      <p:sp>
        <p:nvSpPr>
          <p:cNvPr id="95238" name="Rectangle 8"/>
          <p:cNvSpPr>
            <a:spLocks noChangeArrowheads="1"/>
          </p:cNvSpPr>
          <p:nvPr/>
        </p:nvSpPr>
        <p:spPr bwMode="auto">
          <a:xfrm>
            <a:off x="2819400" y="4648200"/>
            <a:ext cx="6324600" cy="830263"/>
          </a:xfrm>
          <a:prstGeom prst="rect">
            <a:avLst/>
          </a:prstGeom>
          <a:noFill/>
          <a:ln w="9525">
            <a:noFill/>
            <a:miter lim="800000"/>
            <a:headEnd/>
            <a:tailEnd/>
          </a:ln>
        </p:spPr>
        <p:txBody>
          <a:bodyPr anchor="ctr">
            <a:prstTxWarp prst="textNoShape">
              <a:avLst/>
            </a:prstTxWarp>
            <a:spAutoFit/>
          </a:bodyPr>
          <a:lstStyle/>
          <a:p>
            <a:r>
              <a:rPr lang="en-US" sz="1600"/>
              <a:t>The Beautiful semblance of live is created through an artifice:</a:t>
            </a:r>
            <a:br>
              <a:rPr lang="en-US" sz="1600"/>
            </a:br>
            <a:r>
              <a:rPr lang="en-US" sz="1600"/>
              <a:t>The lie of technology</a:t>
            </a:r>
          </a:p>
          <a:p>
            <a:endParaRPr lang="en-US" sz="1600"/>
          </a:p>
        </p:txBody>
      </p:sp>
      <p:sp>
        <p:nvSpPr>
          <p:cNvPr id="95239" name="Rectangle 8"/>
          <p:cNvSpPr>
            <a:spLocks noChangeArrowheads="1"/>
          </p:cNvSpPr>
          <p:nvPr/>
        </p:nvSpPr>
        <p:spPr bwMode="auto">
          <a:xfrm>
            <a:off x="1295400" y="6273800"/>
            <a:ext cx="6324600" cy="584200"/>
          </a:xfrm>
          <a:prstGeom prst="rect">
            <a:avLst/>
          </a:prstGeom>
          <a:noFill/>
          <a:ln w="9525">
            <a:noFill/>
            <a:miter lim="800000"/>
            <a:headEnd/>
            <a:tailEnd/>
          </a:ln>
        </p:spPr>
        <p:txBody>
          <a:bodyPr anchor="ctr">
            <a:prstTxWarp prst="textNoShape">
              <a:avLst/>
            </a:prstTxWarp>
            <a:spAutoFit/>
          </a:bodyPr>
          <a:lstStyle/>
          <a:p>
            <a:r>
              <a:rPr lang="en-US" sz="1600"/>
              <a:t>The right metaphor for the film process is surgery</a:t>
            </a:r>
          </a:p>
          <a:p>
            <a:endParaRPr lang="en-US" sz="1600"/>
          </a:p>
        </p:txBody>
      </p:sp>
      <p:sp>
        <p:nvSpPr>
          <p:cNvPr id="95240" name="Rectangle 8"/>
          <p:cNvSpPr>
            <a:spLocks noChangeArrowheads="1"/>
          </p:cNvSpPr>
          <p:nvPr/>
        </p:nvSpPr>
        <p:spPr bwMode="auto">
          <a:xfrm>
            <a:off x="685800" y="5715000"/>
            <a:ext cx="8229600" cy="584200"/>
          </a:xfrm>
          <a:prstGeom prst="rect">
            <a:avLst/>
          </a:prstGeom>
          <a:noFill/>
          <a:ln w="9525">
            <a:noFill/>
            <a:miter lim="800000"/>
            <a:headEnd/>
            <a:tailEnd/>
          </a:ln>
        </p:spPr>
        <p:txBody>
          <a:bodyPr anchor="ctr">
            <a:prstTxWarp prst="textNoShape">
              <a:avLst/>
            </a:prstTxWarp>
            <a:spAutoFit/>
          </a:bodyPr>
          <a:lstStyle/>
          <a:p>
            <a:r>
              <a:rPr lang="en-US" sz="1600">
                <a:solidFill>
                  <a:srgbClr val="FFCA22"/>
                </a:solidFill>
              </a:rPr>
              <a:t>Set</a:t>
            </a:r>
            <a:r>
              <a:rPr lang="en-US" sz="1600"/>
              <a:t>/ </a:t>
            </a:r>
            <a:r>
              <a:rPr lang="en-US" sz="1600">
                <a:solidFill>
                  <a:srgbClr val="FF443B"/>
                </a:solidFill>
              </a:rPr>
              <a:t>Lighting</a:t>
            </a:r>
            <a:r>
              <a:rPr lang="en-US" sz="1600"/>
              <a:t>/ </a:t>
            </a:r>
            <a:r>
              <a:rPr lang="en-US" sz="1600">
                <a:solidFill>
                  <a:srgbClr val="FFCA22"/>
                </a:solidFill>
              </a:rPr>
              <a:t>camera moves</a:t>
            </a:r>
            <a:r>
              <a:rPr lang="en-US" sz="1600"/>
              <a:t>/ </a:t>
            </a:r>
            <a:r>
              <a:rPr lang="en-US" sz="1600">
                <a:solidFill>
                  <a:srgbClr val="FF443B"/>
                </a:solidFill>
              </a:rPr>
              <a:t>camera takes</a:t>
            </a:r>
            <a:r>
              <a:rPr lang="en-US" sz="1600"/>
              <a:t>/ </a:t>
            </a:r>
            <a:r>
              <a:rPr lang="en-US" sz="1600">
                <a:solidFill>
                  <a:srgbClr val="FFCA22"/>
                </a:solidFill>
              </a:rPr>
              <a:t>special effects</a:t>
            </a:r>
            <a:r>
              <a:rPr lang="en-US" sz="1600"/>
              <a:t>/ </a:t>
            </a:r>
            <a:r>
              <a:rPr lang="en-US" sz="1600">
                <a:solidFill>
                  <a:srgbClr val="FF443B"/>
                </a:solidFill>
              </a:rPr>
              <a:t>Editing</a:t>
            </a:r>
            <a:r>
              <a:rPr lang="en-US" sz="1600"/>
              <a:t>/ </a:t>
            </a:r>
            <a:r>
              <a:rPr lang="en-US" sz="1600">
                <a:solidFill>
                  <a:srgbClr val="FFCA22"/>
                </a:solidFill>
              </a:rPr>
              <a:t>Post production</a:t>
            </a:r>
            <a:endParaRPr lang="en-US" sz="1600"/>
          </a:p>
          <a:p>
            <a:endParaRPr lang="en-US" sz="1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defRPr/>
            </a:pPr>
            <a:r>
              <a:rPr lang="en-US" sz="2000" kern="0">
                <a:solidFill>
                  <a:srgbClr val="1F1F2E"/>
                </a:solidFill>
                <a:latin typeface="+mj-lt"/>
                <a:ea typeface="+mj-ea"/>
                <a:cs typeface="+mj-cs"/>
              </a:rPr>
              <a:t>Film as a Revolutionary Medium</a:t>
            </a:r>
            <a:endParaRPr lang="en-US" sz="4400" kern="0" dirty="0">
              <a:solidFill>
                <a:srgbClr val="1F1F2E"/>
              </a:solidFill>
              <a:latin typeface="+mj-lt"/>
              <a:ea typeface="+mj-ea"/>
              <a:cs typeface="+mj-cs"/>
            </a:endParaRPr>
          </a:p>
        </p:txBody>
      </p:sp>
      <p:sp>
        <p:nvSpPr>
          <p:cNvPr id="97283" name="AutoShape 9"/>
          <p:cNvSpPr>
            <a:spLocks noChangeArrowheads="1"/>
          </p:cNvSpPr>
          <p:nvPr/>
        </p:nvSpPr>
        <p:spPr bwMode="auto">
          <a:xfrm flipV="1">
            <a:off x="7239000" y="0"/>
            <a:ext cx="990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97284" name="Rectangle 8"/>
          <p:cNvSpPr>
            <a:spLocks noChangeArrowheads="1"/>
          </p:cNvSpPr>
          <p:nvPr/>
        </p:nvSpPr>
        <p:spPr bwMode="auto">
          <a:xfrm>
            <a:off x="7239000" y="0"/>
            <a:ext cx="990600" cy="584200"/>
          </a:xfrm>
          <a:prstGeom prst="rect">
            <a:avLst/>
          </a:prstGeom>
          <a:noFill/>
          <a:ln w="9525">
            <a:noFill/>
            <a:miter lim="800000"/>
            <a:headEnd/>
            <a:tailEnd/>
          </a:ln>
        </p:spPr>
        <p:txBody>
          <a:bodyPr anchor="ctr">
            <a:prstTxWarp prst="textNoShape">
              <a:avLst/>
            </a:prstTxWarp>
            <a:spAutoFit/>
          </a:bodyPr>
          <a:lstStyle/>
          <a:p>
            <a:r>
              <a:rPr lang="en-US" sz="1600"/>
              <a:t>The camera</a:t>
            </a:r>
          </a:p>
        </p:txBody>
      </p:sp>
      <p:pic>
        <p:nvPicPr>
          <p:cNvPr id="97285" name="Picture 8" descr="main-1.jpg"/>
          <p:cNvPicPr>
            <a:picLocks noChangeAspect="1"/>
          </p:cNvPicPr>
          <p:nvPr/>
        </p:nvPicPr>
        <p:blipFill>
          <a:blip r:embed="rId3"/>
          <a:srcRect/>
          <a:stretch>
            <a:fillRect/>
          </a:stretch>
        </p:blipFill>
        <p:spPr bwMode="auto">
          <a:xfrm>
            <a:off x="228600" y="990600"/>
            <a:ext cx="8428038" cy="5562600"/>
          </a:xfrm>
          <a:prstGeom prst="rect">
            <a:avLst/>
          </a:prstGeom>
          <a:noFill/>
          <a:ln w="9525">
            <a:noFill/>
            <a:miter lim="800000"/>
            <a:headEnd/>
            <a:tailEnd/>
          </a:ln>
        </p:spPr>
      </p:pic>
      <p:sp>
        <p:nvSpPr>
          <p:cNvPr id="11" name="Title 4"/>
          <p:cNvSpPr txBox="1">
            <a:spLocks/>
          </p:cNvSpPr>
          <p:nvPr/>
        </p:nvSpPr>
        <p:spPr bwMode="auto">
          <a:xfrm>
            <a:off x="228600" y="5562600"/>
            <a:ext cx="8458200" cy="1012825"/>
          </a:xfrm>
          <a:prstGeom prst="rect">
            <a:avLst/>
          </a:prstGeom>
          <a:solidFill>
            <a:schemeClr val="accent5">
              <a:lumMod val="50000"/>
              <a:alpha val="57000"/>
            </a:schemeClr>
          </a:solidFill>
          <a:ln w="9525">
            <a:noFill/>
            <a:miter lim="800000"/>
            <a:headEnd/>
            <a:tailEnd/>
          </a:ln>
        </p:spPr>
        <p:txBody>
          <a:bodyPr anchor="ctr">
            <a:prstTxWarp prst="textNoShape">
              <a:avLst/>
            </a:prstTxWarp>
          </a:bodyPr>
          <a:lstStyle/>
          <a:p>
            <a:pPr eaLnBrk="0" hangingPunct="0">
              <a:defRPr/>
            </a:pPr>
            <a:r>
              <a:rPr lang="en-US" sz="1800">
                <a:solidFill>
                  <a:schemeClr val="tx2"/>
                </a:solidFill>
              </a:rPr>
              <a:t>We don’t identify with the actor’s work, we mostly identify with the camera, since we “see” through its position, point of view and flow of movement</a:t>
            </a:r>
            <a:br>
              <a:rPr lang="en-US" sz="1800">
                <a:solidFill>
                  <a:schemeClr val="tx2"/>
                </a:solidFill>
              </a:rPr>
            </a:br>
            <a:r>
              <a:rPr lang="en-US" sz="1800">
                <a:solidFill>
                  <a:schemeClr val="tx2"/>
                </a:solidFill>
              </a:rPr>
              <a:t>The Editing of the camera shots become our eyes, witnessing the story.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defRPr/>
            </a:pPr>
            <a:r>
              <a:rPr lang="en-US" sz="2000" kern="0">
                <a:solidFill>
                  <a:srgbClr val="1F1F2E"/>
                </a:solidFill>
                <a:latin typeface="+mj-lt"/>
                <a:ea typeface="+mj-ea"/>
                <a:cs typeface="+mj-cs"/>
              </a:rPr>
              <a:t>Film as a Revolutionary Medium</a:t>
            </a:r>
            <a:endParaRPr lang="en-US" sz="4400" kern="0" dirty="0">
              <a:solidFill>
                <a:srgbClr val="1F1F2E"/>
              </a:solidFill>
              <a:latin typeface="+mj-lt"/>
              <a:ea typeface="+mj-ea"/>
              <a:cs typeface="+mj-cs"/>
            </a:endParaRPr>
          </a:p>
        </p:txBody>
      </p:sp>
      <p:sp>
        <p:nvSpPr>
          <p:cNvPr id="99331" name="AutoShape 9"/>
          <p:cNvSpPr>
            <a:spLocks noChangeArrowheads="1"/>
          </p:cNvSpPr>
          <p:nvPr/>
        </p:nvSpPr>
        <p:spPr bwMode="auto">
          <a:xfrm flipV="1">
            <a:off x="7239000" y="0"/>
            <a:ext cx="1371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99332" name="Rectangle 8"/>
          <p:cNvSpPr>
            <a:spLocks noChangeArrowheads="1"/>
          </p:cNvSpPr>
          <p:nvPr/>
        </p:nvSpPr>
        <p:spPr bwMode="auto">
          <a:xfrm>
            <a:off x="7239000" y="119063"/>
            <a:ext cx="1371600" cy="338137"/>
          </a:xfrm>
          <a:prstGeom prst="rect">
            <a:avLst/>
          </a:prstGeom>
          <a:noFill/>
          <a:ln w="9525">
            <a:noFill/>
            <a:miter lim="800000"/>
            <a:headEnd/>
            <a:tailEnd/>
          </a:ln>
        </p:spPr>
        <p:txBody>
          <a:bodyPr anchor="ctr">
            <a:prstTxWarp prst="textNoShape">
              <a:avLst/>
            </a:prstTxWarp>
            <a:spAutoFit/>
          </a:bodyPr>
          <a:lstStyle/>
          <a:p>
            <a:r>
              <a:rPr lang="en-US" sz="1600"/>
              <a:t>Technology</a:t>
            </a:r>
          </a:p>
        </p:txBody>
      </p:sp>
      <p:sp>
        <p:nvSpPr>
          <p:cNvPr id="11" name="Title 4"/>
          <p:cNvSpPr txBox="1">
            <a:spLocks/>
          </p:cNvSpPr>
          <p:nvPr/>
        </p:nvSpPr>
        <p:spPr bwMode="auto">
          <a:xfrm>
            <a:off x="0" y="5845175"/>
            <a:ext cx="9144000" cy="1012825"/>
          </a:xfrm>
          <a:prstGeom prst="rect">
            <a:avLst/>
          </a:prstGeom>
          <a:solidFill>
            <a:schemeClr val="accent5">
              <a:lumMod val="50000"/>
              <a:alpha val="57000"/>
            </a:schemeClr>
          </a:solidFill>
          <a:ln w="9525">
            <a:noFill/>
            <a:miter lim="800000"/>
            <a:headEnd/>
            <a:tailEnd/>
          </a:ln>
        </p:spPr>
        <p:txBody>
          <a:bodyPr anchor="ctr">
            <a:prstTxWarp prst="textNoShape">
              <a:avLst/>
            </a:prstTxWarp>
          </a:bodyPr>
          <a:lstStyle/>
          <a:p>
            <a:pPr eaLnBrk="0" hangingPunct="0">
              <a:defRPr/>
            </a:pPr>
            <a:r>
              <a:rPr lang="en-US" sz="1800">
                <a:solidFill>
                  <a:schemeClr val="tx2"/>
                </a:solidFill>
              </a:rPr>
              <a:t>The actor’s work is a very small part of the production. </a:t>
            </a:r>
            <a:br>
              <a:rPr lang="en-US" sz="1800">
                <a:solidFill>
                  <a:schemeClr val="tx2"/>
                </a:solidFill>
              </a:rPr>
            </a:br>
            <a:r>
              <a:rPr lang="en-US" sz="1800">
                <a:solidFill>
                  <a:schemeClr val="tx2"/>
                </a:solidFill>
              </a:rPr>
              <a:t>The film is created in the Editing room. Its Illusionary nature is the result of cutting.</a:t>
            </a:r>
          </a:p>
        </p:txBody>
      </p:sp>
      <p:pic>
        <p:nvPicPr>
          <p:cNvPr id="99334" name="Picture 9" descr="pans1.jpg"/>
          <p:cNvPicPr>
            <a:picLocks noChangeAspect="1"/>
          </p:cNvPicPr>
          <p:nvPr/>
        </p:nvPicPr>
        <p:blipFill>
          <a:blip r:embed="rId3"/>
          <a:srcRect/>
          <a:stretch>
            <a:fillRect/>
          </a:stretch>
        </p:blipFill>
        <p:spPr bwMode="auto">
          <a:xfrm>
            <a:off x="-17463" y="762000"/>
            <a:ext cx="916146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defRPr/>
            </a:pPr>
            <a:r>
              <a:rPr lang="en-US" sz="2000" kern="0">
                <a:solidFill>
                  <a:srgbClr val="1F1F2E"/>
                </a:solidFill>
                <a:latin typeface="+mj-lt"/>
                <a:ea typeface="+mj-ea"/>
                <a:cs typeface="+mj-cs"/>
              </a:rPr>
              <a:t>Film as a Revolutionary Medium</a:t>
            </a:r>
            <a:endParaRPr lang="en-US" sz="4400" kern="0" dirty="0">
              <a:solidFill>
                <a:srgbClr val="1F1F2E"/>
              </a:solidFill>
              <a:latin typeface="+mj-lt"/>
              <a:ea typeface="+mj-ea"/>
              <a:cs typeface="+mj-cs"/>
            </a:endParaRPr>
          </a:p>
        </p:txBody>
      </p:sp>
      <p:sp>
        <p:nvSpPr>
          <p:cNvPr id="101379" name="AutoShape 9"/>
          <p:cNvSpPr>
            <a:spLocks noChangeArrowheads="1"/>
          </p:cNvSpPr>
          <p:nvPr/>
        </p:nvSpPr>
        <p:spPr bwMode="auto">
          <a:xfrm flipV="1">
            <a:off x="7239000" y="0"/>
            <a:ext cx="1371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101380" name="Rectangle 8"/>
          <p:cNvSpPr>
            <a:spLocks noChangeArrowheads="1"/>
          </p:cNvSpPr>
          <p:nvPr/>
        </p:nvSpPr>
        <p:spPr bwMode="auto">
          <a:xfrm>
            <a:off x="7239000" y="119063"/>
            <a:ext cx="1371600" cy="338137"/>
          </a:xfrm>
          <a:prstGeom prst="rect">
            <a:avLst/>
          </a:prstGeom>
          <a:noFill/>
          <a:ln w="9525">
            <a:noFill/>
            <a:miter lim="800000"/>
            <a:headEnd/>
            <a:tailEnd/>
          </a:ln>
        </p:spPr>
        <p:txBody>
          <a:bodyPr anchor="ctr">
            <a:prstTxWarp prst="textNoShape">
              <a:avLst/>
            </a:prstTxWarp>
            <a:spAutoFit/>
          </a:bodyPr>
          <a:lstStyle/>
          <a:p>
            <a:r>
              <a:rPr lang="en-US" sz="1600"/>
              <a:t>Technology</a:t>
            </a:r>
          </a:p>
        </p:txBody>
      </p:sp>
      <p:sp>
        <p:nvSpPr>
          <p:cNvPr id="11" name="Title 4"/>
          <p:cNvSpPr txBox="1">
            <a:spLocks/>
          </p:cNvSpPr>
          <p:nvPr/>
        </p:nvSpPr>
        <p:spPr bwMode="auto">
          <a:xfrm>
            <a:off x="0" y="5845175"/>
            <a:ext cx="9144000" cy="1012825"/>
          </a:xfrm>
          <a:prstGeom prst="rect">
            <a:avLst/>
          </a:prstGeom>
          <a:solidFill>
            <a:schemeClr val="accent5">
              <a:lumMod val="50000"/>
              <a:alpha val="57000"/>
            </a:schemeClr>
          </a:solidFill>
          <a:ln w="9525">
            <a:noFill/>
            <a:miter lim="800000"/>
            <a:headEnd/>
            <a:tailEnd/>
          </a:ln>
        </p:spPr>
        <p:txBody>
          <a:bodyPr anchor="ctr">
            <a:prstTxWarp prst="textNoShape">
              <a:avLst/>
            </a:prstTxWarp>
          </a:bodyPr>
          <a:lstStyle/>
          <a:p>
            <a:pPr eaLnBrk="0" hangingPunct="0">
              <a:defRPr/>
            </a:pPr>
            <a:r>
              <a:rPr lang="en-US" sz="1800">
                <a:solidFill>
                  <a:schemeClr val="tx2"/>
                </a:solidFill>
              </a:rPr>
              <a:t>The reflected image (of the actor) has become separable, transportable.</a:t>
            </a:r>
          </a:p>
        </p:txBody>
      </p:sp>
      <p:pic>
        <p:nvPicPr>
          <p:cNvPr id="101382" name="Picture 11" descr="pans6.jpg"/>
          <p:cNvPicPr>
            <a:picLocks noChangeAspect="1"/>
          </p:cNvPicPr>
          <p:nvPr/>
        </p:nvPicPr>
        <p:blipFill>
          <a:blip r:embed="rId3"/>
          <a:srcRect/>
          <a:stretch>
            <a:fillRect/>
          </a:stretch>
        </p:blipFill>
        <p:spPr bwMode="auto">
          <a:xfrm>
            <a:off x="0" y="685800"/>
            <a:ext cx="9144000"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defRPr/>
            </a:pPr>
            <a:r>
              <a:rPr lang="en-US" sz="2000" kern="0">
                <a:solidFill>
                  <a:srgbClr val="1F1F2E"/>
                </a:solidFill>
                <a:latin typeface="+mj-lt"/>
                <a:ea typeface="+mj-ea"/>
                <a:cs typeface="+mj-cs"/>
              </a:rPr>
              <a:t>Film as a Revolutionary Medium</a:t>
            </a:r>
            <a:endParaRPr lang="en-US" sz="4400" kern="0" dirty="0">
              <a:solidFill>
                <a:srgbClr val="1F1F2E"/>
              </a:solidFill>
              <a:latin typeface="+mj-lt"/>
              <a:ea typeface="+mj-ea"/>
              <a:cs typeface="+mj-cs"/>
            </a:endParaRPr>
          </a:p>
        </p:txBody>
      </p:sp>
      <p:sp>
        <p:nvSpPr>
          <p:cNvPr id="103427" name="AutoShape 9"/>
          <p:cNvSpPr>
            <a:spLocks noChangeArrowheads="1"/>
          </p:cNvSpPr>
          <p:nvPr/>
        </p:nvSpPr>
        <p:spPr bwMode="auto">
          <a:xfrm flipV="1">
            <a:off x="7239000" y="0"/>
            <a:ext cx="1371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103428" name="Rectangle 8"/>
          <p:cNvSpPr>
            <a:spLocks noChangeArrowheads="1"/>
          </p:cNvSpPr>
          <p:nvPr/>
        </p:nvSpPr>
        <p:spPr bwMode="auto">
          <a:xfrm>
            <a:off x="7239000" y="119063"/>
            <a:ext cx="1371600" cy="338137"/>
          </a:xfrm>
          <a:prstGeom prst="rect">
            <a:avLst/>
          </a:prstGeom>
          <a:noFill/>
          <a:ln w="9525">
            <a:noFill/>
            <a:miter lim="800000"/>
            <a:headEnd/>
            <a:tailEnd/>
          </a:ln>
        </p:spPr>
        <p:txBody>
          <a:bodyPr anchor="ctr">
            <a:prstTxWarp prst="textNoShape">
              <a:avLst/>
            </a:prstTxWarp>
            <a:spAutoFit/>
          </a:bodyPr>
          <a:lstStyle/>
          <a:p>
            <a:r>
              <a:rPr lang="en-US" sz="1600"/>
              <a:t>Technology</a:t>
            </a:r>
          </a:p>
        </p:txBody>
      </p:sp>
      <p:sp>
        <p:nvSpPr>
          <p:cNvPr id="11" name="Title 4"/>
          <p:cNvSpPr txBox="1">
            <a:spLocks/>
          </p:cNvSpPr>
          <p:nvPr/>
        </p:nvSpPr>
        <p:spPr bwMode="auto">
          <a:xfrm>
            <a:off x="0" y="5845175"/>
            <a:ext cx="9144000" cy="1012825"/>
          </a:xfrm>
          <a:prstGeom prst="rect">
            <a:avLst/>
          </a:prstGeom>
          <a:solidFill>
            <a:schemeClr val="accent5">
              <a:lumMod val="50000"/>
              <a:alpha val="57000"/>
            </a:schemeClr>
          </a:solidFill>
          <a:ln w="9525">
            <a:noFill/>
            <a:miter lim="800000"/>
            <a:headEnd/>
            <a:tailEnd/>
          </a:ln>
        </p:spPr>
        <p:txBody>
          <a:bodyPr anchor="ctr">
            <a:prstTxWarp prst="textNoShape">
              <a:avLst/>
            </a:prstTxWarp>
          </a:bodyPr>
          <a:lstStyle/>
          <a:p>
            <a:pPr eaLnBrk="0" hangingPunct="0">
              <a:defRPr/>
            </a:pPr>
            <a:r>
              <a:rPr lang="en-US" sz="1800">
                <a:solidFill>
                  <a:schemeClr val="tx2"/>
                </a:solidFill>
              </a:rPr>
              <a:t>Does the actor needs to be a movie-star, a personality built up outside the studio?</a:t>
            </a:r>
          </a:p>
        </p:txBody>
      </p:sp>
      <p:pic>
        <p:nvPicPr>
          <p:cNvPr id="103430" name="Picture 8" descr="pans9.jpg"/>
          <p:cNvPicPr>
            <a:picLocks noChangeAspect="1"/>
          </p:cNvPicPr>
          <p:nvPr/>
        </p:nvPicPr>
        <p:blipFill>
          <a:blip r:embed="rId3"/>
          <a:srcRect/>
          <a:stretch>
            <a:fillRect/>
          </a:stretch>
        </p:blipFill>
        <p:spPr bwMode="auto">
          <a:xfrm>
            <a:off x="0" y="708025"/>
            <a:ext cx="9144000" cy="515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defRPr/>
            </a:pPr>
            <a:r>
              <a:rPr lang="en-US" sz="2000" kern="0">
                <a:solidFill>
                  <a:srgbClr val="1F1F2E"/>
                </a:solidFill>
                <a:latin typeface="+mj-lt"/>
                <a:ea typeface="+mj-ea"/>
                <a:cs typeface="+mj-cs"/>
              </a:rPr>
              <a:t>Film as a Revolutionary Medium</a:t>
            </a:r>
            <a:endParaRPr lang="en-US" sz="4400" kern="0" dirty="0">
              <a:solidFill>
                <a:srgbClr val="1F1F2E"/>
              </a:solidFill>
              <a:latin typeface="+mj-lt"/>
              <a:ea typeface="+mj-ea"/>
              <a:cs typeface="+mj-cs"/>
            </a:endParaRPr>
          </a:p>
        </p:txBody>
      </p:sp>
      <p:sp>
        <p:nvSpPr>
          <p:cNvPr id="105475" name="AutoShape 9"/>
          <p:cNvSpPr>
            <a:spLocks noChangeArrowheads="1"/>
          </p:cNvSpPr>
          <p:nvPr/>
        </p:nvSpPr>
        <p:spPr bwMode="auto">
          <a:xfrm flipV="1">
            <a:off x="7239000" y="0"/>
            <a:ext cx="1371600" cy="685800"/>
          </a:xfrm>
          <a:prstGeom prst="octagon">
            <a:avLst>
              <a:gd name="adj" fmla="val 2928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105476" name="Rectangle 8"/>
          <p:cNvSpPr>
            <a:spLocks noChangeArrowheads="1"/>
          </p:cNvSpPr>
          <p:nvPr/>
        </p:nvSpPr>
        <p:spPr bwMode="auto">
          <a:xfrm>
            <a:off x="7239000" y="119063"/>
            <a:ext cx="1371600" cy="338137"/>
          </a:xfrm>
          <a:prstGeom prst="rect">
            <a:avLst/>
          </a:prstGeom>
          <a:noFill/>
          <a:ln w="9525">
            <a:noFill/>
            <a:miter lim="800000"/>
            <a:headEnd/>
            <a:tailEnd/>
          </a:ln>
        </p:spPr>
        <p:txBody>
          <a:bodyPr anchor="ctr">
            <a:prstTxWarp prst="textNoShape">
              <a:avLst/>
            </a:prstTxWarp>
            <a:spAutoFit/>
          </a:bodyPr>
          <a:lstStyle/>
          <a:p>
            <a:r>
              <a:rPr lang="en-US" sz="1600"/>
              <a:t>Technology</a:t>
            </a:r>
          </a:p>
        </p:txBody>
      </p:sp>
      <p:pic>
        <p:nvPicPr>
          <p:cNvPr id="105477" name="Picture 9" descr="pans10.jpg"/>
          <p:cNvPicPr>
            <a:picLocks noChangeAspect="1"/>
          </p:cNvPicPr>
          <p:nvPr/>
        </p:nvPicPr>
        <p:blipFill>
          <a:blip r:embed="rId3"/>
          <a:srcRect/>
          <a:stretch>
            <a:fillRect/>
          </a:stretch>
        </p:blipFill>
        <p:spPr bwMode="auto">
          <a:xfrm>
            <a:off x="0" y="838200"/>
            <a:ext cx="9144000" cy="5168900"/>
          </a:xfrm>
          <a:prstGeom prst="rect">
            <a:avLst/>
          </a:prstGeom>
          <a:noFill/>
          <a:ln w="9525">
            <a:noFill/>
            <a:miter lim="800000"/>
            <a:headEnd/>
            <a:tailEnd/>
          </a:ln>
        </p:spPr>
      </p:pic>
      <p:pic>
        <p:nvPicPr>
          <p:cNvPr id="12" name="Picture 11" descr="pans11.jpg"/>
          <p:cNvPicPr>
            <a:picLocks noChangeAspect="1"/>
          </p:cNvPicPr>
          <p:nvPr/>
        </p:nvPicPr>
        <p:blipFill>
          <a:blip r:embed="rId4"/>
          <a:stretch>
            <a:fillRect/>
          </a:stretch>
        </p:blipFill>
        <p:spPr>
          <a:xfrm>
            <a:off x="4724400" y="1341438"/>
            <a:ext cx="4419600" cy="2489200"/>
          </a:xfrm>
          <a:prstGeom prst="rect">
            <a:avLst/>
          </a:prstGeom>
          <a:ln>
            <a:solidFill>
              <a:schemeClr val="accent4"/>
            </a:solidFill>
          </a:ln>
        </p:spPr>
      </p:pic>
      <p:pic>
        <p:nvPicPr>
          <p:cNvPr id="13" name="Picture 12" descr="pans4.jpg"/>
          <p:cNvPicPr>
            <a:picLocks noChangeAspect="1"/>
          </p:cNvPicPr>
          <p:nvPr/>
        </p:nvPicPr>
        <p:blipFill>
          <a:blip r:embed="rId5"/>
          <a:stretch>
            <a:fillRect/>
          </a:stretch>
        </p:blipFill>
        <p:spPr>
          <a:xfrm>
            <a:off x="5562600" y="3429000"/>
            <a:ext cx="3581400" cy="2024063"/>
          </a:xfrm>
          <a:prstGeom prst="rect">
            <a:avLst/>
          </a:prstGeom>
          <a:ln>
            <a:solidFill>
              <a:schemeClr val="accent4"/>
            </a:solidFill>
          </a:ln>
        </p:spPr>
      </p:pic>
      <p:sp>
        <p:nvSpPr>
          <p:cNvPr id="14" name="Title 4"/>
          <p:cNvSpPr txBox="1">
            <a:spLocks/>
          </p:cNvSpPr>
          <p:nvPr/>
        </p:nvSpPr>
        <p:spPr bwMode="auto">
          <a:xfrm>
            <a:off x="0" y="6019800"/>
            <a:ext cx="9144000" cy="838200"/>
          </a:xfrm>
          <a:prstGeom prst="rect">
            <a:avLst/>
          </a:prstGeom>
          <a:solidFill>
            <a:schemeClr val="accent5">
              <a:lumMod val="50000"/>
              <a:alpha val="57000"/>
            </a:schemeClr>
          </a:solidFill>
          <a:ln w="9525">
            <a:noFill/>
            <a:miter lim="800000"/>
            <a:headEnd/>
            <a:tailEnd/>
          </a:ln>
        </p:spPr>
        <p:txBody>
          <a:bodyPr anchor="ctr">
            <a:prstTxWarp prst="textNoShape">
              <a:avLst/>
            </a:prstTxWarp>
          </a:bodyPr>
          <a:lstStyle/>
          <a:p>
            <a:pPr eaLnBrk="0" hangingPunct="0">
              <a:defRPr/>
            </a:pPr>
            <a:r>
              <a:rPr lang="en-US" sz="1800">
                <a:solidFill>
                  <a:schemeClr val="tx2"/>
                </a:solidFill>
              </a:rPr>
              <a:t>We remember the actor’s performance scattered through the shots. Its efficacy really depends on the director’s job.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3"/>
          <a:srcRect/>
          <a:stretch>
            <a:fillRect/>
          </a:stretch>
        </p:blipFill>
        <p:spPr bwMode="auto">
          <a:xfrm>
            <a:off x="5867400" y="1600200"/>
            <a:ext cx="2973388" cy="4038600"/>
          </a:xfrm>
          <a:prstGeom prst="rect">
            <a:avLst/>
          </a:prstGeom>
          <a:noFill/>
          <a:ln w="9525">
            <a:noFill/>
            <a:miter lim="800000"/>
            <a:headEnd/>
            <a:tailEnd/>
          </a:ln>
        </p:spPr>
      </p:pic>
      <p:sp>
        <p:nvSpPr>
          <p:cNvPr id="22531" name="Rectangle 3"/>
          <p:cNvSpPr>
            <a:spLocks noGrp="1" noChangeArrowheads="1"/>
          </p:cNvSpPr>
          <p:nvPr>
            <p:ph type="ctrTitle"/>
          </p:nvPr>
        </p:nvSpPr>
        <p:spPr>
          <a:xfrm>
            <a:off x="533400" y="5638800"/>
            <a:ext cx="7772400" cy="1143000"/>
          </a:xfrm>
        </p:spPr>
        <p:txBody>
          <a:bodyPr/>
          <a:lstStyle/>
          <a:p>
            <a:pPr eaLnBrk="1" hangingPunct="1"/>
            <a:r>
              <a:rPr lang="en-US" sz="6600" smtClean="0">
                <a:solidFill>
                  <a:srgbClr val="33334D"/>
                </a:solidFill>
                <a:latin typeface="Arno Pro" charset="0"/>
                <a:ea typeface="Arno Pro" charset="0"/>
                <a:cs typeface="Arno Pro" charset="0"/>
              </a:rPr>
              <a:t>The French revolution</a:t>
            </a:r>
            <a:endParaRPr lang="en-US" smtClean="0">
              <a:solidFill>
                <a:srgbClr val="33334D"/>
              </a:solidFill>
              <a:latin typeface="Arno Pro" charset="0"/>
              <a:ea typeface="Arno Pro" charset="0"/>
              <a:cs typeface="Arno Pro" charset="0"/>
            </a:endParaRPr>
          </a:p>
        </p:txBody>
      </p:sp>
      <p:sp>
        <p:nvSpPr>
          <p:cNvPr id="22532" name="AutoShape 4"/>
          <p:cNvSpPr>
            <a:spLocks noChangeArrowheads="1"/>
          </p:cNvSpPr>
          <p:nvPr/>
        </p:nvSpPr>
        <p:spPr bwMode="auto">
          <a:xfrm flipH="1">
            <a:off x="4724400" y="381000"/>
            <a:ext cx="4114800" cy="1143000"/>
          </a:xfrm>
          <a:prstGeom prst="rightArrowCallout">
            <a:avLst>
              <a:gd name="adj1" fmla="val 25000"/>
              <a:gd name="adj2" fmla="val 25000"/>
              <a:gd name="adj3" fmla="val 54450"/>
              <a:gd name="adj4" fmla="val 66667"/>
            </a:avLst>
          </a:prstGeom>
          <a:noFill/>
          <a:ln w="9525">
            <a:solidFill>
              <a:srgbClr val="99CCFF"/>
            </a:solidFill>
            <a:miter lim="800000"/>
            <a:headEnd/>
            <a:tailEnd/>
          </a:ln>
        </p:spPr>
        <p:txBody>
          <a:bodyPr wrap="none" anchor="ctr">
            <a:prstTxWarp prst="textNoShape">
              <a:avLst/>
            </a:prstTxWarp>
          </a:bodyPr>
          <a:lstStyle/>
          <a:p>
            <a:r>
              <a:rPr lang="en-US">
                <a:solidFill>
                  <a:srgbClr val="C7EDFF"/>
                </a:solidFill>
              </a:rPr>
              <a:t>Social changes</a:t>
            </a:r>
            <a:endParaRPr lang="en-US" sz="4000">
              <a:solidFill>
                <a:srgbClr val="000000"/>
              </a:solidFill>
            </a:endParaRPr>
          </a:p>
        </p:txBody>
      </p:sp>
      <p:sp>
        <p:nvSpPr>
          <p:cNvPr id="22533" name="Rectangle 6"/>
          <p:cNvSpPr>
            <a:spLocks noChangeArrowheads="1"/>
          </p:cNvSpPr>
          <p:nvPr/>
        </p:nvSpPr>
        <p:spPr bwMode="auto">
          <a:xfrm>
            <a:off x="1530350" y="1755775"/>
            <a:ext cx="222250" cy="457200"/>
          </a:xfrm>
          <a:prstGeom prst="rect">
            <a:avLst/>
          </a:prstGeom>
          <a:noFill/>
          <a:ln w="9525">
            <a:noFill/>
            <a:miter lim="800000"/>
            <a:headEnd/>
            <a:tailEnd/>
          </a:ln>
        </p:spPr>
        <p:txBody>
          <a:bodyPr anchor="ctr">
            <a:prstTxWarp prst="textNoShape">
              <a:avLst/>
            </a:prstTxWarp>
            <a:spAutoFit/>
          </a:bodyPr>
          <a:lstStyle/>
          <a:p>
            <a:endParaRPr lang="en-US"/>
          </a:p>
        </p:txBody>
      </p:sp>
      <p:sp>
        <p:nvSpPr>
          <p:cNvPr id="22534" name="AutoShape 7"/>
          <p:cNvSpPr>
            <a:spLocks noChangeArrowheads="1"/>
          </p:cNvSpPr>
          <p:nvPr/>
        </p:nvSpPr>
        <p:spPr bwMode="auto">
          <a:xfrm>
            <a:off x="6858000" y="1752600"/>
            <a:ext cx="1981200" cy="1219200"/>
          </a:xfrm>
          <a:prstGeom prst="leftArrowCallout">
            <a:avLst>
              <a:gd name="adj1" fmla="val 25000"/>
              <a:gd name="adj2" fmla="val 25000"/>
              <a:gd name="adj3" fmla="val 27083"/>
              <a:gd name="adj4" fmla="val 66667"/>
            </a:avLst>
          </a:prstGeom>
          <a:noFill/>
          <a:ln w="9525">
            <a:noFill/>
            <a:miter lim="800000"/>
            <a:headEnd/>
            <a:tailEnd/>
          </a:ln>
        </p:spPr>
        <p:txBody>
          <a:bodyPr wrap="none" anchor="ctr">
            <a:prstTxWarp prst="textNoShape">
              <a:avLst/>
            </a:prstTxWarp>
          </a:bodyPr>
          <a:lstStyle/>
          <a:p>
            <a:endParaRPr lang="en-US"/>
          </a:p>
        </p:txBody>
      </p:sp>
      <p:sp>
        <p:nvSpPr>
          <p:cNvPr id="22535" name="AutoShape 8"/>
          <p:cNvSpPr>
            <a:spLocks noChangeArrowheads="1"/>
          </p:cNvSpPr>
          <p:nvPr/>
        </p:nvSpPr>
        <p:spPr bwMode="auto">
          <a:xfrm>
            <a:off x="152400" y="304800"/>
            <a:ext cx="4191000" cy="1295400"/>
          </a:xfrm>
          <a:prstGeom prst="rightArrowCallout">
            <a:avLst>
              <a:gd name="adj1" fmla="val 25000"/>
              <a:gd name="adj2" fmla="val 25000"/>
              <a:gd name="adj3" fmla="val 53922"/>
              <a:gd name="adj4" fmla="val 67593"/>
            </a:avLst>
          </a:prstGeom>
          <a:noFill/>
          <a:ln w="9525">
            <a:solidFill>
              <a:srgbClr val="99CCFF"/>
            </a:solidFill>
            <a:miter lim="800000"/>
            <a:headEnd/>
            <a:tailEnd/>
          </a:ln>
        </p:spPr>
        <p:txBody>
          <a:bodyPr wrap="none" anchor="ctr">
            <a:prstTxWarp prst="textNoShape">
              <a:avLst/>
            </a:prstTxWarp>
          </a:bodyPr>
          <a:lstStyle/>
          <a:p>
            <a:r>
              <a:rPr lang="en-US">
                <a:solidFill>
                  <a:schemeClr val="hlink"/>
                </a:solidFill>
              </a:rPr>
              <a:t>Economical changes</a:t>
            </a:r>
            <a:endParaRPr lang="en-US" sz="4000">
              <a:solidFill>
                <a:srgbClr val="000000"/>
              </a:solidFill>
            </a:endParaRPr>
          </a:p>
        </p:txBody>
      </p:sp>
      <p:sp>
        <p:nvSpPr>
          <p:cNvPr id="22536" name="AutoShape 9"/>
          <p:cNvSpPr>
            <a:spLocks noChangeArrowheads="1"/>
          </p:cNvSpPr>
          <p:nvPr/>
        </p:nvSpPr>
        <p:spPr bwMode="auto">
          <a:xfrm>
            <a:off x="3886200" y="2819400"/>
            <a:ext cx="1295400" cy="2819400"/>
          </a:xfrm>
          <a:prstGeom prst="downArrowCallout">
            <a:avLst>
              <a:gd name="adj1" fmla="val 25000"/>
              <a:gd name="adj2" fmla="val 27991"/>
              <a:gd name="adj3" fmla="val 26470"/>
              <a:gd name="adj4" fmla="val 40472"/>
            </a:avLst>
          </a:prstGeom>
          <a:noFill/>
          <a:ln w="9525">
            <a:solidFill>
              <a:srgbClr val="99CCFF"/>
            </a:solidFill>
            <a:miter lim="800000"/>
            <a:headEnd/>
            <a:tailEnd/>
          </a:ln>
        </p:spPr>
        <p:txBody>
          <a:bodyPr wrap="none" anchor="ctr">
            <a:prstTxWarp prst="textNoShape">
              <a:avLst/>
            </a:prstTxWarp>
          </a:bodyPr>
          <a:lstStyle/>
          <a:p>
            <a:r>
              <a:rPr lang="en-US">
                <a:solidFill>
                  <a:srgbClr val="000000"/>
                </a:solidFill>
              </a:rPr>
              <a:t>Political </a:t>
            </a:r>
            <a:br>
              <a:rPr lang="en-US">
                <a:solidFill>
                  <a:srgbClr val="000000"/>
                </a:solidFill>
              </a:rPr>
            </a:br>
            <a:r>
              <a:rPr lang="en-US">
                <a:solidFill>
                  <a:srgbClr val="000000"/>
                </a:solidFill>
              </a:rPr>
              <a:t>changes</a:t>
            </a:r>
            <a:endParaRPr lang="en-US"/>
          </a:p>
        </p:txBody>
      </p:sp>
      <p:pic>
        <p:nvPicPr>
          <p:cNvPr id="22537" name="Picture 12"/>
          <p:cNvPicPr>
            <a:picLocks noChangeAspect="1" noChangeArrowheads="1"/>
          </p:cNvPicPr>
          <p:nvPr/>
        </p:nvPicPr>
        <p:blipFill>
          <a:blip r:embed="rId4"/>
          <a:srcRect/>
          <a:stretch>
            <a:fillRect/>
          </a:stretch>
        </p:blipFill>
        <p:spPr bwMode="auto">
          <a:xfrm>
            <a:off x="152400" y="1676400"/>
            <a:ext cx="2819400" cy="2097088"/>
          </a:xfrm>
          <a:prstGeom prst="rect">
            <a:avLst/>
          </a:prstGeom>
          <a:noFill/>
          <a:ln w="9525">
            <a:noFill/>
            <a:miter lim="800000"/>
            <a:headEnd/>
            <a:tailEnd/>
          </a:ln>
        </p:spPr>
      </p:pic>
      <p:pic>
        <p:nvPicPr>
          <p:cNvPr id="22538" name="Picture 13"/>
          <p:cNvPicPr>
            <a:picLocks noChangeAspect="1" noChangeArrowheads="1"/>
          </p:cNvPicPr>
          <p:nvPr/>
        </p:nvPicPr>
        <p:blipFill>
          <a:blip r:embed="rId5"/>
          <a:srcRect/>
          <a:stretch>
            <a:fillRect/>
          </a:stretch>
        </p:blipFill>
        <p:spPr bwMode="auto">
          <a:xfrm>
            <a:off x="152400" y="3797300"/>
            <a:ext cx="28194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4578" name="Picture 1028" descr="1b"/>
          <p:cNvPicPr>
            <a:picLocks noChangeAspect="1" noChangeArrowheads="1"/>
          </p:cNvPicPr>
          <p:nvPr/>
        </p:nvPicPr>
        <p:blipFill>
          <a:blip r:embed="rId3"/>
          <a:srcRect/>
          <a:stretch>
            <a:fillRect/>
          </a:stretch>
        </p:blipFill>
        <p:spPr bwMode="auto">
          <a:xfrm>
            <a:off x="0" y="304800"/>
            <a:ext cx="9144000" cy="5556250"/>
          </a:xfrm>
          <a:prstGeom prst="rect">
            <a:avLst/>
          </a:prstGeom>
          <a:noFill/>
          <a:ln w="9525">
            <a:noFill/>
            <a:miter lim="800000"/>
            <a:headEnd/>
            <a:tailEnd/>
          </a:ln>
        </p:spPr>
      </p:pic>
      <p:sp>
        <p:nvSpPr>
          <p:cNvPr id="24579" name="Rectangle 1026"/>
          <p:cNvSpPr>
            <a:spLocks noGrp="1" noChangeArrowheads="1"/>
          </p:cNvSpPr>
          <p:nvPr>
            <p:ph type="ctrTitle"/>
          </p:nvPr>
        </p:nvSpPr>
        <p:spPr>
          <a:xfrm>
            <a:off x="0" y="152400"/>
            <a:ext cx="9144000" cy="1143000"/>
          </a:xfrm>
        </p:spPr>
        <p:txBody>
          <a:bodyPr/>
          <a:lstStyle/>
          <a:p>
            <a:pPr eaLnBrk="1" hangingPunct="1"/>
            <a:r>
              <a:rPr lang="en-US" sz="5400" i="1" smtClean="0">
                <a:solidFill>
                  <a:srgbClr val="000000"/>
                </a:solidFill>
                <a:latin typeface="Bookman Old Style" charset="0"/>
                <a:ea typeface="Bookman Old Style" charset="0"/>
                <a:cs typeface="Bookman Old Style" charset="0"/>
              </a:rPr>
              <a:t>Marxist terms</a:t>
            </a:r>
            <a:br>
              <a:rPr lang="en-US" sz="5400" i="1" smtClean="0">
                <a:solidFill>
                  <a:srgbClr val="000000"/>
                </a:solidFill>
                <a:latin typeface="Bookman Old Style" charset="0"/>
                <a:ea typeface="Bookman Old Style" charset="0"/>
                <a:cs typeface="Bookman Old Style" charset="0"/>
              </a:rPr>
            </a:br>
            <a:endParaRPr lang="en-US" sz="5400" i="1" smtClean="0">
              <a:latin typeface="Bookman Old Style" charset="0"/>
              <a:ea typeface="Bookman Old Style" charset="0"/>
              <a:cs typeface="Bookman Old Style" charset="0"/>
            </a:endParaRPr>
          </a:p>
        </p:txBody>
      </p:sp>
      <p:sp>
        <p:nvSpPr>
          <p:cNvPr id="24580" name="Rectangle 6"/>
          <p:cNvSpPr>
            <a:spLocks noChangeArrowheads="1"/>
          </p:cNvSpPr>
          <p:nvPr/>
        </p:nvSpPr>
        <p:spPr bwMode="auto">
          <a:xfrm>
            <a:off x="0" y="6073775"/>
            <a:ext cx="8839200" cy="784225"/>
          </a:xfrm>
          <a:prstGeom prst="rect">
            <a:avLst/>
          </a:prstGeom>
          <a:noFill/>
          <a:ln w="9525">
            <a:noFill/>
            <a:miter lim="800000"/>
            <a:headEnd/>
            <a:tailEnd/>
          </a:ln>
        </p:spPr>
        <p:txBody>
          <a:bodyPr>
            <a:prstTxWarp prst="textNoShape">
              <a:avLst/>
            </a:prstTxWarp>
            <a:spAutoFit/>
          </a:bodyPr>
          <a:lstStyle/>
          <a:p>
            <a:pPr algn="l"/>
            <a:r>
              <a:rPr lang="en-US" sz="900">
                <a:solidFill>
                  <a:srgbClr val="585664"/>
                </a:solidFill>
              </a:rPr>
              <a:t>In 1867 Marx publishes the first volume of his work “Capital”</a:t>
            </a:r>
            <a:r>
              <a:rPr lang="en-US" sz="900">
                <a:solidFill>
                  <a:srgbClr val="48435C"/>
                </a:solidFill>
              </a:rPr>
              <a:t>, a work which analyzed the capitalist process of production</a:t>
            </a:r>
          </a:p>
          <a:p>
            <a:pPr algn="l"/>
            <a:r>
              <a:rPr lang="en-US" sz="900">
                <a:solidFill>
                  <a:srgbClr val="48435C"/>
                </a:solidFill>
              </a:rPr>
              <a:t>Marx elaborated his version of the labor theory value,</a:t>
            </a:r>
          </a:p>
          <a:p>
            <a:pPr algn="l"/>
            <a:r>
              <a:rPr lang="en-US" sz="900">
                <a:solidFill>
                  <a:srgbClr val="48435C"/>
                </a:solidFill>
              </a:rPr>
              <a:t>The surplus value,</a:t>
            </a:r>
            <a:br>
              <a:rPr lang="en-US" sz="900">
                <a:solidFill>
                  <a:srgbClr val="48435C"/>
                </a:solidFill>
              </a:rPr>
            </a:br>
            <a:r>
              <a:rPr lang="en-US" sz="900">
                <a:solidFill>
                  <a:srgbClr val="48435C"/>
                </a:solidFill>
              </a:rPr>
              <a:t> and the exploitation of the proletarian class which would ultimately lead to a falling rate of profit in the collapse of industrial capitalism.</a:t>
            </a:r>
          </a:p>
          <a:p>
            <a:pPr algn="l"/>
            <a:endParaRPr lang="en-US" sz="900">
              <a:solidFill>
                <a:srgbClr val="48435C"/>
              </a:solidFill>
            </a:endParaRPr>
          </a:p>
        </p:txBody>
      </p:sp>
      <p:sp>
        <p:nvSpPr>
          <p:cNvPr id="8" name="Rounded Rectangle 7"/>
          <p:cNvSpPr/>
          <p:nvPr/>
        </p:nvSpPr>
        <p:spPr bwMode="auto">
          <a:xfrm>
            <a:off x="7391400" y="5638800"/>
            <a:ext cx="822325" cy="822325"/>
          </a:xfrm>
          <a:prstGeom prst="roundRect">
            <a:avLst/>
          </a:prstGeom>
          <a:noFill/>
          <a:ln w="9525" cap="flat" cmpd="sng" algn="ctr">
            <a:noFill/>
            <a:prstDash val="solid"/>
            <a:round/>
            <a:headEnd type="none" w="med" len="med"/>
            <a:tailEnd type="none" w="med" len="med"/>
          </a:ln>
          <a:effectLst>
            <a:outerShdw blurRad="50800" dist="38100" dir="20880000" sx="129000" sy="129000" algn="tl" rotWithShape="0">
              <a:schemeClr val="accent1">
                <a:lumMod val="75000"/>
                <a:alpha val="43000"/>
              </a:schemeClr>
            </a:outerShdw>
          </a:effectLst>
        </p:spPr>
      </p:sp>
      <p:sp>
        <p:nvSpPr>
          <p:cNvPr id="9" name="Rounded Rectangle 8"/>
          <p:cNvSpPr/>
          <p:nvPr/>
        </p:nvSpPr>
        <p:spPr bwMode="auto">
          <a:xfrm>
            <a:off x="609600" y="4953000"/>
            <a:ext cx="8001000" cy="822325"/>
          </a:xfrm>
          <a:prstGeom prst="roundRect">
            <a:avLst/>
          </a:prstGeom>
          <a:solidFill>
            <a:schemeClr val="bg2">
              <a:lumMod val="40000"/>
              <a:lumOff val="60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pPr>
              <a:defRPr/>
            </a:pPr>
            <a:r>
              <a:rPr lang="en-US" sz="1400" i="1">
                <a:solidFill>
                  <a:srgbClr val="800000"/>
                </a:solidFill>
                <a:latin typeface="Bookman Old Style" charset="0"/>
                <a:ea typeface="Bookman Old Style" charset="0"/>
                <a:cs typeface="Bookman Old Style" charset="0"/>
              </a:rPr>
              <a:t>Proletariat</a:t>
            </a:r>
          </a:p>
          <a:p>
            <a:pPr>
              <a:defRPr/>
            </a:pPr>
            <a:r>
              <a:rPr lang="en-US" sz="1400" i="1">
                <a:solidFill>
                  <a:srgbClr val="800000"/>
                </a:solidFill>
                <a:latin typeface="Bookman Old Style" charset="0"/>
                <a:ea typeface="Bookman Old Style" charset="0"/>
                <a:cs typeface="Bookman Old Style" charset="0"/>
              </a:rPr>
              <a:t>Working class</a:t>
            </a:r>
          </a:p>
          <a:p>
            <a:pPr>
              <a:defRPr/>
            </a:pPr>
            <a:r>
              <a:rPr lang="en-US" sz="1200" i="1">
                <a:solidFill>
                  <a:srgbClr val="800000"/>
                </a:solidFill>
                <a:latin typeface="Bookman Old Style" charset="0"/>
                <a:ea typeface="Bookman Old Style" charset="0"/>
                <a:cs typeface="Bookman Old Style" charset="0"/>
              </a:rPr>
              <a:t>Those who must sell their “labour power” .The proletarians inevitably outnumber the capitalists.</a:t>
            </a:r>
          </a:p>
          <a:p>
            <a:pPr>
              <a:defRPr/>
            </a:pPr>
            <a:endParaRPr lang="en-US" sz="1200"/>
          </a:p>
        </p:txBody>
      </p:sp>
      <p:sp>
        <p:nvSpPr>
          <p:cNvPr id="10" name="Rounded Rectangle 9"/>
          <p:cNvSpPr/>
          <p:nvPr/>
        </p:nvSpPr>
        <p:spPr bwMode="auto">
          <a:xfrm>
            <a:off x="1600200" y="3352800"/>
            <a:ext cx="2286000" cy="1143000"/>
          </a:xfrm>
          <a:prstGeom prst="roundRect">
            <a:avLst/>
          </a:prstGeom>
          <a:solidFill>
            <a:schemeClr val="bg2">
              <a:lumMod val="40000"/>
              <a:lumOff val="60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r>
              <a:rPr lang="en-US" sz="1400" i="1" kern="0" dirty="0">
                <a:solidFill>
                  <a:srgbClr val="800000"/>
                </a:solidFill>
                <a:latin typeface="Bookman Old Style" charset="0"/>
                <a:ea typeface="Bookman Old Style" charset="0"/>
                <a:cs typeface="Bookman Old Style" charset="0"/>
              </a:rPr>
              <a:t>Means of production</a:t>
            </a:r>
          </a:p>
          <a:p>
            <a:pPr>
              <a:defRPr/>
            </a:pPr>
            <a:r>
              <a:rPr lang="en-US" sz="1400" i="1" kern="0" dirty="0">
                <a:solidFill>
                  <a:srgbClr val="800000"/>
                </a:solidFill>
                <a:latin typeface="Bookman Old Style" charset="0"/>
                <a:ea typeface="Bookman Old Style" charset="0"/>
                <a:cs typeface="Bookman Old Style" charset="0"/>
              </a:rPr>
              <a:t>•Materials</a:t>
            </a:r>
          </a:p>
          <a:p>
            <a:pPr>
              <a:defRPr/>
            </a:pPr>
            <a:r>
              <a:rPr lang="en-US" sz="1400" i="1" kern="0" dirty="0">
                <a:solidFill>
                  <a:srgbClr val="800000"/>
                </a:solidFill>
                <a:latin typeface="Bookman Old Style" charset="0"/>
                <a:ea typeface="Bookman Old Style" charset="0"/>
                <a:cs typeface="Bookman Old Style" charset="0"/>
              </a:rPr>
              <a:t>•Technology</a:t>
            </a:r>
          </a:p>
          <a:p>
            <a:pPr>
              <a:defRPr/>
            </a:pPr>
            <a:r>
              <a:rPr lang="en-US" sz="1400" i="1" kern="0" dirty="0">
                <a:solidFill>
                  <a:srgbClr val="800000"/>
                </a:solidFill>
                <a:latin typeface="Bookman Old Style" charset="0"/>
                <a:ea typeface="Bookman Old Style" charset="0"/>
                <a:cs typeface="Bookman Old Style" charset="0"/>
              </a:rPr>
              <a:t>•Working power</a:t>
            </a:r>
            <a:endParaRPr lang="en-US" sz="1400" dirty="0"/>
          </a:p>
        </p:txBody>
      </p:sp>
      <p:sp>
        <p:nvSpPr>
          <p:cNvPr id="11" name="Rounded Rectangle 10"/>
          <p:cNvSpPr/>
          <p:nvPr/>
        </p:nvSpPr>
        <p:spPr bwMode="auto">
          <a:xfrm>
            <a:off x="5029200" y="3505200"/>
            <a:ext cx="2286000" cy="822325"/>
          </a:xfrm>
          <a:prstGeom prst="roundRect">
            <a:avLst/>
          </a:prstGeom>
          <a:solidFill>
            <a:schemeClr val="bg2">
              <a:lumMod val="40000"/>
              <a:lumOff val="60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lstStyle/>
          <a:p>
            <a:pPr>
              <a:defRPr/>
            </a:pPr>
            <a:r>
              <a:rPr lang="en-US" sz="1400" i="1" kern="0" dirty="0">
                <a:solidFill>
                  <a:srgbClr val="800000"/>
                </a:solidFill>
                <a:latin typeface="Bookman Old Style" charset="0"/>
                <a:ea typeface="Bookman Old Style" charset="0"/>
                <a:cs typeface="Bookman Old Style" charset="0"/>
              </a:rPr>
              <a:t>Surplus value</a:t>
            </a:r>
            <a:endParaRPr lang="en-US" sz="1400" dirty="0"/>
          </a:p>
        </p:txBody>
      </p:sp>
      <p:sp>
        <p:nvSpPr>
          <p:cNvPr id="12" name="Rounded Rectangle 11"/>
          <p:cNvSpPr/>
          <p:nvPr/>
        </p:nvSpPr>
        <p:spPr bwMode="auto">
          <a:xfrm>
            <a:off x="457200" y="1828800"/>
            <a:ext cx="7620000" cy="990600"/>
          </a:xfrm>
          <a:prstGeom prst="roundRect">
            <a:avLst/>
          </a:prstGeom>
          <a:solidFill>
            <a:schemeClr val="bg2">
              <a:lumMod val="40000"/>
              <a:lumOff val="60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pPr>
              <a:defRPr/>
            </a:pPr>
            <a:r>
              <a:rPr lang="en-US" sz="1400" i="1" dirty="0">
                <a:solidFill>
                  <a:srgbClr val="800000"/>
                </a:solidFill>
                <a:latin typeface="Bookman Old Style" charset="0"/>
                <a:ea typeface="Bookman Old Style" charset="0"/>
                <a:cs typeface="Bookman Old Style" charset="0"/>
              </a:rPr>
              <a:t>Capitalist</a:t>
            </a:r>
          </a:p>
          <a:p>
            <a:pPr>
              <a:defRPr/>
            </a:pPr>
            <a:r>
              <a:rPr lang="en-US" sz="1400" i="1" dirty="0">
                <a:solidFill>
                  <a:srgbClr val="800000"/>
                </a:solidFill>
                <a:latin typeface="Bookman Old Style" charset="0"/>
                <a:ea typeface="Bookman Old Style" charset="0"/>
                <a:cs typeface="Bookman Old Style" charset="0"/>
              </a:rPr>
              <a:t>(Aristocracy)</a:t>
            </a:r>
          </a:p>
          <a:p>
            <a:pPr>
              <a:defRPr/>
            </a:pPr>
            <a:r>
              <a:rPr lang="en-US" sz="1200" i="1" dirty="0">
                <a:solidFill>
                  <a:srgbClr val="800000"/>
                </a:solidFill>
                <a:latin typeface="Bookman Old Style" charset="0"/>
                <a:ea typeface="Bookman Old Style" charset="0"/>
                <a:cs typeface="Bookman Old Style" charset="0"/>
              </a:rPr>
              <a:t>The person who buys the labor power, generally someone who does own the land and technology to produce, is a "capitalist" or “Bourgeois”</a:t>
            </a:r>
            <a:endParaRPr lang="en-US" sz="1200" i="1" u="sng" dirty="0">
              <a:solidFill>
                <a:srgbClr val="800000"/>
              </a:solidFill>
              <a:latin typeface="Bookman Old Style" charset="0"/>
              <a:ea typeface="Bookman Old Style" charset="0"/>
              <a:cs typeface="Bookman Old Style" charset="0"/>
            </a:endParaRPr>
          </a:p>
          <a:p>
            <a:pPr>
              <a:defRPr/>
            </a:pP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26626" name="Picture 4" descr="traction_engine_1914"/>
          <p:cNvPicPr>
            <a:picLocks noChangeAspect="1" noChangeArrowheads="1"/>
          </p:cNvPicPr>
          <p:nvPr/>
        </p:nvPicPr>
        <p:blipFill>
          <a:blip r:embed="rId3"/>
          <a:srcRect/>
          <a:stretch>
            <a:fillRect/>
          </a:stretch>
        </p:blipFill>
        <p:spPr bwMode="auto">
          <a:xfrm>
            <a:off x="0" y="192088"/>
            <a:ext cx="9144000" cy="6465887"/>
          </a:xfrm>
          <a:prstGeom prst="rect">
            <a:avLst/>
          </a:prstGeom>
          <a:noFill/>
          <a:ln w="9525">
            <a:noFill/>
            <a:miter lim="800000"/>
            <a:headEnd/>
            <a:tailEnd/>
          </a:ln>
        </p:spPr>
      </p:pic>
      <p:sp>
        <p:nvSpPr>
          <p:cNvPr id="26627" name="Rectangle 5"/>
          <p:cNvSpPr>
            <a:spLocks noChangeArrowheads="1"/>
          </p:cNvSpPr>
          <p:nvPr/>
        </p:nvSpPr>
        <p:spPr bwMode="auto">
          <a:xfrm>
            <a:off x="1143000" y="6488113"/>
            <a:ext cx="7378700" cy="369887"/>
          </a:xfrm>
          <a:prstGeom prst="rect">
            <a:avLst/>
          </a:prstGeom>
          <a:noFill/>
          <a:ln w="9525">
            <a:noFill/>
            <a:miter lim="800000"/>
            <a:headEnd/>
            <a:tailEnd/>
          </a:ln>
        </p:spPr>
        <p:txBody>
          <a:bodyPr wrap="none" anchor="ctr">
            <a:prstTxWarp prst="textNoShape">
              <a:avLst/>
            </a:prstTxWarp>
            <a:spAutoFit/>
          </a:bodyPr>
          <a:lstStyle/>
          <a:p>
            <a:r>
              <a:rPr lang="en-US" sz="1800">
                <a:solidFill>
                  <a:srgbClr val="33334D"/>
                </a:solidFill>
              </a:rPr>
              <a:t>Unites States. Ohio. Threshing machine with steam engine, [ca. 1914]</a:t>
            </a:r>
            <a:r>
              <a:rPr lang="en-US" sz="1200"/>
              <a:t>}</a:t>
            </a:r>
          </a:p>
        </p:txBody>
      </p:sp>
      <p:sp>
        <p:nvSpPr>
          <p:cNvPr id="26628" name="Title 6"/>
          <p:cNvSpPr>
            <a:spLocks noGrp="1"/>
          </p:cNvSpPr>
          <p:nvPr>
            <p:ph type="ctrTitle"/>
          </p:nvPr>
        </p:nvSpPr>
        <p:spPr/>
        <p:txBody>
          <a:bodyPr/>
          <a:lstStyle/>
          <a:p>
            <a:pPr eaLnBrk="1" hangingPunct="1"/>
            <a:endParaRPr lang="en-US" smtClean="0"/>
          </a:p>
        </p:txBody>
      </p:sp>
      <p:sp>
        <p:nvSpPr>
          <p:cNvPr id="8" name="Rectangle 1026"/>
          <p:cNvSpPr txBox="1">
            <a:spLocks noChangeArrowheads="1"/>
          </p:cNvSpPr>
          <p:nvPr/>
        </p:nvSpPr>
        <p:spPr bwMode="auto">
          <a:xfrm>
            <a:off x="0" y="-152400"/>
            <a:ext cx="9144000" cy="1143000"/>
          </a:xfrm>
          <a:prstGeom prst="rect">
            <a:avLst/>
          </a:prstGeom>
          <a:noFill/>
          <a:ln w="9525">
            <a:noFill/>
            <a:miter lim="800000"/>
            <a:headEnd/>
            <a:tailEnd/>
          </a:ln>
        </p:spPr>
        <p:txBody>
          <a:bodyPr anchor="ctr">
            <a:prstTxWarp prst="textNoShape">
              <a:avLst/>
            </a:prstTxWarp>
          </a:bodyPr>
          <a:lstStyle/>
          <a:p>
            <a:pPr>
              <a:defRPr/>
            </a:pPr>
            <a:r>
              <a:rPr lang="en-US" sz="5400" i="1" kern="0" dirty="0">
                <a:solidFill>
                  <a:srgbClr val="000000"/>
                </a:solidFill>
                <a:latin typeface="Bookman Old Style"/>
                <a:ea typeface="+mj-ea"/>
                <a:cs typeface="Bookman Old Style"/>
              </a:rPr>
              <a:t>The Industrial revolution</a:t>
            </a:r>
            <a:endParaRPr lang="en-US" sz="5400" i="1" kern="0" dirty="0">
              <a:solidFill>
                <a:schemeClr val="tx2"/>
              </a:solidFill>
              <a:latin typeface="Bookman Old Style"/>
              <a:ea typeface="+mj-ea"/>
              <a:cs typeface="Bookman Old Sty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4" descr="technology"/>
          <p:cNvPicPr>
            <a:picLocks noChangeAspect="1" noChangeArrowheads="1"/>
          </p:cNvPicPr>
          <p:nvPr/>
        </p:nvPicPr>
        <p:blipFill>
          <a:blip r:embed="rId3"/>
          <a:srcRect/>
          <a:stretch>
            <a:fillRect/>
          </a:stretch>
        </p:blipFill>
        <p:spPr bwMode="auto">
          <a:xfrm>
            <a:off x="533400" y="-36513"/>
            <a:ext cx="8077200" cy="6929438"/>
          </a:xfrm>
          <a:prstGeom prst="rect">
            <a:avLst/>
          </a:prstGeom>
          <a:noFill/>
          <a:ln w="9525">
            <a:noFill/>
            <a:miter lim="800000"/>
            <a:headEnd/>
            <a:tailEnd/>
          </a:ln>
        </p:spPr>
      </p:pic>
      <p:sp>
        <p:nvSpPr>
          <p:cNvPr id="28675" name="Rectangle 2"/>
          <p:cNvSpPr>
            <a:spLocks noGrp="1" noChangeArrowheads="1"/>
          </p:cNvSpPr>
          <p:nvPr>
            <p:ph type="ctrTitle"/>
          </p:nvPr>
        </p:nvSpPr>
        <p:spPr>
          <a:xfrm rot="3387842">
            <a:off x="38100" y="3543300"/>
            <a:ext cx="5105400" cy="762000"/>
          </a:xfrm>
          <a:noFill/>
          <a:ln>
            <a:solidFill>
              <a:schemeClr val="bg2"/>
            </a:solidFill>
          </a:ln>
        </p:spPr>
        <p:txBody>
          <a:bodyPr/>
          <a:lstStyle/>
          <a:p>
            <a:pPr eaLnBrk="1" hangingPunct="1"/>
            <a:r>
              <a:rPr lang="en-US" sz="4800">
                <a:solidFill>
                  <a:srgbClr val="000000"/>
                </a:solidFill>
              </a:rPr>
              <a:t>Technology</a:t>
            </a:r>
            <a:endParaRPr lang="en-US"/>
          </a:p>
        </p:txBody>
      </p:sp>
      <p:sp>
        <p:nvSpPr>
          <p:cNvPr id="28676" name="Rectangle 5"/>
          <p:cNvSpPr>
            <a:spLocks noChangeArrowheads="1"/>
          </p:cNvSpPr>
          <p:nvPr/>
        </p:nvSpPr>
        <p:spPr bwMode="auto">
          <a:xfrm>
            <a:off x="990600" y="6553200"/>
            <a:ext cx="7343775" cy="276225"/>
          </a:xfrm>
          <a:prstGeom prst="rect">
            <a:avLst/>
          </a:prstGeom>
          <a:noFill/>
          <a:ln w="9525">
            <a:noFill/>
            <a:miter lim="800000"/>
            <a:headEnd/>
            <a:tailEnd/>
          </a:ln>
        </p:spPr>
        <p:txBody>
          <a:bodyPr wrap="none" anchor="ctr">
            <a:prstTxWarp prst="textNoShape">
              <a:avLst/>
            </a:prstTxWarp>
            <a:spAutoFit/>
          </a:bodyPr>
          <a:lstStyle/>
          <a:p>
            <a:r>
              <a:rPr lang="en-US" sz="1200"/>
              <a:t>Post Industrial Revolution. Born as a consequence of it, with the development of science and the markets.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6" descr="alienationMS.GIF"/>
          <p:cNvPicPr>
            <a:picLocks noChangeAspect="1"/>
          </p:cNvPicPr>
          <p:nvPr/>
        </p:nvPicPr>
        <p:blipFill>
          <a:blip r:embed="rId3"/>
          <a:srcRect/>
          <a:stretch>
            <a:fillRect/>
          </a:stretch>
        </p:blipFill>
        <p:spPr bwMode="auto">
          <a:xfrm>
            <a:off x="381000" y="3744913"/>
            <a:ext cx="2273300" cy="3113087"/>
          </a:xfrm>
          <a:prstGeom prst="rect">
            <a:avLst/>
          </a:prstGeom>
          <a:noFill/>
          <a:ln w="9525">
            <a:noFill/>
            <a:miter lim="800000"/>
            <a:headEnd/>
            <a:tailEnd/>
          </a:ln>
        </p:spPr>
      </p:pic>
      <p:pic>
        <p:nvPicPr>
          <p:cNvPr id="30723" name="Picture 7" descr="alienation.jpg"/>
          <p:cNvPicPr>
            <a:picLocks noChangeAspect="1"/>
          </p:cNvPicPr>
          <p:nvPr/>
        </p:nvPicPr>
        <p:blipFill>
          <a:blip r:embed="rId4"/>
          <a:srcRect/>
          <a:stretch>
            <a:fillRect/>
          </a:stretch>
        </p:blipFill>
        <p:spPr bwMode="auto">
          <a:xfrm>
            <a:off x="4000500" y="0"/>
            <a:ext cx="5143500" cy="6858000"/>
          </a:xfrm>
          <a:prstGeom prst="rect">
            <a:avLst/>
          </a:prstGeom>
          <a:noFill/>
          <a:ln w="9525">
            <a:noFill/>
            <a:miter lim="800000"/>
            <a:headEnd/>
            <a:tailEnd/>
          </a:ln>
        </p:spPr>
      </p:pic>
      <p:sp>
        <p:nvSpPr>
          <p:cNvPr id="9" name="Rectangle 1026"/>
          <p:cNvSpPr txBox="1">
            <a:spLocks noChangeArrowheads="1"/>
          </p:cNvSpPr>
          <p:nvPr/>
        </p:nvSpPr>
        <p:spPr bwMode="auto">
          <a:xfrm>
            <a:off x="0" y="-152400"/>
            <a:ext cx="9144000" cy="1143000"/>
          </a:xfrm>
          <a:prstGeom prst="rect">
            <a:avLst/>
          </a:prstGeom>
          <a:noFill/>
          <a:ln w="9525">
            <a:noFill/>
            <a:miter lim="800000"/>
            <a:headEnd/>
            <a:tailEnd/>
          </a:ln>
        </p:spPr>
        <p:txBody>
          <a:bodyPr anchor="ctr">
            <a:prstTxWarp prst="textNoShape">
              <a:avLst/>
            </a:prstTxWarp>
          </a:bodyPr>
          <a:lstStyle/>
          <a:p>
            <a:pPr>
              <a:defRPr/>
            </a:pPr>
            <a:r>
              <a:rPr lang="en-US" sz="5400" kern="0" dirty="0">
                <a:solidFill>
                  <a:srgbClr val="000000"/>
                </a:solidFill>
                <a:latin typeface="Arial"/>
                <a:ea typeface="+mj-ea"/>
                <a:cs typeface="Arial"/>
              </a:rPr>
              <a:t>Alienation</a:t>
            </a:r>
            <a:endParaRPr lang="en-US" sz="5400" kern="0" dirty="0">
              <a:solidFill>
                <a:schemeClr val="tx2"/>
              </a:solidFill>
              <a:latin typeface="Arial"/>
              <a:ea typeface="+mj-ea"/>
              <a:cs typeface="Arial"/>
            </a:endParaRPr>
          </a:p>
        </p:txBody>
      </p:sp>
      <p:sp>
        <p:nvSpPr>
          <p:cNvPr id="30725" name="Rectangle 9"/>
          <p:cNvSpPr>
            <a:spLocks noChangeArrowheads="1"/>
          </p:cNvSpPr>
          <p:nvPr/>
        </p:nvSpPr>
        <p:spPr bwMode="auto">
          <a:xfrm>
            <a:off x="381000" y="990600"/>
            <a:ext cx="6858000" cy="584200"/>
          </a:xfrm>
          <a:prstGeom prst="rect">
            <a:avLst/>
          </a:prstGeom>
          <a:noFill/>
          <a:ln w="9525">
            <a:noFill/>
            <a:miter lim="800000"/>
            <a:headEnd/>
            <a:tailEnd/>
          </a:ln>
        </p:spPr>
        <p:txBody>
          <a:bodyPr>
            <a:prstTxWarp prst="textNoShape">
              <a:avLst/>
            </a:prstTxWarp>
            <a:spAutoFit/>
          </a:bodyPr>
          <a:lstStyle/>
          <a:p>
            <a:r>
              <a:rPr lang="en-US" sz="1600">
                <a:solidFill>
                  <a:srgbClr val="800000"/>
                </a:solidFill>
              </a:rPr>
              <a:t>Marx had a special concern with how people relate to that most fundamental resource of all, their own labour power. </a:t>
            </a:r>
          </a:p>
        </p:txBody>
      </p:sp>
      <p:sp>
        <p:nvSpPr>
          <p:cNvPr id="12" name="Rectangle 11"/>
          <p:cNvSpPr/>
          <p:nvPr/>
        </p:nvSpPr>
        <p:spPr>
          <a:xfrm>
            <a:off x="0" y="2209800"/>
            <a:ext cx="3962400" cy="1323975"/>
          </a:xfrm>
          <a:prstGeom prst="rect">
            <a:avLst/>
          </a:prstGeom>
        </p:spPr>
        <p:txBody>
          <a:bodyPr>
            <a:spAutoFit/>
          </a:bodyPr>
          <a:lstStyle/>
          <a:p>
            <a:pPr>
              <a:defRPr/>
            </a:pPr>
            <a:r>
              <a:rPr lang="en-US" dirty="0">
                <a:solidFill>
                  <a:schemeClr val="accent1">
                    <a:lumMod val="75000"/>
                  </a:schemeClr>
                </a:solidFill>
              </a:rPr>
              <a:t> </a:t>
            </a:r>
            <a:r>
              <a:rPr lang="en-US" sz="1400" dirty="0">
                <a:solidFill>
                  <a:schemeClr val="accent1">
                    <a:lumMod val="75000"/>
                  </a:schemeClr>
                </a:solidFill>
              </a:rPr>
              <a:t>Capitalism mediates social relationships of production (such as among workers or between workers and capitalists) through </a:t>
            </a:r>
            <a:r>
              <a:rPr lang="en-US" sz="1400" dirty="0">
                <a:solidFill>
                  <a:schemeClr val="bg2">
                    <a:lumMod val="50000"/>
                  </a:schemeClr>
                </a:solidFill>
              </a:rPr>
              <a:t>commodities</a:t>
            </a:r>
            <a:r>
              <a:rPr lang="en-US" sz="1400" dirty="0">
                <a:solidFill>
                  <a:schemeClr val="accent1">
                    <a:lumMod val="75000"/>
                  </a:schemeClr>
                </a:solidFill>
              </a:rPr>
              <a:t>, including labor, that are bought and sold on the market. </a:t>
            </a:r>
          </a:p>
        </p:txBody>
      </p:sp>
      <p:sp>
        <p:nvSpPr>
          <p:cNvPr id="30727" name="Rectangle 12"/>
          <p:cNvSpPr>
            <a:spLocks noChangeArrowheads="1"/>
          </p:cNvSpPr>
          <p:nvPr/>
        </p:nvSpPr>
        <p:spPr bwMode="auto">
          <a:xfrm>
            <a:off x="2895600" y="5380038"/>
            <a:ext cx="6248400" cy="1323975"/>
          </a:xfrm>
          <a:prstGeom prst="rect">
            <a:avLst/>
          </a:prstGeom>
          <a:noFill/>
          <a:ln w="9525">
            <a:noFill/>
            <a:miter lim="800000"/>
            <a:headEnd/>
            <a:tailEnd/>
          </a:ln>
        </p:spPr>
        <p:txBody>
          <a:bodyPr>
            <a:prstTxWarp prst="textNoShape">
              <a:avLst/>
            </a:prstTxWarp>
            <a:spAutoFit/>
          </a:bodyPr>
          <a:lstStyle/>
          <a:p>
            <a:pPr algn="r">
              <a:spcBef>
                <a:spcPct val="30000"/>
              </a:spcBef>
            </a:pPr>
            <a:r>
              <a:rPr lang="en-US" sz="1600">
                <a:solidFill>
                  <a:srgbClr val="800000"/>
                </a:solidFill>
              </a:rPr>
              <a:t>For Marx, </a:t>
            </a:r>
            <a:br>
              <a:rPr lang="en-US" sz="1600">
                <a:solidFill>
                  <a:srgbClr val="800000"/>
                </a:solidFill>
              </a:rPr>
            </a:br>
            <a:r>
              <a:rPr lang="en-US" sz="1600">
                <a:solidFill>
                  <a:srgbClr val="800000"/>
                </a:solidFill>
              </a:rPr>
              <a:t>the possibility that one may give up ownership of one's own labor </a:t>
            </a:r>
            <a:r>
              <a:rPr lang="en-US" sz="1600">
                <a:solidFill>
                  <a:srgbClr val="1F1F2E"/>
                </a:solidFill>
              </a:rPr>
              <a:t>— one's capacity to transform the world — </a:t>
            </a:r>
            <a:r>
              <a:rPr lang="en-US" sz="1600">
                <a:solidFill>
                  <a:srgbClr val="800000"/>
                </a:solidFill>
              </a:rPr>
              <a:t/>
            </a:r>
            <a:br>
              <a:rPr lang="en-US" sz="1600">
                <a:solidFill>
                  <a:srgbClr val="800000"/>
                </a:solidFill>
              </a:rPr>
            </a:br>
            <a:r>
              <a:rPr lang="en-US" sz="1600">
                <a:solidFill>
                  <a:srgbClr val="800000"/>
                </a:solidFill>
              </a:rPr>
              <a:t>is tantamount to being alienated from one's own nature; </a:t>
            </a:r>
            <a:br>
              <a:rPr lang="en-US" sz="1600">
                <a:solidFill>
                  <a:srgbClr val="800000"/>
                </a:solidFill>
              </a:rPr>
            </a:br>
            <a:r>
              <a:rPr lang="en-US" sz="1600">
                <a:solidFill>
                  <a:srgbClr val="800000"/>
                </a:solidFill>
              </a:rPr>
              <a:t>it is a spiritual loss.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2320</TotalTime>
  <Words>6033</Words>
  <Application>Microsoft PowerPoint</Application>
  <PresentationFormat>On-screen Show (4:3)</PresentationFormat>
  <Paragraphs>437</Paragraphs>
  <Slides>46</Slides>
  <Notes>45</Notes>
  <HiddenSlides>0</HiddenSlides>
  <MMClips>0</MMClips>
  <ScaleCrop>false</ScaleCrop>
  <HeadingPairs>
    <vt:vector size="6" baseType="variant">
      <vt:variant>
        <vt:lpstr>Fonts Used</vt:lpstr>
      </vt:variant>
      <vt:variant>
        <vt:i4>11</vt:i4>
      </vt:variant>
      <vt:variant>
        <vt:lpstr>Design Template</vt:lpstr>
      </vt:variant>
      <vt:variant>
        <vt:i4>1</vt:i4>
      </vt:variant>
      <vt:variant>
        <vt:lpstr>Slide Titles</vt:lpstr>
      </vt:variant>
      <vt:variant>
        <vt:i4>46</vt:i4>
      </vt:variant>
    </vt:vector>
  </HeadingPairs>
  <TitlesOfParts>
    <vt:vector size="58" baseType="lpstr">
      <vt:lpstr>Arial</vt:lpstr>
      <vt:lpstr>ＭＳ Ｐゴシック</vt:lpstr>
      <vt:lpstr>Helvetica</vt:lpstr>
      <vt:lpstr>Bookman Old Style</vt:lpstr>
      <vt:lpstr>Arno Pro</vt:lpstr>
      <vt:lpstr>Adobe Caslon Pro Italic</vt:lpstr>
      <vt:lpstr>Adobe Caslon Pro Bold</vt:lpstr>
      <vt:lpstr>Adobe Caslon Pro</vt:lpstr>
      <vt:lpstr>Century Gothic</vt:lpstr>
      <vt:lpstr>Times New Roman</vt:lpstr>
      <vt:lpstr>Verdana</vt:lpstr>
      <vt:lpstr>Blank Presentation</vt:lpstr>
      <vt:lpstr>Walter Benjamin July 15, 1892 to September 27, 1940</vt:lpstr>
      <vt:lpstr>Walter Benjamin July 15, 1892 to September 27, 1940</vt:lpstr>
      <vt:lpstr>Walter Benjamin July 15, 1892 to September 27, 1940</vt:lpstr>
      <vt:lpstr>The Industrial revolution</vt:lpstr>
      <vt:lpstr>The French revolution</vt:lpstr>
      <vt:lpstr>Marxist terms </vt:lpstr>
      <vt:lpstr>Slide 7</vt:lpstr>
      <vt:lpstr>Technology</vt:lpstr>
      <vt:lpstr>Slide 9</vt:lpstr>
      <vt:lpstr>The “aura” on early Photography</vt:lpstr>
      <vt:lpstr>The “aura” on early Photography</vt:lpstr>
      <vt:lpstr>Slide 12</vt:lpstr>
      <vt:lpstr>The purpose of Photography</vt:lpstr>
      <vt:lpstr>Early Photography, Julia Margaret Cameron</vt:lpstr>
      <vt:lpstr>Early Photography, Julia Margaret Cameron</vt:lpstr>
      <vt:lpstr>Early Photography, 30s. </vt:lpstr>
      <vt:lpstr>Photography as documentary, 30s. </vt:lpstr>
      <vt:lpstr>Photography, 30s. </vt:lpstr>
      <vt:lpstr>Slide 19</vt:lpstr>
      <vt:lpstr>The Frankfurt School</vt:lpstr>
      <vt:lpstr>Theodor Adorno </vt:lpstr>
      <vt:lpstr>Walter Benjamin </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The work of Art in the Age of Mechanical Reproduction. Walter Benjamin</vt:lpstr>
      <vt:lpstr>An Analysis of Art in the Age of Mechanical Reproduction</vt:lpstr>
      <vt:lpstr>An Analysis of Art in the Age of Mechanical Reproduction</vt:lpstr>
      <vt:lpstr> Walter Benjamin on Film </vt:lpstr>
      <vt:lpstr>Film as a Revolutionary Medium</vt:lpstr>
      <vt:lpstr>Film as a Revolutionary Medium</vt:lpstr>
      <vt:lpstr>Film as a Revolutionary Medium</vt:lpstr>
      <vt:lpstr>Slide 42</vt:lpstr>
      <vt:lpstr>Slide 43</vt:lpstr>
      <vt:lpstr>Slide 44</vt:lpstr>
      <vt:lpstr>Slide 45</vt:lpstr>
      <vt:lpstr>Slide 46</vt:lpstr>
    </vt:vector>
  </TitlesOfParts>
  <Company>Santa Barbara City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 of Media Arts</dc:creator>
  <cp:keywords/>
  <cp:lastModifiedBy>School of Media Arts</cp:lastModifiedBy>
  <cp:revision>139</cp:revision>
  <dcterms:created xsi:type="dcterms:W3CDTF">2010-04-19T20:32:48Z</dcterms:created>
  <dcterms:modified xsi:type="dcterms:W3CDTF">2010-04-19T20:59:29Z</dcterms:modified>
</cp:coreProperties>
</file>