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notesSlides/notesSlide11.xml" ContentType="application/vnd.openxmlformats-officedocument.presentationml.notes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r:id="rId1"/>
  </p:sldMasterIdLst>
  <p:notesMasterIdLst>
    <p:notesMasterId r:id="rId14"/>
  </p:notesMasterIdLst>
  <p:sldIdLst>
    <p:sldId id="264" r:id="rId2"/>
    <p:sldId id="259" r:id="rId3"/>
    <p:sldId id="258" r:id="rId4"/>
    <p:sldId id="256" r:id="rId5"/>
    <p:sldId id="265" r:id="rId6"/>
    <p:sldId id="266" r:id="rId7"/>
    <p:sldId id="260" r:id="rId8"/>
    <p:sldId id="261" r:id="rId9"/>
    <p:sldId id="262" r:id="rId10"/>
    <p:sldId id="257" r:id="rId11"/>
    <p:sldId id="263" r:id="rId12"/>
    <p:sldId id="267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000" kern="1200">
        <a:solidFill>
          <a:schemeClr val="bg2"/>
        </a:solidFill>
        <a:latin typeface="Curlz MT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bg2"/>
        </a:solidFill>
        <a:latin typeface="Curlz MT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bg2"/>
        </a:solidFill>
        <a:latin typeface="Curlz MT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bg2"/>
        </a:solidFill>
        <a:latin typeface="Curlz MT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bg2"/>
        </a:solidFill>
        <a:latin typeface="Curlz MT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3000" kern="1200">
        <a:solidFill>
          <a:schemeClr val="bg2"/>
        </a:solidFill>
        <a:latin typeface="Curlz MT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3000" kern="1200">
        <a:solidFill>
          <a:schemeClr val="bg2"/>
        </a:solidFill>
        <a:latin typeface="Curlz MT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3000" kern="1200">
        <a:solidFill>
          <a:schemeClr val="bg2"/>
        </a:solidFill>
        <a:latin typeface="Curlz MT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3000" kern="1200">
        <a:solidFill>
          <a:schemeClr val="bg2"/>
        </a:solidFill>
        <a:latin typeface="Curlz MT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webPr allowPng="1" organizeInFolders="0" useLongFilenames="0" imgSz="1024x768" encoding="macintosh"/>
  <p:clrMru>
    <a:srgbClr val="F3F4EC"/>
    <a:srgbClr val="C375B2"/>
    <a:srgbClr val="7078A8"/>
    <a:srgbClr val="818BC0"/>
    <a:srgbClr val="0E1B9D"/>
    <a:srgbClr val="C3C3C3"/>
    <a:srgbClr val="0E112C"/>
    <a:srgbClr val="04030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showOutlineIcons="0">
    <p:restoredLeft sz="32787"/>
    <p:restoredTop sz="90929"/>
  </p:normalViewPr>
  <p:slideViewPr>
    <p:cSldViewPr>
      <p:cViewPr varScale="1">
        <p:scale>
          <a:sx n="88" d="100"/>
          <a:sy n="88" d="100"/>
        </p:scale>
        <p:origin x="-104" y="-4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19" Type="http://schemas.openxmlformats.org/officeDocument/2006/relationships/tableStyles" Target="tableStyle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5DE3B0F-B18F-024E-9D4C-EE375646181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3FE5BC-DFB2-3D49-A46E-C2C7423CE5DB}" type="slidenum">
              <a:rPr lang="en-US"/>
              <a:pPr/>
              <a:t>1</a:t>
            </a:fld>
            <a:endParaRPr lang="en-US"/>
          </a:p>
        </p:txBody>
      </p:sp>
      <p:sp>
        <p:nvSpPr>
          <p:cNvPr id="163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A53811-FDD5-4747-821E-6A756EC84004}" type="slidenum">
              <a:rPr lang="en-US"/>
              <a:pPr/>
              <a:t>10</a:t>
            </a:fld>
            <a:endParaRPr lang="en-US"/>
          </a:p>
        </p:txBody>
      </p:sp>
      <p:sp>
        <p:nvSpPr>
          <p:cNvPr id="225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F13A05-816F-2941-86FB-D0A117BC67A4}" type="slidenum">
              <a:rPr lang="en-US"/>
              <a:pPr/>
              <a:t>11</a:t>
            </a:fld>
            <a:endParaRPr lang="en-US"/>
          </a:p>
        </p:txBody>
      </p:sp>
      <p:sp>
        <p:nvSpPr>
          <p:cNvPr id="256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EE7B4E-8163-0145-85A9-789BD0F6B31A}" type="slidenum">
              <a:rPr lang="en-US"/>
              <a:pPr/>
              <a:t>12</a:t>
            </a:fld>
            <a:endParaRPr lang="en-US"/>
          </a:p>
        </p:txBody>
      </p:sp>
      <p:sp>
        <p:nvSpPr>
          <p:cNvPr id="286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0C8819-0992-1E4B-91D1-002A89062B37}" type="slidenum">
              <a:rPr lang="en-US"/>
              <a:pPr/>
              <a:t>2</a:t>
            </a:fld>
            <a:endParaRPr lang="en-US"/>
          </a:p>
        </p:txBody>
      </p:sp>
      <p:sp>
        <p:nvSpPr>
          <p:cNvPr id="174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5BB4F6-8F38-E34D-8EA0-36214542574D}" type="slidenum">
              <a:rPr lang="en-US"/>
              <a:pPr/>
              <a:t>3</a:t>
            </a:fld>
            <a:endParaRPr lang="en-US"/>
          </a:p>
        </p:txBody>
      </p:sp>
      <p:sp>
        <p:nvSpPr>
          <p:cNvPr id="235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215D29-885A-F346-BEAD-3E041BD98BD7}" type="slidenum">
              <a:rPr lang="en-US"/>
              <a:pPr/>
              <a:t>4</a:t>
            </a:fld>
            <a:endParaRPr lang="en-US"/>
          </a:p>
        </p:txBody>
      </p:sp>
      <p:sp>
        <p:nvSpPr>
          <p:cNvPr id="184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C16E04-230D-234E-BE79-89735C298C15}" type="slidenum">
              <a:rPr lang="en-US"/>
              <a:pPr/>
              <a:t>5</a:t>
            </a:fld>
            <a:endParaRPr lang="en-US"/>
          </a:p>
        </p:txBody>
      </p:sp>
      <p:sp>
        <p:nvSpPr>
          <p:cNvPr id="194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733494-B9F4-7047-AD07-3EDDD83C8A77}" type="slidenum">
              <a:rPr lang="en-US"/>
              <a:pPr/>
              <a:t>6</a:t>
            </a:fld>
            <a:endParaRPr lang="en-US"/>
          </a:p>
        </p:txBody>
      </p:sp>
      <p:sp>
        <p:nvSpPr>
          <p:cNvPr id="204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A30DFB-3796-844E-8C13-8C356F47FAEB}" type="slidenum">
              <a:rPr lang="en-US"/>
              <a:pPr/>
              <a:t>7</a:t>
            </a:fld>
            <a:endParaRPr lang="en-US"/>
          </a:p>
        </p:txBody>
      </p:sp>
      <p:sp>
        <p:nvSpPr>
          <p:cNvPr id="215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714FD2-3CF1-E249-BF72-106CB3C9F548}" type="slidenum">
              <a:rPr lang="en-US"/>
              <a:pPr/>
              <a:t>8</a:t>
            </a:fld>
            <a:endParaRPr lang="en-US"/>
          </a:p>
        </p:txBody>
      </p:sp>
      <p:sp>
        <p:nvSpPr>
          <p:cNvPr id="245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314AC0-F247-1A44-AC48-A551A4770253}" type="slidenum">
              <a:rPr lang="en-US"/>
              <a:pPr/>
              <a:t>9</a:t>
            </a:fld>
            <a:endParaRPr lang="en-US"/>
          </a:p>
        </p:txBody>
      </p:sp>
      <p:sp>
        <p:nvSpPr>
          <p:cNvPr id="266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72DA9E8-9C3A-E640-956B-BC9022A0D0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18131EA-B301-D44D-A57C-072B00AFE7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C91FE53-678B-1F4B-9200-28F9B148E2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E3167CE-F2CC-9940-B803-12C109D184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39B8333-D25D-F045-95C7-B5DE3E3B68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3A46C6E-DAD9-0B47-AA41-9F5885F14B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367588A-2E41-2B49-BAC5-8064101E57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DCD5A31-E2F8-BF49-B222-2615707FD6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07E4014-2D26-4244-9E04-9DE5F5C217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5AA83DA-F198-8E4E-B3DE-D86AA31E1C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127A5A0-1D10-EE4A-B4DB-3EBCA08ACA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681C666F-CDD1-FF43-B23F-47462F11C15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4" Type="http://schemas.openxmlformats.org/officeDocument/2006/relationships/image" Target="../media/image20.png"/><Relationship Id="rId5" Type="http://schemas.openxmlformats.org/officeDocument/2006/relationships/image" Target="../media/image21.jpe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9" Type="http://schemas.openxmlformats.org/officeDocument/2006/relationships/image" Target="../media/image25.jpeg"/><Relationship Id="rId3" Type="http://schemas.openxmlformats.org/officeDocument/2006/relationships/image" Target="../media/image19.jpeg"/><Relationship Id="rId6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5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eg"/><Relationship Id="rId5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rui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3348038" cy="4876800"/>
          </a:xfrm>
          <a:prstGeom prst="rect">
            <a:avLst/>
          </a:prstGeom>
          <a:noFill/>
        </p:spPr>
      </p:pic>
      <p:pic>
        <p:nvPicPr>
          <p:cNvPr id="12294" name="Picture 6" descr="shangha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3200400"/>
            <a:ext cx="5257800" cy="3467100"/>
          </a:xfrm>
          <a:prstGeom prst="rect">
            <a:avLst/>
          </a:prstGeom>
          <a:noFill/>
        </p:spPr>
      </p:pic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4191000" y="152400"/>
            <a:ext cx="4572000" cy="2971800"/>
          </a:xfrm>
          <a:prstGeom prst="roundRect">
            <a:avLst>
              <a:gd name="adj" fmla="val 16667"/>
            </a:avLst>
          </a:prstGeom>
          <a:solidFill>
            <a:schemeClr val="bg1">
              <a:alpha val="85001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500">
                <a:solidFill>
                  <a:schemeClr val="tx1"/>
                </a:solidFill>
                <a:latin typeface="Harrington" charset="0"/>
              </a:rPr>
              <a:t>Societies of </a:t>
            </a:r>
          </a:p>
          <a:p>
            <a:pPr algn="ctr"/>
            <a:r>
              <a:rPr lang="en-US" sz="2500">
                <a:solidFill>
                  <a:schemeClr val="tx1"/>
                </a:solidFill>
                <a:latin typeface="Harrington" charset="0"/>
              </a:rPr>
              <a:t>The pre-printing world </a:t>
            </a:r>
          </a:p>
          <a:p>
            <a:pPr algn="ctr"/>
            <a:r>
              <a:rPr lang="en-US" sz="2500">
                <a:solidFill>
                  <a:schemeClr val="tx1"/>
                </a:solidFill>
                <a:latin typeface="Harrington" charset="0"/>
              </a:rPr>
              <a:t>and </a:t>
            </a:r>
          </a:p>
          <a:p>
            <a:pPr algn="ctr"/>
            <a:r>
              <a:rPr lang="en-US" sz="2500">
                <a:solidFill>
                  <a:schemeClr val="tx1"/>
                </a:solidFill>
                <a:latin typeface="Harrington" charset="0"/>
              </a:rPr>
              <a:t>The electronic age </a:t>
            </a:r>
          </a:p>
          <a:p>
            <a:pPr algn="ctr"/>
            <a:r>
              <a:rPr lang="en-US" sz="2500">
                <a:solidFill>
                  <a:schemeClr val="tx1"/>
                </a:solidFill>
                <a:latin typeface="Harrington" charset="0"/>
              </a:rPr>
              <a:t>Will share beliefs  which </a:t>
            </a:r>
          </a:p>
          <a:p>
            <a:pPr algn="ctr"/>
            <a:r>
              <a:rPr lang="en-US" sz="2500">
                <a:solidFill>
                  <a:schemeClr val="tx1"/>
                </a:solidFill>
                <a:latin typeface="Harrington" charset="0"/>
              </a:rPr>
              <a:t>are based on myths and </a:t>
            </a:r>
          </a:p>
          <a:p>
            <a:pPr algn="ctr"/>
            <a:r>
              <a:rPr lang="en-US" sz="2500">
                <a:solidFill>
                  <a:schemeClr val="tx1"/>
                </a:solidFill>
                <a:latin typeface="Harrington" charset="0"/>
              </a:rPr>
              <a:t>The unexplained.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81000"/>
            <a:ext cx="4953000" cy="5257800"/>
          </a:xfrm>
        </p:spPr>
        <p:txBody>
          <a:bodyPr/>
          <a:lstStyle/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>
                <a:solidFill>
                  <a:schemeClr val="accent1"/>
                </a:solidFill>
              </a:rPr>
              <a:t>   As society becomes more dependant on technology people are changed by technology versus people changing technology</a:t>
            </a:r>
          </a:p>
        </p:txBody>
      </p:sp>
      <p:pic>
        <p:nvPicPr>
          <p:cNvPr id="3076" name="Picture 4" descr="46343eyw2"/>
          <p:cNvPicPr>
            <a:picLocks noChangeAspect="1" noChangeArrowheads="1"/>
          </p:cNvPicPr>
          <p:nvPr/>
        </p:nvPicPr>
        <p:blipFill>
          <a:blip r:embed="rId4">
            <a:alphaModFix amt="90000"/>
          </a:blip>
          <a:srcRect/>
          <a:stretch>
            <a:fillRect/>
          </a:stretch>
        </p:blipFill>
        <p:spPr bwMode="auto">
          <a:xfrm>
            <a:off x="5334000" y="2057400"/>
            <a:ext cx="3578225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AutoShape 8"/>
          <p:cNvSpPr>
            <a:spLocks noChangeArrowheads="1"/>
          </p:cNvSpPr>
          <p:nvPr/>
        </p:nvSpPr>
        <p:spPr bwMode="auto">
          <a:xfrm>
            <a:off x="4648200" y="1295400"/>
            <a:ext cx="1371600" cy="609600"/>
          </a:xfrm>
          <a:prstGeom prst="flowChartAlternateProcess">
            <a:avLst/>
          </a:prstGeom>
          <a:solidFill>
            <a:schemeClr val="tx2">
              <a:alpha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Didot" charset="0"/>
              </a:rPr>
              <a:t>newspaper</a:t>
            </a:r>
            <a:endParaRPr lang="en-US"/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>
            <a:off x="4648200" y="3048000"/>
            <a:ext cx="1371600" cy="609600"/>
          </a:xfrm>
          <a:prstGeom prst="flowChartAlternateProcess">
            <a:avLst/>
          </a:prstGeom>
          <a:solidFill>
            <a:schemeClr val="tx2">
              <a:alpha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500">
                <a:solidFill>
                  <a:schemeClr val="bg1"/>
                </a:solidFill>
                <a:latin typeface="Didot" charset="0"/>
              </a:rPr>
              <a:t>internet</a:t>
            </a:r>
            <a:endParaRPr lang="en-US"/>
          </a:p>
        </p:txBody>
      </p:sp>
      <p:sp>
        <p:nvSpPr>
          <p:cNvPr id="11275" name="AutoShape 11"/>
          <p:cNvSpPr>
            <a:spLocks noChangeArrowheads="1"/>
          </p:cNvSpPr>
          <p:nvPr/>
        </p:nvSpPr>
        <p:spPr bwMode="auto">
          <a:xfrm>
            <a:off x="4648200" y="2133600"/>
            <a:ext cx="1371600" cy="609600"/>
          </a:xfrm>
          <a:prstGeom prst="flowChartAlternateProcess">
            <a:avLst/>
          </a:prstGeom>
          <a:solidFill>
            <a:schemeClr val="tx2">
              <a:alpha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Didot" charset="0"/>
              </a:rPr>
              <a:t>TV</a:t>
            </a:r>
            <a:endParaRPr lang="en-US"/>
          </a:p>
        </p:txBody>
      </p:sp>
      <p:sp>
        <p:nvSpPr>
          <p:cNvPr id="11279" name="AutoShape 15"/>
          <p:cNvSpPr>
            <a:spLocks noChangeArrowheads="1"/>
          </p:cNvSpPr>
          <p:nvPr/>
        </p:nvSpPr>
        <p:spPr bwMode="auto">
          <a:xfrm>
            <a:off x="3505200" y="152400"/>
            <a:ext cx="3200400" cy="838200"/>
          </a:xfrm>
          <a:prstGeom prst="flowChartAlternateProcess">
            <a:avLst/>
          </a:prstGeom>
          <a:solidFill>
            <a:schemeClr val="tx1">
              <a:alpha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500">
                <a:solidFill>
                  <a:schemeClr val="bg1"/>
                </a:solidFill>
                <a:latin typeface="Didot" charset="0"/>
              </a:rPr>
              <a:t>Information</a:t>
            </a:r>
            <a:endParaRPr lang="en-US"/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5257800" y="990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>
            <a:off x="5257800" y="1905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>
            <a:off x="5257800" y="2743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>
            <a:off x="6019800" y="3276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7" name="AutoShape 23"/>
          <p:cNvSpPr>
            <a:spLocks noChangeArrowheads="1"/>
          </p:cNvSpPr>
          <p:nvPr/>
        </p:nvSpPr>
        <p:spPr bwMode="auto">
          <a:xfrm>
            <a:off x="6934200" y="2895600"/>
            <a:ext cx="1905000" cy="1447800"/>
          </a:xfrm>
          <a:prstGeom prst="flowChartAlternateProcess">
            <a:avLst/>
          </a:prstGeom>
          <a:solidFill>
            <a:schemeClr val="tx2">
              <a:alpha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Didot" charset="0"/>
              </a:rPr>
              <a:t>More </a:t>
            </a:r>
          </a:p>
          <a:p>
            <a:pPr algn="ctr"/>
            <a:r>
              <a:rPr lang="en-US" sz="4000">
                <a:solidFill>
                  <a:schemeClr val="bg1"/>
                </a:solidFill>
                <a:latin typeface="Didot" charset="0"/>
              </a:rPr>
              <a:t>logic?</a:t>
            </a:r>
            <a:endParaRPr lang="en-US" sz="4000">
              <a:latin typeface="Dido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 descr="1-dragon-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0"/>
            <a:ext cx="2738438" cy="3200400"/>
          </a:xfrm>
          <a:prstGeom prst="rect">
            <a:avLst/>
          </a:prstGeom>
          <a:noFill/>
        </p:spPr>
      </p:pic>
      <p:pic>
        <p:nvPicPr>
          <p:cNvPr id="27655" name="Picture 7" descr="christian_clipart_cros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2057400"/>
            <a:ext cx="1693863" cy="2420938"/>
          </a:xfrm>
          <a:prstGeom prst="rect">
            <a:avLst/>
          </a:prstGeom>
          <a:noFill/>
        </p:spPr>
      </p:pic>
      <p:pic>
        <p:nvPicPr>
          <p:cNvPr id="27657" name="Picture 9" descr="imag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351338"/>
            <a:ext cx="2608263" cy="2506662"/>
          </a:xfrm>
          <a:prstGeom prst="rect">
            <a:avLst/>
          </a:prstGeom>
          <a:noFill/>
        </p:spPr>
      </p:pic>
      <p:pic>
        <p:nvPicPr>
          <p:cNvPr id="27658" name="Picture 10" descr="ist2_3299958_fairy_silhouett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05600" y="1219200"/>
            <a:ext cx="2246313" cy="3200400"/>
          </a:xfrm>
          <a:prstGeom prst="rect">
            <a:avLst/>
          </a:prstGeom>
          <a:noFill/>
        </p:spPr>
      </p:pic>
      <p:pic>
        <p:nvPicPr>
          <p:cNvPr id="27659" name="Picture 11" descr="Star_of_Davi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0"/>
            <a:ext cx="2489200" cy="2806700"/>
          </a:xfrm>
          <a:prstGeom prst="rect">
            <a:avLst/>
          </a:prstGeom>
          <a:noFill/>
        </p:spPr>
      </p:pic>
      <p:pic>
        <p:nvPicPr>
          <p:cNvPr id="27661" name="Picture 13" descr="unicorn-0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96000" y="4214813"/>
            <a:ext cx="2819400" cy="2643187"/>
          </a:xfrm>
          <a:prstGeom prst="rect">
            <a:avLst/>
          </a:prstGeom>
          <a:noFill/>
        </p:spPr>
      </p:pic>
      <p:pic>
        <p:nvPicPr>
          <p:cNvPr id="27662" name="Picture 14" descr="images"/>
          <p:cNvPicPr>
            <a:picLocks noChangeAspect="1" noChangeArrowheads="1"/>
          </p:cNvPicPr>
          <p:nvPr/>
        </p:nvPicPr>
        <p:blipFill>
          <a:blip r:embed="rId9">
            <a:alphaModFix am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70" name="Text Box 22"/>
          <p:cNvSpPr txBox="1">
            <a:spLocks noChangeArrowheads="1"/>
          </p:cNvSpPr>
          <p:nvPr/>
        </p:nvSpPr>
        <p:spPr bwMode="auto">
          <a:xfrm>
            <a:off x="3048000" y="2667000"/>
            <a:ext cx="18415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72" name="Oval 24"/>
          <p:cNvSpPr>
            <a:spLocks noChangeArrowheads="1"/>
          </p:cNvSpPr>
          <p:nvPr/>
        </p:nvSpPr>
        <p:spPr bwMode="auto">
          <a:xfrm>
            <a:off x="3200400" y="2667000"/>
            <a:ext cx="4038600" cy="3886200"/>
          </a:xfrm>
          <a:prstGeom prst="ellipse">
            <a:avLst/>
          </a:prstGeom>
          <a:solidFill>
            <a:schemeClr val="bg1">
              <a:alpha val="89999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tx1"/>
                </a:solidFill>
                <a:latin typeface="Harrington" charset="0"/>
              </a:rPr>
              <a:t>Humans</a:t>
            </a:r>
          </a:p>
          <a:p>
            <a:pPr algn="ctr"/>
            <a:r>
              <a:rPr lang="en-US">
                <a:solidFill>
                  <a:schemeClr val="tx1"/>
                </a:solidFill>
                <a:latin typeface="Harrington" charset="0"/>
              </a:rPr>
              <a:t> of both the</a:t>
            </a:r>
          </a:p>
          <a:p>
            <a:pPr algn="ctr"/>
            <a:r>
              <a:rPr lang="en-US">
                <a:solidFill>
                  <a:schemeClr val="tx1"/>
                </a:solidFill>
                <a:latin typeface="Harrington" charset="0"/>
              </a:rPr>
              <a:t>pre-printing world</a:t>
            </a:r>
          </a:p>
          <a:p>
            <a:pPr algn="ctr"/>
            <a:r>
              <a:rPr lang="en-US">
                <a:solidFill>
                  <a:schemeClr val="tx1"/>
                </a:solidFill>
                <a:latin typeface="Harrington" charset="0"/>
              </a:rPr>
              <a:t>&amp; the electronic age</a:t>
            </a:r>
          </a:p>
          <a:p>
            <a:pPr algn="ctr"/>
            <a:r>
              <a:rPr lang="en-US">
                <a:solidFill>
                  <a:schemeClr val="tx1"/>
                </a:solidFill>
                <a:latin typeface="Harrington" charset="0"/>
              </a:rPr>
              <a:t>Rely on faiths and </a:t>
            </a:r>
          </a:p>
          <a:p>
            <a:pPr algn="ctr"/>
            <a:r>
              <a:rPr lang="en-US">
                <a:solidFill>
                  <a:schemeClr val="tx1"/>
                </a:solidFill>
                <a:latin typeface="Harrington" charset="0"/>
              </a:rPr>
              <a:t>Myths to explain the</a:t>
            </a:r>
          </a:p>
          <a:p>
            <a:pPr algn="ctr"/>
            <a:r>
              <a:rPr lang="en-US">
                <a:solidFill>
                  <a:schemeClr val="tx1"/>
                </a:solidFill>
                <a:latin typeface="Harrington" charset="0"/>
              </a:rPr>
              <a:t>Unknown.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762000" y="0"/>
            <a:ext cx="8077200" cy="3429000"/>
          </a:xfrm>
          <a:prstGeom prst="rightArrow">
            <a:avLst>
              <a:gd name="adj1" fmla="val 50000"/>
              <a:gd name="adj2" fmla="val 58889"/>
            </a:avLst>
          </a:prstGeom>
          <a:solidFill>
            <a:srgbClr val="FFFFFF"/>
          </a:solidFill>
          <a:ln w="9525">
            <a:solidFill>
              <a:srgbClr val="C375B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3500">
                <a:solidFill>
                  <a:srgbClr val="C1230D"/>
                </a:solidFill>
                <a:latin typeface="Harrington" charset="0"/>
              </a:rPr>
              <a:t>As society moves forward with the </a:t>
            </a:r>
          </a:p>
          <a:p>
            <a:pPr algn="ctr"/>
            <a:r>
              <a:rPr lang="en-US" sz="3500">
                <a:solidFill>
                  <a:srgbClr val="C1230D"/>
                </a:solidFill>
                <a:latin typeface="Harrington" charset="0"/>
              </a:rPr>
              <a:t>Convenience of technology</a:t>
            </a:r>
            <a:endParaRPr lang="en-US"/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609600" y="3048000"/>
            <a:ext cx="8229600" cy="3276600"/>
          </a:xfrm>
          <a:prstGeom prst="leftArrow">
            <a:avLst>
              <a:gd name="adj1" fmla="val 50000"/>
              <a:gd name="adj2" fmla="val 62791"/>
            </a:avLst>
          </a:prstGeom>
          <a:solidFill>
            <a:srgbClr val="FFFFFF"/>
          </a:solidFill>
          <a:ln w="9525">
            <a:solidFill>
              <a:srgbClr val="C375B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C1230D"/>
                </a:solidFill>
                <a:latin typeface="Harrington" charset="0"/>
              </a:rPr>
              <a:t>Society reverts backwards to rely and trust </a:t>
            </a:r>
          </a:p>
          <a:p>
            <a:pPr algn="ctr"/>
            <a:r>
              <a:rPr lang="en-US">
                <a:solidFill>
                  <a:srgbClr val="C1230D"/>
                </a:solidFill>
                <a:latin typeface="Harrington" charset="0"/>
              </a:rPr>
              <a:t>Human emotions.</a:t>
            </a:r>
            <a:endParaRPr lang="en-US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1265238" y="3517900"/>
            <a:ext cx="7497762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D1B8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AutoShape 11"/>
          <p:cNvSpPr>
            <a:spLocks noChangeArrowheads="1"/>
          </p:cNvSpPr>
          <p:nvPr/>
        </p:nvSpPr>
        <p:spPr bwMode="auto">
          <a:xfrm>
            <a:off x="457200" y="228600"/>
            <a:ext cx="2667000" cy="2286000"/>
          </a:xfrm>
          <a:prstGeom prst="roundRect">
            <a:avLst>
              <a:gd name="adj" fmla="val 16667"/>
            </a:avLst>
          </a:prstGeom>
          <a:solidFill>
            <a:srgbClr val="F8F9E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10" name="AutoShape 14"/>
          <p:cNvSpPr>
            <a:spLocks noChangeArrowheads="1"/>
          </p:cNvSpPr>
          <p:nvPr/>
        </p:nvSpPr>
        <p:spPr bwMode="auto">
          <a:xfrm>
            <a:off x="3200400" y="228600"/>
            <a:ext cx="2590800" cy="2286000"/>
          </a:xfrm>
          <a:prstGeom prst="roundRect">
            <a:avLst>
              <a:gd name="adj" fmla="val 16667"/>
            </a:avLst>
          </a:prstGeom>
          <a:solidFill>
            <a:srgbClr val="F7F9E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5943600" y="228600"/>
            <a:ext cx="2667000" cy="2286000"/>
          </a:xfrm>
          <a:prstGeom prst="roundRect">
            <a:avLst>
              <a:gd name="adj" fmla="val 16667"/>
            </a:avLst>
          </a:prstGeom>
          <a:solidFill>
            <a:srgbClr val="F3F4E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Didot" charset="0"/>
            </a:endParaRP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533400" y="457200"/>
            <a:ext cx="24384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>
                <a:solidFill>
                  <a:srgbClr val="AEA821"/>
                </a:solidFill>
                <a:latin typeface="Skia" charset="0"/>
              </a:rPr>
              <a:t>“What we feel to be intuitive notions of space and time</a:t>
            </a:r>
            <a:endParaRPr lang="en-US" sz="2500">
              <a:latin typeface="Skia" charset="0"/>
            </a:endParaRP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3352800" y="304800"/>
            <a:ext cx="2209800" cy="1997075"/>
          </a:xfrm>
          <a:prstGeom prst="rect">
            <a:avLst/>
          </a:prstGeom>
          <a:solidFill>
            <a:srgbClr val="F3F4EC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>
                <a:solidFill>
                  <a:srgbClr val="AEA821"/>
                </a:solidFill>
                <a:latin typeface="Skia" charset="0"/>
              </a:rPr>
              <a:t>Are in fact results of our technology “carpentered” world or</a:t>
            </a:r>
            <a:r>
              <a:rPr lang="en-US" sz="2000">
                <a:latin typeface="Didot" charset="0"/>
              </a:rPr>
              <a:t> </a:t>
            </a:r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6096000" y="304800"/>
            <a:ext cx="251460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300">
                <a:solidFill>
                  <a:srgbClr val="AEA821"/>
                </a:solidFill>
                <a:latin typeface="Skia" charset="0"/>
              </a:rPr>
              <a:t>The way that we &amp; our ancestors have constructed dwelling since we emerged from caves.”</a:t>
            </a:r>
            <a:endParaRPr lang="en-US" sz="2000">
              <a:latin typeface="Didot" charset="0"/>
            </a:endParaRPr>
          </a:p>
        </p:txBody>
      </p:sp>
      <p:pic>
        <p:nvPicPr>
          <p:cNvPr id="4117" name="Picture 21" descr="evolution_n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590800"/>
            <a:ext cx="8763000" cy="3886200"/>
          </a:xfrm>
          <a:prstGeom prst="rect">
            <a:avLst/>
          </a:prstGeom>
          <a:solidFill>
            <a:schemeClr val="accent2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Visual Artists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2209800"/>
            <a:ext cx="2806700" cy="3429000"/>
          </a:xfrm>
          <a:prstGeom prst="rect">
            <a:avLst/>
          </a:prstGeom>
          <a:solidFill>
            <a:srgbClr val="040309"/>
          </a:solidFill>
        </p:spPr>
      </p:pic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3733800" y="1219200"/>
            <a:ext cx="5181600" cy="5410200"/>
          </a:xfrm>
          <a:prstGeom prst="plaque">
            <a:avLst>
              <a:gd name="adj" fmla="val 16667"/>
            </a:avLst>
          </a:prstGeom>
          <a:solidFill>
            <a:srgbClr val="1C191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4876800" y="990600"/>
            <a:ext cx="2667000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7500">
                <a:solidFill>
                  <a:schemeClr val="bg1"/>
                </a:solidFill>
              </a:rPr>
              <a:t>Visual</a:t>
            </a:r>
            <a:endParaRPr 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3962400" y="2286000"/>
            <a:ext cx="4235450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500">
                <a:solidFill>
                  <a:srgbClr val="B3B3B3"/>
                </a:solidFill>
                <a:latin typeface="Papyrus" charset="0"/>
              </a:rPr>
              <a:t>“When the constant was </a:t>
            </a:r>
          </a:p>
          <a:p>
            <a:r>
              <a:rPr lang="en-US" sz="2500">
                <a:solidFill>
                  <a:srgbClr val="B3B3B3"/>
                </a:solidFill>
                <a:latin typeface="Papyrus" charset="0"/>
              </a:rPr>
              <a:t>Invented as a meaningless</a:t>
            </a:r>
          </a:p>
          <a:p>
            <a:r>
              <a:rPr lang="en-US" sz="2500">
                <a:solidFill>
                  <a:srgbClr val="B3B3B3"/>
                </a:solidFill>
                <a:latin typeface="Papyrus" charset="0"/>
              </a:rPr>
              <a:t>Abstraction,</a:t>
            </a:r>
            <a:r>
              <a:rPr lang="en-US" sz="2500">
                <a:latin typeface="Papyrus" charset="0"/>
              </a:rPr>
              <a:t> </a:t>
            </a:r>
            <a:r>
              <a:rPr lang="en-US" sz="2500">
                <a:solidFill>
                  <a:schemeClr val="bg1"/>
                </a:solidFill>
                <a:latin typeface="Papyrus" charset="0"/>
              </a:rPr>
              <a:t>vision detached</a:t>
            </a:r>
          </a:p>
          <a:p>
            <a:r>
              <a:rPr lang="en-US" sz="2500">
                <a:solidFill>
                  <a:schemeClr val="bg1"/>
                </a:solidFill>
                <a:latin typeface="Papyrus" charset="0"/>
              </a:rPr>
              <a:t>Itself from the other senses</a:t>
            </a:r>
            <a:r>
              <a:rPr lang="en-US" sz="2500">
                <a:latin typeface="Papyrus" charset="0"/>
              </a:rPr>
              <a:t> </a:t>
            </a:r>
          </a:p>
          <a:p>
            <a:r>
              <a:rPr lang="en-US" sz="2500">
                <a:solidFill>
                  <a:srgbClr val="B3B3B3"/>
                </a:solidFill>
                <a:latin typeface="Papyrus" charset="0"/>
              </a:rPr>
              <a:t>And visual space began </a:t>
            </a:r>
          </a:p>
          <a:p>
            <a:r>
              <a:rPr lang="en-US" sz="2500">
                <a:solidFill>
                  <a:srgbClr val="B3B3B3"/>
                </a:solidFill>
                <a:latin typeface="Papyrus" charset="0"/>
              </a:rPr>
              <a:t>To form”</a:t>
            </a:r>
            <a:endParaRPr lang="en-US"/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5791200" y="5432425"/>
            <a:ext cx="16129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Papyrus" charset="0"/>
              </a:rPr>
              <a:t>-M. Mcluhan</a:t>
            </a:r>
            <a:endParaRPr lang="en-US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3471863" y="3805238"/>
            <a:ext cx="18415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63" name="AutoShape 15"/>
          <p:cNvSpPr>
            <a:spLocks noChangeArrowheads="1"/>
          </p:cNvSpPr>
          <p:nvPr/>
        </p:nvSpPr>
        <p:spPr bwMode="auto">
          <a:xfrm>
            <a:off x="304800" y="762000"/>
            <a:ext cx="3657600" cy="1219200"/>
          </a:xfrm>
          <a:prstGeom prst="roundRect">
            <a:avLst>
              <a:gd name="adj" fmla="val 42787"/>
            </a:avLst>
          </a:prstGeom>
          <a:solidFill>
            <a:srgbClr val="04030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Papyrus" charset="0"/>
              </a:rPr>
              <a:t>Pre-printing World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1" name="Picture 9" descr="mp3expansion_web"/>
          <p:cNvPicPr>
            <a:picLocks noChangeAspect="1" noChangeArrowheads="1"/>
          </p:cNvPicPr>
          <p:nvPr/>
        </p:nvPicPr>
        <p:blipFill>
          <a:blip r:embed="rId4">
            <a:alphaModFix amt="70000"/>
          </a:blip>
          <a:srcRect/>
          <a:stretch>
            <a:fillRect/>
          </a:stretch>
        </p:blipFill>
        <p:spPr bwMode="auto">
          <a:xfrm>
            <a:off x="990600" y="768350"/>
            <a:ext cx="8153400" cy="6089650"/>
          </a:xfrm>
          <a:prstGeom prst="rect">
            <a:avLst/>
          </a:prstGeom>
          <a:solidFill>
            <a:srgbClr val="C3C3C3">
              <a:alpha val="70000"/>
            </a:srgbClr>
          </a:solidFill>
        </p:spPr>
      </p:pic>
      <p:sp>
        <p:nvSpPr>
          <p:cNvPr id="13323" name="AutoShape 11"/>
          <p:cNvSpPr>
            <a:spLocks noChangeArrowheads="1"/>
          </p:cNvSpPr>
          <p:nvPr/>
        </p:nvSpPr>
        <p:spPr bwMode="auto">
          <a:xfrm>
            <a:off x="228600" y="228600"/>
            <a:ext cx="3124200" cy="2133600"/>
          </a:xfrm>
          <a:prstGeom prst="roundRect">
            <a:avLst>
              <a:gd name="adj" fmla="val 16667"/>
            </a:avLst>
          </a:prstGeom>
          <a:solidFill>
            <a:srgbClr val="818BC0">
              <a:alpha val="95000"/>
            </a:srgbClr>
          </a:solidFill>
          <a:ln w="9525">
            <a:solidFill>
              <a:srgbClr val="7078A8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500">
                <a:solidFill>
                  <a:schemeClr val="bg1"/>
                </a:solidFill>
                <a:latin typeface="Papyrus" charset="0"/>
              </a:rPr>
              <a:t>“The world grows </a:t>
            </a:r>
          </a:p>
          <a:p>
            <a:pPr algn="ctr"/>
            <a:r>
              <a:rPr lang="en-US" sz="2500">
                <a:solidFill>
                  <a:schemeClr val="bg1"/>
                </a:solidFill>
                <a:latin typeface="Papyrus" charset="0"/>
              </a:rPr>
              <a:t>Dark every night </a:t>
            </a:r>
          </a:p>
          <a:p>
            <a:pPr algn="ctr"/>
            <a:r>
              <a:rPr lang="en-US" sz="2500">
                <a:solidFill>
                  <a:schemeClr val="bg1"/>
                </a:solidFill>
                <a:latin typeface="Papyrus" charset="0"/>
              </a:rPr>
              <a:t>but </a:t>
            </a:r>
          </a:p>
          <a:p>
            <a:pPr algn="ctr"/>
            <a:r>
              <a:rPr lang="en-US" sz="2500">
                <a:solidFill>
                  <a:schemeClr val="bg1"/>
                </a:solidFill>
                <a:latin typeface="Papyrus" charset="0"/>
              </a:rPr>
              <a:t>Never really silent.”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4114800" y="609600"/>
            <a:ext cx="4267200" cy="4267200"/>
          </a:xfrm>
          <a:prstGeom prst="ellipse">
            <a:avLst/>
          </a:prstGeom>
          <a:solidFill>
            <a:schemeClr val="bg1">
              <a:alpha val="8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tx1"/>
                </a:solidFill>
                <a:latin typeface="Didot" charset="0"/>
              </a:rPr>
              <a:t>“Vision </a:t>
            </a:r>
          </a:p>
          <a:p>
            <a:pPr algn="ctr"/>
            <a:r>
              <a:rPr lang="en-US">
                <a:solidFill>
                  <a:schemeClr val="tx1"/>
                </a:solidFill>
                <a:latin typeface="Didot" charset="0"/>
              </a:rPr>
              <a:t>and hearing give us</a:t>
            </a:r>
          </a:p>
          <a:p>
            <a:pPr algn="ctr"/>
            <a:r>
              <a:rPr lang="en-US">
                <a:solidFill>
                  <a:schemeClr val="tx1"/>
                </a:solidFill>
                <a:latin typeface="Didot" charset="0"/>
              </a:rPr>
              <a:t> first reports on</a:t>
            </a:r>
          </a:p>
          <a:p>
            <a:pPr algn="ctr"/>
            <a:r>
              <a:rPr lang="en-US">
                <a:solidFill>
                  <a:schemeClr val="tx1"/>
                </a:solidFill>
                <a:latin typeface="Didot" charset="0"/>
              </a:rPr>
              <a:t>aspects of the world</a:t>
            </a:r>
          </a:p>
          <a:p>
            <a:pPr algn="ctr"/>
            <a:r>
              <a:rPr lang="en-US">
                <a:solidFill>
                  <a:schemeClr val="tx1"/>
                </a:solidFill>
                <a:latin typeface="Didot" charset="0"/>
              </a:rPr>
              <a:t>with which </a:t>
            </a:r>
          </a:p>
          <a:p>
            <a:pPr algn="ctr"/>
            <a:r>
              <a:rPr lang="en-US">
                <a:solidFill>
                  <a:schemeClr val="tx1"/>
                </a:solidFill>
                <a:latin typeface="Didot" charset="0"/>
              </a:rPr>
              <a:t>we are not yet </a:t>
            </a:r>
          </a:p>
          <a:p>
            <a:pPr algn="ctr"/>
            <a:r>
              <a:rPr lang="en-US">
                <a:solidFill>
                  <a:schemeClr val="tx1"/>
                </a:solidFill>
                <a:latin typeface="Didot" charset="0"/>
              </a:rPr>
              <a:t>engaged.”</a:t>
            </a:r>
            <a:r>
              <a:rPr lang="en-US"/>
              <a:t> </a:t>
            </a:r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4876800" y="5486400"/>
            <a:ext cx="2895600" cy="838200"/>
          </a:xfrm>
          <a:prstGeom prst="roundRect">
            <a:avLst>
              <a:gd name="adj" fmla="val 16667"/>
            </a:avLst>
          </a:prstGeom>
          <a:solidFill>
            <a:schemeClr val="bg1">
              <a:alpha val="8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tx2"/>
                </a:solidFill>
                <a:latin typeface="Didot" charset="0"/>
              </a:rPr>
              <a:t>Electronic age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0" name="Picture 12" descr="scientis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52400"/>
            <a:ext cx="3810000" cy="3600450"/>
          </a:xfrm>
          <a:prstGeom prst="rect">
            <a:avLst/>
          </a:prstGeom>
          <a:noFill/>
        </p:spPr>
      </p:pic>
      <p:pic>
        <p:nvPicPr>
          <p:cNvPr id="7181" name="Picture 13" descr="girl_robo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68975" y="3429000"/>
            <a:ext cx="3221038" cy="3276600"/>
          </a:xfrm>
          <a:prstGeom prst="rect">
            <a:avLst/>
          </a:prstGeom>
          <a:noFill/>
        </p:spPr>
      </p:pic>
      <p:sp>
        <p:nvSpPr>
          <p:cNvPr id="7182" name="Oval 14"/>
          <p:cNvSpPr>
            <a:spLocks noChangeArrowheads="1"/>
          </p:cNvSpPr>
          <p:nvPr/>
        </p:nvSpPr>
        <p:spPr bwMode="auto">
          <a:xfrm>
            <a:off x="5562600" y="0"/>
            <a:ext cx="3276600" cy="3048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500">
              <a:latin typeface="Papyrus" charset="0"/>
            </a:endParaRPr>
          </a:p>
          <a:p>
            <a:pPr algn="ctr"/>
            <a:r>
              <a:rPr lang="en-US" sz="2500">
                <a:latin typeface="Papyrus" charset="0"/>
              </a:rPr>
              <a:t>“We want media to </a:t>
            </a:r>
          </a:p>
          <a:p>
            <a:pPr algn="ctr"/>
            <a:r>
              <a:rPr lang="en-US" sz="2500">
                <a:latin typeface="Papyrus" charset="0"/>
              </a:rPr>
              <a:t>recapture elements</a:t>
            </a:r>
          </a:p>
          <a:p>
            <a:pPr algn="ctr"/>
            <a:r>
              <a:rPr lang="en-US" sz="2500">
                <a:latin typeface="Papyrus" charset="0"/>
              </a:rPr>
              <a:t>Of that biological</a:t>
            </a:r>
          </a:p>
          <a:p>
            <a:pPr algn="ctr"/>
            <a:r>
              <a:rPr lang="en-US" sz="2500">
                <a:latin typeface="Papyrus" charset="0"/>
              </a:rPr>
              <a:t>Communication”</a:t>
            </a:r>
          </a:p>
          <a:p>
            <a:pPr algn="ctr"/>
            <a:r>
              <a:rPr lang="en-US" sz="1800">
                <a:latin typeface="Papyrus" charset="0"/>
              </a:rPr>
              <a:t>-M. Mcluhan</a:t>
            </a:r>
            <a:endParaRPr lang="en-US"/>
          </a:p>
        </p:txBody>
      </p:sp>
      <p:sp>
        <p:nvSpPr>
          <p:cNvPr id="7184" name="Oval 16"/>
          <p:cNvSpPr>
            <a:spLocks noChangeArrowheads="1"/>
          </p:cNvSpPr>
          <p:nvPr/>
        </p:nvSpPr>
        <p:spPr bwMode="auto">
          <a:xfrm>
            <a:off x="304800" y="2895600"/>
            <a:ext cx="4191000" cy="3810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500">
                <a:latin typeface="Papyrus" charset="0"/>
              </a:rPr>
              <a:t>“We want media </a:t>
            </a:r>
          </a:p>
          <a:p>
            <a:pPr algn="ctr"/>
            <a:r>
              <a:rPr lang="en-US" sz="2500">
                <a:latin typeface="Papyrus" charset="0"/>
              </a:rPr>
              <a:t>to Extend our </a:t>
            </a:r>
          </a:p>
          <a:p>
            <a:pPr algn="ctr"/>
            <a:r>
              <a:rPr lang="en-US" sz="2500">
                <a:latin typeface="Papyrus" charset="0"/>
              </a:rPr>
              <a:t>Communications beyond</a:t>
            </a:r>
          </a:p>
          <a:p>
            <a:pPr algn="ctr"/>
            <a:r>
              <a:rPr lang="en-US" sz="2500">
                <a:latin typeface="Papyrus" charset="0"/>
              </a:rPr>
              <a:t>The biological boundaries</a:t>
            </a:r>
          </a:p>
          <a:p>
            <a:pPr algn="ctr"/>
            <a:r>
              <a:rPr lang="en-US" sz="2500">
                <a:latin typeface="Papyrus" charset="0"/>
              </a:rPr>
              <a:t>Of naked </a:t>
            </a:r>
          </a:p>
          <a:p>
            <a:pPr algn="ctr"/>
            <a:r>
              <a:rPr lang="en-US" sz="2500">
                <a:latin typeface="Papyrus" charset="0"/>
              </a:rPr>
              <a:t>seeing and hearing”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r>
              <a:rPr lang="en-US" sz="4000" b="1">
                <a:solidFill>
                  <a:schemeClr val="bg1"/>
                </a:solidFill>
                <a:latin typeface="American Typewriter Light" charset="0"/>
              </a:rPr>
              <a:t>“We become what we behold”</a:t>
            </a: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267200"/>
            <a:ext cx="8610600" cy="2057400"/>
          </a:xfrm>
        </p:spPr>
        <p:txBody>
          <a:bodyPr/>
          <a:lstStyle/>
          <a:p>
            <a:pPr lvl="4">
              <a:lnSpc>
                <a:spcPct val="90000"/>
              </a:lnSpc>
              <a:buFontTx/>
              <a:buNone/>
            </a:pPr>
            <a:r>
              <a:rPr lang="en-US" sz="4000">
                <a:solidFill>
                  <a:schemeClr val="bg1"/>
                </a:solidFill>
                <a:latin typeface="American Typewriter" charset="0"/>
              </a:rPr>
              <a:t>“We shape our tools, </a:t>
            </a:r>
          </a:p>
          <a:p>
            <a:pPr lvl="4">
              <a:lnSpc>
                <a:spcPct val="90000"/>
              </a:lnSpc>
              <a:buFontTx/>
              <a:buNone/>
            </a:pPr>
            <a:r>
              <a:rPr lang="en-US" sz="4000">
                <a:solidFill>
                  <a:schemeClr val="bg1"/>
                </a:solidFill>
                <a:latin typeface="American Typewriter" charset="0"/>
              </a:rPr>
              <a:t>			and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4000">
                <a:solidFill>
                  <a:schemeClr val="bg1"/>
                </a:solidFill>
                <a:latin typeface="American Typewriter" charset="0"/>
              </a:rPr>
              <a:t>		thereafter our tools shape us.”</a:t>
            </a:r>
            <a:endParaRPr lang="en-US" sz="2800">
              <a:solidFill>
                <a:srgbClr val="C1230D"/>
              </a:solidFill>
              <a:latin typeface="American Typewriter" charset="0"/>
            </a:endParaRP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6384925" y="6210300"/>
            <a:ext cx="207803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500" b="1">
                <a:solidFill>
                  <a:schemeClr val="bg1"/>
                </a:solidFill>
                <a:latin typeface="American Typewriter Light" charset="0"/>
              </a:rPr>
              <a:t>-M. Mcluhan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686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end-tim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685800"/>
            <a:ext cx="4429125" cy="5326063"/>
          </a:xfrm>
          <a:prstGeom prst="rect">
            <a:avLst/>
          </a:prstGeom>
          <a:noFill/>
        </p:spPr>
      </p:pic>
      <p:pic>
        <p:nvPicPr>
          <p:cNvPr id="9221" name="Picture 5" descr="angry_man_with_fist_stockxpertcom_id134973_300x19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28600"/>
            <a:ext cx="4419600" cy="3294063"/>
          </a:xfrm>
          <a:prstGeom prst="rect">
            <a:avLst/>
          </a:prstGeom>
          <a:noFill/>
        </p:spPr>
      </p:pic>
      <p:pic>
        <p:nvPicPr>
          <p:cNvPr id="9222" name="Picture 6" descr="photocasevqydhqwta2s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3295650"/>
            <a:ext cx="4419600" cy="3308350"/>
          </a:xfrm>
          <a:prstGeom prst="rect">
            <a:avLst/>
          </a:prstGeom>
          <a:noFill/>
        </p:spPr>
      </p:pic>
      <p:sp>
        <p:nvSpPr>
          <p:cNvPr id="9224" name="AutoShape 8"/>
          <p:cNvSpPr>
            <a:spLocks noChangeArrowheads="1"/>
          </p:cNvSpPr>
          <p:nvPr/>
        </p:nvSpPr>
        <p:spPr bwMode="auto">
          <a:xfrm>
            <a:off x="0" y="3886200"/>
            <a:ext cx="2286000" cy="2971800"/>
          </a:xfrm>
          <a:prstGeom prst="roundRect">
            <a:avLst>
              <a:gd name="adj" fmla="val 16667"/>
            </a:avLst>
          </a:prstGeom>
          <a:solidFill>
            <a:srgbClr val="FFFFB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6705600" y="0"/>
            <a:ext cx="2438400" cy="3124200"/>
          </a:xfrm>
          <a:prstGeom prst="roundRect">
            <a:avLst>
              <a:gd name="adj" fmla="val 16667"/>
            </a:avLst>
          </a:prstGeom>
          <a:solidFill>
            <a:srgbClr val="FFFFB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500">
              <a:solidFill>
                <a:srgbClr val="151899"/>
              </a:solidFill>
              <a:latin typeface="Didot" charset="0"/>
            </a:endParaRPr>
          </a:p>
          <a:p>
            <a:pPr algn="ctr"/>
            <a:r>
              <a:rPr lang="en-US" sz="2500">
                <a:solidFill>
                  <a:srgbClr val="151899"/>
                </a:solidFill>
                <a:latin typeface="Didot" charset="0"/>
              </a:rPr>
              <a:t>“A world in</a:t>
            </a:r>
          </a:p>
          <a:p>
            <a:pPr algn="ctr"/>
            <a:r>
              <a:rPr lang="en-US" sz="2500">
                <a:solidFill>
                  <a:srgbClr val="151899"/>
                </a:solidFill>
                <a:latin typeface="Didot" charset="0"/>
              </a:rPr>
              <a:t>which </a:t>
            </a:r>
          </a:p>
          <a:p>
            <a:pPr algn="ctr"/>
            <a:r>
              <a:rPr lang="en-US" sz="2500">
                <a:solidFill>
                  <a:srgbClr val="151899"/>
                </a:solidFill>
                <a:latin typeface="Didot" charset="0"/>
              </a:rPr>
              <a:t>humans begins </a:t>
            </a:r>
          </a:p>
          <a:p>
            <a:pPr algn="ctr"/>
            <a:r>
              <a:rPr lang="en-US" sz="2500">
                <a:solidFill>
                  <a:srgbClr val="151899"/>
                </a:solidFill>
                <a:latin typeface="Didot" charset="0"/>
              </a:rPr>
              <a:t>Become</a:t>
            </a:r>
          </a:p>
          <a:p>
            <a:pPr algn="ctr"/>
            <a:r>
              <a:rPr lang="en-US" sz="2500">
                <a:solidFill>
                  <a:srgbClr val="151899"/>
                </a:solidFill>
                <a:latin typeface="Didot" charset="0"/>
              </a:rPr>
              <a:t>commodities”</a:t>
            </a:r>
          </a:p>
          <a:p>
            <a:pPr algn="ctr"/>
            <a:r>
              <a:rPr lang="en-US" sz="2000">
                <a:solidFill>
                  <a:srgbClr val="151899"/>
                </a:solidFill>
                <a:latin typeface="Didot" charset="0"/>
              </a:rPr>
              <a:t>-M.Mcluhan</a:t>
            </a:r>
            <a:endParaRPr lang="en-US"/>
          </a:p>
          <a:p>
            <a:pPr algn="ctr"/>
            <a:endParaRPr lang="en-US" sz="2500">
              <a:solidFill>
                <a:srgbClr val="151899"/>
              </a:solidFill>
              <a:latin typeface="Didot" charset="0"/>
            </a:endParaRP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365125" y="3754438"/>
            <a:ext cx="184467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0" y="4191000"/>
            <a:ext cx="2438400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151899"/>
                </a:solidFill>
                <a:latin typeface="Didot" charset="0"/>
              </a:rPr>
              <a:t>“The effect </a:t>
            </a:r>
          </a:p>
          <a:p>
            <a:r>
              <a:rPr lang="en-US" sz="2800">
                <a:solidFill>
                  <a:srgbClr val="151899"/>
                </a:solidFill>
                <a:latin typeface="Didot" charset="0"/>
              </a:rPr>
              <a:t>of electric technology</a:t>
            </a:r>
          </a:p>
          <a:p>
            <a:r>
              <a:rPr lang="en-US" sz="2800">
                <a:solidFill>
                  <a:srgbClr val="151899"/>
                </a:solidFill>
                <a:latin typeface="Didot" charset="0"/>
              </a:rPr>
              <a:t>had at first    been anxiety”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chemeClr val="bg2"/>
            </a:solidFill>
            <a:effectLst/>
            <a:latin typeface="Curlz MT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chemeClr val="bg2"/>
            </a:solidFill>
            <a:effectLst/>
            <a:latin typeface="Curlz MT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304</Words>
  <Application>Microsoft PowerPoint</Application>
  <PresentationFormat>On-screen Show (4:3)</PresentationFormat>
  <Paragraphs>89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ＭＳ Ｐゴシック</vt:lpstr>
      <vt:lpstr>Harrington</vt:lpstr>
      <vt:lpstr>Curlz MT</vt:lpstr>
      <vt:lpstr>Papyrus</vt:lpstr>
      <vt:lpstr>Didot</vt:lpstr>
      <vt:lpstr>Skia</vt:lpstr>
      <vt:lpstr>American Typewriter Light</vt:lpstr>
      <vt:lpstr>American Typewriter</vt:lpstr>
      <vt:lpstr>Blank 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“We become what we behold”</vt:lpstr>
      <vt:lpstr>Slide 9</vt:lpstr>
      <vt:lpstr>Slide 10</vt:lpstr>
      <vt:lpstr>Slide 11</vt:lpstr>
      <vt:lpstr>Slide 12</vt:lpstr>
    </vt:vector>
  </TitlesOfParts>
  <Company>becky gudmundson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becky gudmundson</dc:creator>
  <cp:keywords/>
  <cp:lastModifiedBy>Alejandra Jarabo</cp:lastModifiedBy>
  <cp:revision>17</cp:revision>
  <dcterms:created xsi:type="dcterms:W3CDTF">2008-09-30T02:24:48Z</dcterms:created>
  <dcterms:modified xsi:type="dcterms:W3CDTF">2008-09-30T02:25:35Z</dcterms:modified>
</cp:coreProperties>
</file>