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2.xml" ContentType="application/vnd.openxmlformats-officedocument.theme+xml"/>
  <Override PartName="/ppt/notesSlides/notesSlide11.xml" ContentType="application/vnd.openxmlformats-officedocument.presentationml.notes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768" r:id="rId1"/>
  </p:sldMasterIdLst>
  <p:notesMasterIdLst>
    <p:notesMasterId r:id="rId16"/>
  </p:notesMasterIdLst>
  <p:sldIdLst>
    <p:sldId id="256" r:id="rId2"/>
    <p:sldId id="279" r:id="rId3"/>
    <p:sldId id="280" r:id="rId4"/>
    <p:sldId id="296" r:id="rId5"/>
    <p:sldId id="283" r:id="rId6"/>
    <p:sldId id="295" r:id="rId7"/>
    <p:sldId id="294" r:id="rId8"/>
    <p:sldId id="297" r:id="rId9"/>
    <p:sldId id="298" r:id="rId10"/>
    <p:sldId id="299" r:id="rId11"/>
    <p:sldId id="300" r:id="rId12"/>
    <p:sldId id="301" r:id="rId13"/>
    <p:sldId id="302" r:id="rId14"/>
    <p:sldId id="30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webPr allowPng="1" organizeInFolders="0" useLongFilenames="0" imgSz="1024x768" encoding="macintosh"/>
  <p:clrMru>
    <a:srgbClr val="008080"/>
    <a:srgbClr val="CC0066"/>
    <a:srgbClr val="FF7C80"/>
    <a:srgbClr val="9966FF"/>
    <a:srgbClr val="FF3399"/>
    <a:srgbClr val="FFCC00"/>
    <a:srgbClr val="E8182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6535" autoAdjust="0"/>
    <p:restoredTop sz="94660"/>
  </p:normalViewPr>
  <p:slideViewPr>
    <p:cSldViewPr>
      <p:cViewPr varScale="1">
        <p:scale>
          <a:sx n="154" d="100"/>
          <a:sy n="154" d="100"/>
        </p:scale>
        <p:origin x="-10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theme" Target="theme/theme1.xml"/><Relationship Id="rId4" Type="http://schemas.openxmlformats.org/officeDocument/2006/relationships/slide" Target="slides/slide3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printerSettings" Target="printerSettings/printerSettings1.bin"/><Relationship Id="rId19" Type="http://schemas.openxmlformats.org/officeDocument/2006/relationships/viewProps" Target="view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824DC-F68D-451C-AFD8-B9955B709187}" type="datetimeFigureOut">
              <a:rPr lang="en-US" smtClean="0"/>
              <a:pPr/>
              <a:t>2/3/10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DB609-26B6-4A60-9961-6A85F50A168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DB609-26B6-4A60-9961-6A85F50A1688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DB609-26B6-4A60-9961-6A85F50A1688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DB609-26B6-4A60-9961-6A85F50A1688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DB609-26B6-4A60-9961-6A85F50A1688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DB609-26B6-4A60-9961-6A85F50A1688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DB609-26B6-4A60-9961-6A85F50A1688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DB609-26B6-4A60-9961-6A85F50A1688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DB609-26B6-4A60-9961-6A85F50A1688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DB609-26B6-4A60-9961-6A85F50A1688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DB609-26B6-4A60-9961-6A85F50A1688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DB609-26B6-4A60-9961-6A85F50A1688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DB609-26B6-4A60-9961-6A85F50A1688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DB609-26B6-4A60-9961-6A85F50A1688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DB609-26B6-4A60-9961-6A85F50A1688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2CB8-D6A7-4734-826E-31B019D71719}" type="datetime1">
              <a:rPr lang="en-US" smtClean="0"/>
              <a:pPr/>
              <a:t>2/3/10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4612-5973-4020-B8C1-8888D52353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84875-4CBB-4256-BEC2-BD7521DCDDAB}" type="datetime1">
              <a:rPr lang="en-US" smtClean="0"/>
              <a:pPr/>
              <a:t>2/3/10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4612-5973-4020-B8C1-8888D52353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1242-72C9-4B71-BB5B-3A6CB2A0CFEA}" type="datetime1">
              <a:rPr lang="en-US" smtClean="0"/>
              <a:pPr/>
              <a:t>2/3/10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4612-5973-4020-B8C1-8888D52353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4E93D-ECEB-4F93-8C07-7B63DA8973E4}" type="datetime1">
              <a:rPr lang="en-US" smtClean="0"/>
              <a:pPr/>
              <a:t>2/3/10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4612-5973-4020-B8C1-8888D52353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739A-6F8F-4C76-8E7D-A36B72934B5A}" type="datetime1">
              <a:rPr lang="en-US" smtClean="0"/>
              <a:pPr/>
              <a:t>2/3/10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4612-5973-4020-B8C1-8888D52353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3167-63A7-4E88-B9C4-BD4846866B2A}" type="datetime1">
              <a:rPr lang="en-US" smtClean="0"/>
              <a:pPr/>
              <a:t>2/3/10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4612-5973-4020-B8C1-8888D52353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52099-C0C9-42EB-AB87-625BF4B8922A}" type="datetime1">
              <a:rPr lang="en-US" smtClean="0"/>
              <a:pPr/>
              <a:t>2/3/10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4612-5973-4020-B8C1-8888D52353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5E596-87D1-4B13-A9F1-44BC8BA16934}" type="datetime1">
              <a:rPr lang="en-US" smtClean="0"/>
              <a:pPr/>
              <a:t>2/3/10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4612-5973-4020-B8C1-8888D52353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0A1EE-0BD5-430E-95AF-99CA7F8AC0B3}" type="datetime1">
              <a:rPr lang="en-US" smtClean="0"/>
              <a:pPr/>
              <a:t>2/3/10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4612-5973-4020-B8C1-8888D52353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CAC2E-0EA9-4601-929F-D13AA133EE8C}" type="datetime1">
              <a:rPr lang="en-US" smtClean="0"/>
              <a:pPr/>
              <a:t>2/3/10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4612-5973-4020-B8C1-8888D52353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07EEF-0E6F-4C63-8319-F260D24DF7D8}" type="datetime1">
              <a:rPr lang="en-US" smtClean="0"/>
              <a:pPr/>
              <a:t>2/3/10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4612-5973-4020-B8C1-8888D52353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55F5-9967-4DC7-B2CC-9D62E1662FC6}" type="datetime1">
              <a:rPr lang="en-US" smtClean="0"/>
              <a:pPr/>
              <a:t>2/3/10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D4612-5973-4020-B8C1-8888D52353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jpeg"/><Relationship Id="rId5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7.jpeg"/><Relationship Id="rId5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0.jpeg"/><Relationship Id="rId5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image" Target="../media/image36.jpeg"/><Relationship Id="rId4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3.jpeg"/><Relationship Id="rId5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image" Target="../media/image4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eg"/><Relationship Id="rId5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Relationship Id="rId5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eg"/><Relationship Id="rId5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eg"/><Relationship Id="rId5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eg"/><Relationship Id="rId5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image" Target="../media/image20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jpeg"/><Relationship Id="rId5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jpeg"/><Relationship Id="rId5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</a:rPr>
              <a:t>Hot &amp; Cold Media</a:t>
            </a:r>
            <a:br>
              <a:rPr lang="en-US" sz="6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/>
                </a:solidFill>
              </a:rPr>
              <a:t>Marshall McLuhan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7620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Katie Anderson</a:t>
            </a:r>
          </a:p>
          <a:p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MAT 103 : Fall 2009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4724400" y="304800"/>
            <a:ext cx="4114800" cy="2971800"/>
          </a:xfrm>
          <a:prstGeom prst="rect">
            <a:avLst/>
          </a:prstGeom>
          <a:solidFill>
            <a:schemeClr val="accent1"/>
          </a:soli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COLD</a:t>
            </a:r>
          </a:p>
          <a:p>
            <a:pPr algn="ctr"/>
            <a:r>
              <a:rPr lang="en-US" sz="4800" b="1" dirty="0" smtClean="0"/>
              <a:t>TELEVISION</a:t>
            </a:r>
            <a:endParaRPr lang="en-US" sz="4800" dirty="0" smtClean="0"/>
          </a:p>
          <a:p>
            <a:pPr algn="ctr"/>
            <a:r>
              <a:rPr lang="en-US" dirty="0" smtClean="0"/>
              <a:t>Low Definition</a:t>
            </a:r>
          </a:p>
          <a:p>
            <a:pPr algn="ctr"/>
            <a:r>
              <a:rPr lang="en-US" dirty="0" smtClean="0"/>
              <a:t>High Participation</a:t>
            </a:r>
          </a:p>
          <a:p>
            <a:pPr algn="ctr"/>
            <a:r>
              <a:rPr lang="en-US" dirty="0" smtClean="0"/>
              <a:t>Requires more effort on the part of viewer to determine the meaning</a:t>
            </a:r>
            <a:endParaRPr lang="en-US" dirty="0"/>
          </a:p>
        </p:txBody>
      </p:sp>
      <p:pic>
        <p:nvPicPr>
          <p:cNvPr id="28" name="Picture 27" descr="Hot_Radio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04800"/>
            <a:ext cx="4116791" cy="2973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Picture 28" descr="Hot_Radio_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3581400"/>
            <a:ext cx="4114800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Picture 29" descr="Hot_Radio_0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3579881"/>
            <a:ext cx="4116863" cy="2973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4724400" y="3581400"/>
            <a:ext cx="4114800" cy="2971800"/>
          </a:xfrm>
          <a:prstGeom prst="rect">
            <a:avLst/>
          </a:prstGeom>
          <a:solidFill>
            <a:schemeClr val="accent1"/>
          </a:soli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COLD</a:t>
            </a:r>
          </a:p>
          <a:p>
            <a:pPr algn="ctr"/>
            <a:r>
              <a:rPr lang="en-US" sz="4800" b="1" dirty="0" smtClean="0"/>
              <a:t>SEMINAR</a:t>
            </a:r>
            <a:endParaRPr lang="en-US" sz="4800" dirty="0" smtClean="0"/>
          </a:p>
          <a:p>
            <a:pPr algn="ctr"/>
            <a:r>
              <a:rPr lang="en-US" dirty="0" smtClean="0"/>
              <a:t>Low Definition</a:t>
            </a:r>
          </a:p>
          <a:p>
            <a:pPr algn="ctr"/>
            <a:r>
              <a:rPr lang="en-US" dirty="0" smtClean="0"/>
              <a:t>High Participation</a:t>
            </a:r>
          </a:p>
          <a:p>
            <a:pPr algn="ctr"/>
            <a:r>
              <a:rPr lang="en-US" dirty="0" smtClean="0"/>
              <a:t>Requires participation from the</a:t>
            </a:r>
          </a:p>
          <a:p>
            <a:pPr algn="ctr"/>
            <a:r>
              <a:rPr lang="en-US" dirty="0" smtClean="0"/>
              <a:t>audience to complete the information</a:t>
            </a:r>
            <a:endParaRPr lang="en-US" dirty="0"/>
          </a:p>
        </p:txBody>
      </p:sp>
      <p:pic>
        <p:nvPicPr>
          <p:cNvPr id="28" name="Picture 27" descr="Hot_Radio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04800"/>
            <a:ext cx="4116791" cy="2973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Picture 28" descr="Hot_Radio_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793" y="304800"/>
            <a:ext cx="4114013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Picture 29" descr="Hot_Radio_0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3579881"/>
            <a:ext cx="4116863" cy="2973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381000" y="3581400"/>
            <a:ext cx="4114800" cy="2971800"/>
          </a:xfrm>
          <a:prstGeom prst="rect">
            <a:avLst/>
          </a:prstGeom>
          <a:solidFill>
            <a:schemeClr val="accent1"/>
          </a:soli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COLD</a:t>
            </a:r>
          </a:p>
          <a:p>
            <a:pPr algn="ctr"/>
            <a:r>
              <a:rPr lang="en-US" sz="4800" b="1" dirty="0" smtClean="0"/>
              <a:t>CARTOON</a:t>
            </a:r>
            <a:endParaRPr lang="en-US" sz="4800" dirty="0" smtClean="0"/>
          </a:p>
          <a:p>
            <a:pPr algn="ctr"/>
            <a:r>
              <a:rPr lang="en-US" dirty="0" smtClean="0"/>
              <a:t>Low Definition</a:t>
            </a:r>
          </a:p>
          <a:p>
            <a:pPr algn="ctr"/>
            <a:r>
              <a:rPr lang="en-US" dirty="0" smtClean="0"/>
              <a:t>High Participation</a:t>
            </a:r>
          </a:p>
          <a:p>
            <a:pPr algn="ctr"/>
            <a:r>
              <a:rPr lang="en-US" dirty="0" smtClean="0"/>
              <a:t>Minimal visual information is provided</a:t>
            </a:r>
          </a:p>
          <a:p>
            <a:pPr algn="ctr"/>
            <a:r>
              <a:rPr lang="en-US" dirty="0" smtClean="0"/>
              <a:t>requiring effort to fill in the details</a:t>
            </a:r>
          </a:p>
        </p:txBody>
      </p:sp>
      <p:pic>
        <p:nvPicPr>
          <p:cNvPr id="28" name="Picture 27" descr="Hot_Radio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842" y="3581400"/>
            <a:ext cx="4116791" cy="2973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Picture 28" descr="Hot_Radio_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304800"/>
            <a:ext cx="4114800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Picture 29" descr="Hot_Radio_0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937" y="304800"/>
            <a:ext cx="4116863" cy="2973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</a:rPr>
              <a:t>Hot</a:t>
            </a:r>
            <a:r>
              <a:rPr lang="en-US" sz="5400" b="1" dirty="0" smtClean="0">
                <a:solidFill>
                  <a:schemeClr val="accent1"/>
                </a:solidFill>
              </a:rPr>
              <a:t> </a:t>
            </a:r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&amp;</a:t>
            </a:r>
            <a:r>
              <a:rPr lang="en-US" sz="5400" b="1" dirty="0" smtClean="0">
                <a:solidFill>
                  <a:schemeClr val="accent1"/>
                </a:solidFill>
              </a:rPr>
              <a:t> Cold</a:t>
            </a:r>
            <a:endParaRPr lang="en-US" sz="5400" b="1" dirty="0">
              <a:solidFill>
                <a:schemeClr val="accent1"/>
              </a:solidFill>
            </a:endParaRPr>
          </a:p>
        </p:txBody>
      </p:sp>
      <p:pic>
        <p:nvPicPr>
          <p:cNvPr id="15" name="Picture 14" descr="Hot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524000"/>
            <a:ext cx="2057400" cy="1143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 descr="Hot_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8601" y="1524000"/>
            <a:ext cx="2056998" cy="1143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 descr="Hot_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147" y="1524000"/>
            <a:ext cx="2057106" cy="1143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 descr="Hot_0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6469" y="1524000"/>
            <a:ext cx="2055661" cy="1143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0" y="32004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Hot and cold mediums have very different effects on the user.</a:t>
            </a:r>
          </a:p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temperature of a medium comes from the degree of intensity of its engagements.</a:t>
            </a:r>
          </a:p>
          <a:p>
            <a:pPr algn="ctr"/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Hot media offers complete information and requires</a:t>
            </a:r>
          </a:p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low participation from the audience.</a:t>
            </a:r>
          </a:p>
          <a:p>
            <a:pPr algn="ctr"/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accent1"/>
                </a:solidFill>
              </a:rPr>
              <a:t>Cold media offers incomplete information and requires</a:t>
            </a:r>
          </a:p>
          <a:p>
            <a:pPr algn="ctr"/>
            <a:r>
              <a:rPr lang="en-US" dirty="0" smtClean="0">
                <a:solidFill>
                  <a:schemeClr val="accent1"/>
                </a:solidFill>
              </a:rPr>
              <a:t>high participation from the audience.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 idx="4294967295"/>
          </p:nvPr>
        </p:nvSpPr>
        <p:spPr>
          <a:xfrm>
            <a:off x="0" y="2667000"/>
            <a:ext cx="9144000" cy="1470025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End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9144000" cy="11430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</a:rPr>
              <a:t>Hot</a:t>
            </a:r>
            <a:r>
              <a:rPr lang="en-US" sz="5400" b="1" dirty="0" smtClean="0"/>
              <a:t> </a:t>
            </a:r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vs</a:t>
            </a:r>
            <a:r>
              <a:rPr lang="en-US" sz="5400" b="1" dirty="0" smtClean="0"/>
              <a:t> </a:t>
            </a:r>
            <a:r>
              <a:rPr lang="en-US" sz="5400" b="1" dirty="0" smtClean="0">
                <a:solidFill>
                  <a:schemeClr val="accent1"/>
                </a:solidFill>
              </a:rPr>
              <a:t>Cold</a:t>
            </a:r>
            <a:endParaRPr lang="en-US" sz="5400" b="1" dirty="0">
              <a:solidFill>
                <a:schemeClr val="accent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" y="2209800"/>
            <a:ext cx="4114800" cy="40386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HOT</a:t>
            </a:r>
          </a:p>
          <a:p>
            <a:pPr algn="ctr"/>
            <a:endParaRPr lang="en-US" sz="1000" dirty="0" smtClean="0"/>
          </a:p>
          <a:p>
            <a:pPr algn="ctr"/>
            <a:r>
              <a:rPr lang="en-US" dirty="0" smtClean="0"/>
              <a:t>Hot media is well filled with</a:t>
            </a:r>
          </a:p>
          <a:p>
            <a:pPr algn="ctr"/>
            <a:r>
              <a:rPr lang="en-US" dirty="0" smtClean="0"/>
              <a:t>data from high quality sources.</a:t>
            </a:r>
          </a:p>
          <a:p>
            <a:pPr algn="ctr"/>
            <a:r>
              <a:rPr lang="en-US" dirty="0" smtClean="0"/>
              <a:t>It is considered high definition and</a:t>
            </a:r>
          </a:p>
          <a:p>
            <a:pPr algn="ctr"/>
            <a:r>
              <a:rPr lang="en-US" dirty="0" smtClean="0"/>
              <a:t>intensely engages a single sense.</a:t>
            </a:r>
          </a:p>
          <a:p>
            <a:pPr algn="ctr"/>
            <a:r>
              <a:rPr lang="en-US" dirty="0" smtClean="0"/>
              <a:t>Hot media presents complete</a:t>
            </a:r>
          </a:p>
          <a:p>
            <a:pPr algn="ctr"/>
            <a:r>
              <a:rPr lang="en-US" dirty="0" smtClean="0"/>
              <a:t>Information and does not leave</a:t>
            </a:r>
          </a:p>
          <a:p>
            <a:pPr algn="ctr"/>
            <a:r>
              <a:rPr lang="en-US" dirty="0" smtClean="0"/>
              <a:t>much to be filled in or completed</a:t>
            </a:r>
          </a:p>
          <a:p>
            <a:pPr algn="ctr"/>
            <a:r>
              <a:rPr lang="en-US" dirty="0" smtClean="0"/>
              <a:t>by the audience.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724400" y="2209800"/>
            <a:ext cx="4114800" cy="4038600"/>
          </a:xfrm>
          <a:prstGeom prst="rect">
            <a:avLst/>
          </a:prstGeom>
          <a:solidFill>
            <a:schemeClr val="accent1"/>
          </a:soli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COLD</a:t>
            </a:r>
          </a:p>
          <a:p>
            <a:pPr algn="ctr"/>
            <a:endParaRPr lang="en-US" sz="1000" dirty="0" smtClean="0"/>
          </a:p>
          <a:p>
            <a:pPr algn="ctr"/>
            <a:r>
              <a:rPr lang="en-US" dirty="0" smtClean="0"/>
              <a:t>Cold media provides less data</a:t>
            </a:r>
          </a:p>
          <a:p>
            <a:pPr algn="ctr"/>
            <a:r>
              <a:rPr lang="en-US" dirty="0" smtClean="0"/>
              <a:t>for the viewer. It is considered</a:t>
            </a:r>
          </a:p>
          <a:p>
            <a:pPr algn="ctr"/>
            <a:r>
              <a:rPr lang="en-US" dirty="0" smtClean="0"/>
              <a:t>low definition and loosely</a:t>
            </a:r>
          </a:p>
          <a:p>
            <a:pPr algn="ctr"/>
            <a:r>
              <a:rPr lang="en-US" dirty="0" smtClean="0"/>
              <a:t>engages multiple senses. Cold</a:t>
            </a:r>
          </a:p>
          <a:p>
            <a:pPr algn="ctr"/>
            <a:r>
              <a:rPr lang="en-US" dirty="0" smtClean="0"/>
              <a:t>media presents little information</a:t>
            </a:r>
          </a:p>
          <a:p>
            <a:pPr algn="ctr"/>
            <a:r>
              <a:rPr lang="en-US" dirty="0" smtClean="0"/>
              <a:t>and invites high levels of</a:t>
            </a:r>
          </a:p>
          <a:p>
            <a:pPr algn="ctr"/>
            <a:r>
              <a:rPr lang="en-US" dirty="0" smtClean="0"/>
              <a:t>participation and completion</a:t>
            </a:r>
          </a:p>
          <a:p>
            <a:pPr algn="ctr"/>
            <a:r>
              <a:rPr lang="en-US" dirty="0" smtClean="0"/>
              <a:t>by the audience.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04800" y="129540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Hot and cold are temperatures of different media. Each media encourages different degrees of participation from the viewer.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</a:rPr>
              <a:t>Hot Media</a:t>
            </a:r>
            <a:endParaRPr lang="en-US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3048000"/>
            <a:ext cx="8458200" cy="3200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Hot media fully engages the participants requiring less participation.</a:t>
            </a:r>
          </a:p>
          <a:p>
            <a:pPr algn="ctr"/>
            <a:r>
              <a:rPr lang="en-US" dirty="0" smtClean="0"/>
              <a:t>Lower participation creates a passive audience.</a:t>
            </a:r>
          </a:p>
          <a:p>
            <a:pPr algn="ctr">
              <a:buNone/>
            </a:pPr>
            <a:endParaRPr lang="en-US" sz="1200" dirty="0" smtClean="0"/>
          </a:p>
          <a:p>
            <a:pPr algn="ctr">
              <a:buNone/>
            </a:pPr>
            <a:endParaRPr lang="en-US" sz="1200" dirty="0" smtClean="0"/>
          </a:p>
          <a:p>
            <a:pPr algn="ctr">
              <a:buNone/>
            </a:pPr>
            <a:r>
              <a:rPr lang="en-US" dirty="0" smtClean="0"/>
              <a:t>Explosive - Intense - Bright - Clear - Loud - Dramatic - Excludes - Intoxicating</a:t>
            </a:r>
          </a:p>
          <a:p>
            <a:pPr algn="ctr">
              <a:buNone/>
            </a:pPr>
            <a:r>
              <a:rPr lang="en-US" dirty="0" smtClean="0"/>
              <a:t>Dazzling - Instructive - Definitive - Overpowering - Linear - Logical - High Definition</a:t>
            </a:r>
          </a:p>
          <a:p>
            <a:pPr algn="ctr">
              <a:buNone/>
            </a:pPr>
            <a:endParaRPr lang="en-US" sz="1200" dirty="0" smtClean="0"/>
          </a:p>
          <a:p>
            <a:pPr algn="ctr">
              <a:buNone/>
            </a:pPr>
            <a:endParaRPr lang="en-US" sz="1200" dirty="0" smtClean="0"/>
          </a:p>
          <a:p>
            <a:pPr algn="ctr">
              <a:buNone/>
            </a:pPr>
            <a:r>
              <a:rPr lang="en-US" dirty="0" smtClean="0"/>
              <a:t>Printed Books - Newspapers - Lectures - Motion Pictures - Photography - Radio</a:t>
            </a:r>
          </a:p>
        </p:txBody>
      </p:sp>
      <p:pic>
        <p:nvPicPr>
          <p:cNvPr id="15" name="Picture 14" descr="Hot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524000"/>
            <a:ext cx="2057400" cy="1143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 descr="Hot_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1524000"/>
            <a:ext cx="2057400" cy="1143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 descr="Hot_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1524029"/>
            <a:ext cx="2057400" cy="11429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 descr="Hot_0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05769" y="1524000"/>
            <a:ext cx="2057061" cy="1143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381000" y="304800"/>
            <a:ext cx="4114800" cy="29718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HOT</a:t>
            </a:r>
          </a:p>
          <a:p>
            <a:pPr algn="ctr"/>
            <a:r>
              <a:rPr lang="en-US" sz="4800" b="1" dirty="0" smtClean="0"/>
              <a:t>FILM</a:t>
            </a:r>
            <a:endParaRPr lang="en-US" sz="4800" dirty="0" smtClean="0"/>
          </a:p>
          <a:p>
            <a:pPr algn="ctr"/>
            <a:r>
              <a:rPr lang="en-US" dirty="0" smtClean="0"/>
              <a:t>High Definition</a:t>
            </a:r>
          </a:p>
          <a:p>
            <a:pPr algn="ctr"/>
            <a:r>
              <a:rPr lang="en-US" dirty="0" smtClean="0"/>
              <a:t>Low participation</a:t>
            </a:r>
          </a:p>
          <a:p>
            <a:pPr algn="ctr"/>
            <a:r>
              <a:rPr lang="en-US" dirty="0" smtClean="0"/>
              <a:t>Demands viewer’s attention</a:t>
            </a:r>
          </a:p>
          <a:p>
            <a:pPr algn="ctr"/>
            <a:r>
              <a:rPr lang="en-US" dirty="0" smtClean="0"/>
              <a:t>Intense, bright, and intoxicating </a:t>
            </a:r>
            <a:endParaRPr lang="en-US" dirty="0"/>
          </a:p>
        </p:txBody>
      </p:sp>
      <p:pic>
        <p:nvPicPr>
          <p:cNvPr id="28" name="Picture 27" descr="Hot_Radio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5703" y="3581400"/>
            <a:ext cx="4115068" cy="29732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Picture 28" descr="Hot_Radio_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5636" y="304800"/>
            <a:ext cx="4112328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Picture 29" descr="Hot_Radio_0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3579881"/>
            <a:ext cx="4116863" cy="2973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4724400" y="304800"/>
            <a:ext cx="4114800" cy="29718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HOT</a:t>
            </a:r>
          </a:p>
          <a:p>
            <a:pPr algn="ctr"/>
            <a:r>
              <a:rPr lang="en-US" sz="4800" b="1" dirty="0" smtClean="0"/>
              <a:t>RADIO</a:t>
            </a:r>
            <a:endParaRPr lang="en-US" sz="4800" dirty="0" smtClean="0"/>
          </a:p>
          <a:p>
            <a:pPr algn="ctr"/>
            <a:r>
              <a:rPr lang="en-US" dirty="0" smtClean="0"/>
              <a:t>High Definition</a:t>
            </a:r>
          </a:p>
          <a:p>
            <a:pPr algn="ctr"/>
            <a:r>
              <a:rPr lang="en-US" dirty="0" smtClean="0"/>
              <a:t>Low participation</a:t>
            </a:r>
          </a:p>
          <a:p>
            <a:pPr algn="ctr"/>
            <a:r>
              <a:rPr lang="en-US" dirty="0" smtClean="0"/>
              <a:t>Intense focus on the ear</a:t>
            </a:r>
          </a:p>
          <a:p>
            <a:pPr algn="ctr"/>
            <a:r>
              <a:rPr lang="en-US" dirty="0" smtClean="0"/>
              <a:t>Clear and complete audio</a:t>
            </a:r>
          </a:p>
        </p:txBody>
      </p:sp>
      <p:pic>
        <p:nvPicPr>
          <p:cNvPr id="28" name="Picture 27" descr="Hot_Radio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125" y="304800"/>
            <a:ext cx="4117675" cy="29732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Picture 28" descr="Hot_Radio_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3581400"/>
            <a:ext cx="4114800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Picture 29" descr="Hot_Radio_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3579852"/>
            <a:ext cx="4116864" cy="29733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4724400" y="3581400"/>
            <a:ext cx="4114800" cy="29718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HOT</a:t>
            </a:r>
          </a:p>
          <a:p>
            <a:pPr algn="ctr"/>
            <a:r>
              <a:rPr lang="en-US" sz="4400" b="1" dirty="0" smtClean="0"/>
              <a:t>PRINTED WORD</a:t>
            </a:r>
            <a:endParaRPr lang="en-US" sz="4400" dirty="0" smtClean="0"/>
          </a:p>
          <a:p>
            <a:pPr algn="ctr"/>
            <a:r>
              <a:rPr lang="en-US" dirty="0" smtClean="0"/>
              <a:t>High Definition</a:t>
            </a:r>
          </a:p>
          <a:p>
            <a:pPr algn="ctr"/>
            <a:r>
              <a:rPr lang="en-US" dirty="0" smtClean="0"/>
              <a:t>Low participation</a:t>
            </a:r>
          </a:p>
          <a:p>
            <a:pPr algn="ctr"/>
            <a:r>
              <a:rPr lang="en-US" dirty="0" smtClean="0"/>
              <a:t>Provides complete information</a:t>
            </a:r>
          </a:p>
          <a:p>
            <a:pPr algn="ctr"/>
            <a:r>
              <a:rPr lang="en-US" dirty="0" smtClean="0"/>
              <a:t>Sequential, linear, and logical</a:t>
            </a:r>
          </a:p>
        </p:txBody>
      </p:sp>
      <p:pic>
        <p:nvPicPr>
          <p:cNvPr id="28" name="Picture 27" descr="Hot_Radio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359" y="304800"/>
            <a:ext cx="4115207" cy="29732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Picture 28" descr="Hot_Radio_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304800"/>
            <a:ext cx="4114800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Picture 29" descr="Hot_Radio_0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3580764"/>
            <a:ext cx="4116864" cy="29715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381000" y="3581400"/>
            <a:ext cx="4114800" cy="29718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HOT</a:t>
            </a:r>
          </a:p>
          <a:p>
            <a:pPr algn="ctr"/>
            <a:r>
              <a:rPr lang="en-US" sz="4800" b="1" dirty="0" smtClean="0"/>
              <a:t>PHOTOGRAPH</a:t>
            </a:r>
            <a:endParaRPr lang="en-US" sz="4800" dirty="0" smtClean="0"/>
          </a:p>
          <a:p>
            <a:pPr algn="ctr"/>
            <a:r>
              <a:rPr lang="en-US" dirty="0" smtClean="0"/>
              <a:t>High Definition</a:t>
            </a:r>
          </a:p>
          <a:p>
            <a:pPr algn="ctr"/>
            <a:r>
              <a:rPr lang="en-US" dirty="0" smtClean="0"/>
              <a:t>Low participation</a:t>
            </a:r>
          </a:p>
          <a:p>
            <a:pPr algn="ctr"/>
            <a:r>
              <a:rPr lang="en-US" dirty="0" smtClean="0"/>
              <a:t>Sharp in definition</a:t>
            </a:r>
          </a:p>
          <a:p>
            <a:pPr algn="ctr"/>
            <a:r>
              <a:rPr lang="en-US" dirty="0" smtClean="0"/>
              <a:t>Visual emphasis</a:t>
            </a:r>
            <a:endParaRPr lang="en-US" dirty="0"/>
          </a:p>
        </p:txBody>
      </p:sp>
      <p:pic>
        <p:nvPicPr>
          <p:cNvPr id="28" name="Picture 27" descr="Hot_Radio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567" y="304800"/>
            <a:ext cx="4116791" cy="29732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Picture 28" descr="Hot_Radio_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304800"/>
            <a:ext cx="4114800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Picture 29" descr="Hot_Radio_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556" y="3581429"/>
            <a:ext cx="4116552" cy="2973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1"/>
                </a:solidFill>
              </a:rPr>
              <a:t>Cold Media</a:t>
            </a:r>
            <a:endParaRPr lang="en-US" sz="5400" b="1" dirty="0">
              <a:solidFill>
                <a:schemeClr val="accent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3048000"/>
            <a:ext cx="8458200" cy="3200400"/>
          </a:xfrm>
          <a:prstGeom prst="rect">
            <a:avLst/>
          </a:prstGeom>
          <a:solidFill>
            <a:schemeClr val="accent1"/>
          </a:soli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Cold media invites participation by the incomplete information it offers.</a:t>
            </a:r>
          </a:p>
          <a:p>
            <a:pPr algn="ctr"/>
            <a:r>
              <a:rPr lang="en-US" dirty="0" smtClean="0"/>
              <a:t>Higher participation creates an active audience.</a:t>
            </a:r>
          </a:p>
          <a:p>
            <a:pPr algn="ctr">
              <a:buNone/>
            </a:pPr>
            <a:endParaRPr lang="en-US" sz="1200" dirty="0" smtClean="0"/>
          </a:p>
          <a:p>
            <a:pPr algn="ctr">
              <a:buNone/>
            </a:pPr>
            <a:endParaRPr lang="en-US" sz="1200" dirty="0" smtClean="0"/>
          </a:p>
          <a:p>
            <a:pPr algn="ctr">
              <a:buNone/>
            </a:pPr>
            <a:r>
              <a:rPr lang="en-US" dirty="0" smtClean="0"/>
              <a:t>Understated - Fleeting - Blurred - Soft - Intimate - Seducing – Includes</a:t>
            </a:r>
          </a:p>
          <a:p>
            <a:pPr algn="ctr">
              <a:buNone/>
            </a:pPr>
            <a:r>
              <a:rPr lang="en-US" dirty="0" smtClean="0"/>
              <a:t>Intriguing - Incomplete - Detached - Light  - Low Definition</a:t>
            </a:r>
          </a:p>
          <a:p>
            <a:pPr algn="ctr">
              <a:buNone/>
            </a:pPr>
            <a:endParaRPr lang="en-US" sz="1200" dirty="0" smtClean="0"/>
          </a:p>
          <a:p>
            <a:pPr algn="ctr">
              <a:buNone/>
            </a:pPr>
            <a:endParaRPr lang="en-US" sz="1200" dirty="0" smtClean="0"/>
          </a:p>
          <a:p>
            <a:pPr algn="ctr">
              <a:buNone/>
            </a:pPr>
            <a:r>
              <a:rPr lang="en-US" dirty="0" smtClean="0"/>
              <a:t>Television - Seminar - Cartoons - Hieroglyphics - Telephone</a:t>
            </a:r>
          </a:p>
        </p:txBody>
      </p:sp>
      <p:pic>
        <p:nvPicPr>
          <p:cNvPr id="15" name="Picture 14" descr="Hot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524000"/>
            <a:ext cx="2057400" cy="1143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 descr="Hot_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1524000"/>
            <a:ext cx="2057400" cy="1143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 descr="Hot_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1524000"/>
            <a:ext cx="2057400" cy="1143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 descr="Hot_0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5600" y="1524000"/>
            <a:ext cx="2057400" cy="1143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381000" y="304800"/>
            <a:ext cx="4114800" cy="2971800"/>
          </a:xfrm>
          <a:prstGeom prst="rect">
            <a:avLst/>
          </a:prstGeom>
          <a:solidFill>
            <a:schemeClr val="accent1"/>
          </a:soli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COLD</a:t>
            </a:r>
          </a:p>
          <a:p>
            <a:pPr algn="ctr"/>
            <a:r>
              <a:rPr lang="en-US" sz="4800" b="1" dirty="0" smtClean="0"/>
              <a:t>TELEPHONE</a:t>
            </a:r>
            <a:endParaRPr lang="en-US" sz="4800" dirty="0" smtClean="0"/>
          </a:p>
          <a:p>
            <a:pPr algn="ctr"/>
            <a:r>
              <a:rPr lang="en-US" dirty="0" smtClean="0"/>
              <a:t>Low Definition</a:t>
            </a:r>
          </a:p>
          <a:p>
            <a:pPr algn="ctr"/>
            <a:r>
              <a:rPr lang="en-US" dirty="0" smtClean="0"/>
              <a:t>High Participation</a:t>
            </a:r>
          </a:p>
          <a:p>
            <a:pPr algn="ctr"/>
            <a:r>
              <a:rPr lang="en-US" dirty="0" smtClean="0"/>
              <a:t>Ear is given minimal information requiring much to be filled in by the listener</a:t>
            </a:r>
          </a:p>
        </p:txBody>
      </p:sp>
      <p:pic>
        <p:nvPicPr>
          <p:cNvPr id="28" name="Picture 27" descr="Hot_Radio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3581400"/>
            <a:ext cx="4116791" cy="29726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Picture 28" descr="Hot_Radio_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840" y="304800"/>
            <a:ext cx="4113919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Picture 29" descr="Hot_Radio_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400" y="3579910"/>
            <a:ext cx="4116273" cy="2973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3067</TotalTime>
  <Words>433</Words>
  <Application>Microsoft Office PowerPoint</Application>
  <PresentationFormat>On-screen Show (4:3)</PresentationFormat>
  <Paragraphs>115</Paragraphs>
  <Slides>14</Slides>
  <Notes>14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Hot &amp; Cold Media Marshall McLuhan</vt:lpstr>
      <vt:lpstr>Hot vs Cold</vt:lpstr>
      <vt:lpstr>Hot Media</vt:lpstr>
      <vt:lpstr>Slide 4</vt:lpstr>
      <vt:lpstr>Slide 5</vt:lpstr>
      <vt:lpstr>Slide 6</vt:lpstr>
      <vt:lpstr>Slide 7</vt:lpstr>
      <vt:lpstr>Cold Media</vt:lpstr>
      <vt:lpstr>Slide 9</vt:lpstr>
      <vt:lpstr>Slide 10</vt:lpstr>
      <vt:lpstr>Slide 11</vt:lpstr>
      <vt:lpstr>Slide 12</vt:lpstr>
      <vt:lpstr>Hot &amp; Cold</vt:lpstr>
      <vt:lpstr>The End</vt:lpstr>
    </vt:vector>
  </TitlesOfParts>
  <Company>Toshiba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Slide 1</dc:title>
  <dc:creator>Katie</dc:creator>
  <cp:keywords/>
  <cp:lastModifiedBy>Alejandra Jarabo</cp:lastModifiedBy>
  <cp:revision>251</cp:revision>
  <dcterms:created xsi:type="dcterms:W3CDTF">2010-02-04T02:29:44Z</dcterms:created>
  <dcterms:modified xsi:type="dcterms:W3CDTF">2010-02-04T02:31:47Z</dcterms:modified>
</cp:coreProperties>
</file>