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8" r:id="rId3"/>
    <p:sldId id="259" r:id="rId4"/>
    <p:sldId id="260" r:id="rId5"/>
    <p:sldId id="270" r:id="rId6"/>
    <p:sldId id="271" r:id="rId7"/>
    <p:sldId id="269" r:id="rId8"/>
    <p:sldId id="265" r:id="rId9"/>
    <p:sldId id="266" r:id="rId10"/>
    <p:sldId id="261" r:id="rId11"/>
    <p:sldId id="262" r:id="rId12"/>
    <p:sldId id="264" r:id="rId13"/>
    <p:sldId id="272"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9A26"/>
    <a:srgbClr val="EEECE1"/>
    <a:srgbClr val="1E6EFF"/>
    <a:srgbClr val="46EEFF"/>
    <a:srgbClr val="1B99FF"/>
    <a:srgbClr val="E4BA3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30" autoAdjust="0"/>
    <p:restoredTop sz="86434" autoAdjust="0"/>
  </p:normalViewPr>
  <p:slideViewPr>
    <p:cSldViewPr snapToGrid="0" snapToObjects="1">
      <p:cViewPr>
        <p:scale>
          <a:sx n="65" d="100"/>
          <a:sy n="65" d="100"/>
        </p:scale>
        <p:origin x="-296" y="-1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E7C00C-16D2-BC40-8848-3843D376BCEC}" type="datetimeFigureOut">
              <a:rPr lang="en-US" smtClean="0"/>
              <a:t>5/13/15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A98479-4409-5A49-B602-44B9352042B9}" type="slidenum">
              <a:rPr lang="en-US" smtClean="0"/>
              <a:t>‹#›</a:t>
            </a:fld>
            <a:endParaRPr lang="en-US"/>
          </a:p>
        </p:txBody>
      </p:sp>
    </p:spTree>
    <p:extLst>
      <p:ext uri="{BB962C8B-B14F-4D97-AF65-F5344CB8AC3E}">
        <p14:creationId xmlns:p14="http://schemas.microsoft.com/office/powerpoint/2010/main" val="10737869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98479-4409-5A49-B602-44B9352042B9}" type="slidenum">
              <a:rPr lang="en-US" smtClean="0"/>
              <a:t>3</a:t>
            </a:fld>
            <a:endParaRPr lang="en-US"/>
          </a:p>
        </p:txBody>
      </p:sp>
    </p:spTree>
    <p:extLst>
      <p:ext uri="{BB962C8B-B14F-4D97-AF65-F5344CB8AC3E}">
        <p14:creationId xmlns:p14="http://schemas.microsoft.com/office/powerpoint/2010/main" val="3290130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3579BC-428C-D645-A153-234262CB9314}" type="datetimeFigureOut">
              <a:rPr lang="en-US" smtClean="0"/>
              <a:t>5/13/15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4F7A2-CF3A-0B44-8017-3C8833932B00}" type="slidenum">
              <a:rPr lang="en-US" smtClean="0"/>
              <a:t>‹#›</a:t>
            </a:fld>
            <a:endParaRPr lang="en-US"/>
          </a:p>
        </p:txBody>
      </p:sp>
    </p:spTree>
    <p:extLst>
      <p:ext uri="{BB962C8B-B14F-4D97-AF65-F5344CB8AC3E}">
        <p14:creationId xmlns:p14="http://schemas.microsoft.com/office/powerpoint/2010/main" val="302077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3579BC-428C-D645-A153-234262CB9314}" type="datetimeFigureOut">
              <a:rPr lang="en-US" smtClean="0"/>
              <a:t>5/13/15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4F7A2-CF3A-0B44-8017-3C8833932B00}" type="slidenum">
              <a:rPr lang="en-US" smtClean="0"/>
              <a:t>‹#›</a:t>
            </a:fld>
            <a:endParaRPr lang="en-US"/>
          </a:p>
        </p:txBody>
      </p:sp>
    </p:spTree>
    <p:extLst>
      <p:ext uri="{BB962C8B-B14F-4D97-AF65-F5344CB8AC3E}">
        <p14:creationId xmlns:p14="http://schemas.microsoft.com/office/powerpoint/2010/main" val="1921459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3579BC-428C-D645-A153-234262CB9314}" type="datetimeFigureOut">
              <a:rPr lang="en-US" smtClean="0"/>
              <a:t>5/13/15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4F7A2-CF3A-0B44-8017-3C8833932B00}" type="slidenum">
              <a:rPr lang="en-US" smtClean="0"/>
              <a:t>‹#›</a:t>
            </a:fld>
            <a:endParaRPr lang="en-US"/>
          </a:p>
        </p:txBody>
      </p:sp>
    </p:spTree>
    <p:extLst>
      <p:ext uri="{BB962C8B-B14F-4D97-AF65-F5344CB8AC3E}">
        <p14:creationId xmlns:p14="http://schemas.microsoft.com/office/powerpoint/2010/main" val="3883047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3579BC-428C-D645-A153-234262CB9314}" type="datetimeFigureOut">
              <a:rPr lang="en-US" smtClean="0"/>
              <a:t>5/13/15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4F7A2-CF3A-0B44-8017-3C8833932B00}" type="slidenum">
              <a:rPr lang="en-US" smtClean="0"/>
              <a:t>‹#›</a:t>
            </a:fld>
            <a:endParaRPr lang="en-US"/>
          </a:p>
        </p:txBody>
      </p:sp>
    </p:spTree>
    <p:extLst>
      <p:ext uri="{BB962C8B-B14F-4D97-AF65-F5344CB8AC3E}">
        <p14:creationId xmlns:p14="http://schemas.microsoft.com/office/powerpoint/2010/main" val="487783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3579BC-428C-D645-A153-234262CB9314}" type="datetimeFigureOut">
              <a:rPr lang="en-US" smtClean="0"/>
              <a:t>5/13/15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4F7A2-CF3A-0B44-8017-3C8833932B00}" type="slidenum">
              <a:rPr lang="en-US" smtClean="0"/>
              <a:t>‹#›</a:t>
            </a:fld>
            <a:endParaRPr lang="en-US"/>
          </a:p>
        </p:txBody>
      </p:sp>
    </p:spTree>
    <p:extLst>
      <p:ext uri="{BB962C8B-B14F-4D97-AF65-F5344CB8AC3E}">
        <p14:creationId xmlns:p14="http://schemas.microsoft.com/office/powerpoint/2010/main" val="3201356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3579BC-428C-D645-A153-234262CB9314}" type="datetimeFigureOut">
              <a:rPr lang="en-US" smtClean="0"/>
              <a:t>5/13/15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54F7A2-CF3A-0B44-8017-3C8833932B00}" type="slidenum">
              <a:rPr lang="en-US" smtClean="0"/>
              <a:t>‹#›</a:t>
            </a:fld>
            <a:endParaRPr lang="en-US"/>
          </a:p>
        </p:txBody>
      </p:sp>
    </p:spTree>
    <p:extLst>
      <p:ext uri="{BB962C8B-B14F-4D97-AF65-F5344CB8AC3E}">
        <p14:creationId xmlns:p14="http://schemas.microsoft.com/office/powerpoint/2010/main" val="428407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3579BC-428C-D645-A153-234262CB9314}" type="datetimeFigureOut">
              <a:rPr lang="en-US" smtClean="0"/>
              <a:t>5/13/15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54F7A2-CF3A-0B44-8017-3C8833932B00}" type="slidenum">
              <a:rPr lang="en-US" smtClean="0"/>
              <a:t>‹#›</a:t>
            </a:fld>
            <a:endParaRPr lang="en-US"/>
          </a:p>
        </p:txBody>
      </p:sp>
    </p:spTree>
    <p:extLst>
      <p:ext uri="{BB962C8B-B14F-4D97-AF65-F5344CB8AC3E}">
        <p14:creationId xmlns:p14="http://schemas.microsoft.com/office/powerpoint/2010/main" val="860800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3579BC-428C-D645-A153-234262CB9314}" type="datetimeFigureOut">
              <a:rPr lang="en-US" smtClean="0"/>
              <a:t>5/13/15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54F7A2-CF3A-0B44-8017-3C8833932B00}" type="slidenum">
              <a:rPr lang="en-US" smtClean="0"/>
              <a:t>‹#›</a:t>
            </a:fld>
            <a:endParaRPr lang="en-US"/>
          </a:p>
        </p:txBody>
      </p:sp>
    </p:spTree>
    <p:extLst>
      <p:ext uri="{BB962C8B-B14F-4D97-AF65-F5344CB8AC3E}">
        <p14:creationId xmlns:p14="http://schemas.microsoft.com/office/powerpoint/2010/main" val="481686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3579BC-428C-D645-A153-234262CB9314}" type="datetimeFigureOut">
              <a:rPr lang="en-US" smtClean="0"/>
              <a:t>5/13/15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54F7A2-CF3A-0B44-8017-3C8833932B00}" type="slidenum">
              <a:rPr lang="en-US" smtClean="0"/>
              <a:t>‹#›</a:t>
            </a:fld>
            <a:endParaRPr lang="en-US"/>
          </a:p>
        </p:txBody>
      </p:sp>
    </p:spTree>
    <p:extLst>
      <p:ext uri="{BB962C8B-B14F-4D97-AF65-F5344CB8AC3E}">
        <p14:creationId xmlns:p14="http://schemas.microsoft.com/office/powerpoint/2010/main" val="1193270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3579BC-428C-D645-A153-234262CB9314}" type="datetimeFigureOut">
              <a:rPr lang="en-US" smtClean="0"/>
              <a:t>5/13/15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54F7A2-CF3A-0B44-8017-3C8833932B00}" type="slidenum">
              <a:rPr lang="en-US" smtClean="0"/>
              <a:t>‹#›</a:t>
            </a:fld>
            <a:endParaRPr lang="en-US"/>
          </a:p>
        </p:txBody>
      </p:sp>
    </p:spTree>
    <p:extLst>
      <p:ext uri="{BB962C8B-B14F-4D97-AF65-F5344CB8AC3E}">
        <p14:creationId xmlns:p14="http://schemas.microsoft.com/office/powerpoint/2010/main" val="1827552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3579BC-428C-D645-A153-234262CB9314}" type="datetimeFigureOut">
              <a:rPr lang="en-US" smtClean="0"/>
              <a:t>5/13/15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54F7A2-CF3A-0B44-8017-3C8833932B00}" type="slidenum">
              <a:rPr lang="en-US" smtClean="0"/>
              <a:t>‹#›</a:t>
            </a:fld>
            <a:endParaRPr lang="en-US"/>
          </a:p>
        </p:txBody>
      </p:sp>
    </p:spTree>
    <p:extLst>
      <p:ext uri="{BB962C8B-B14F-4D97-AF65-F5344CB8AC3E}">
        <p14:creationId xmlns:p14="http://schemas.microsoft.com/office/powerpoint/2010/main" val="9818986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3579BC-428C-D645-A153-234262CB9314}" type="datetimeFigureOut">
              <a:rPr lang="en-US" smtClean="0"/>
              <a:t>5/13/15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54F7A2-CF3A-0B44-8017-3C8833932B00}" type="slidenum">
              <a:rPr lang="en-US" smtClean="0"/>
              <a:t>‹#›</a:t>
            </a:fld>
            <a:endParaRPr lang="en-US"/>
          </a:p>
        </p:txBody>
      </p:sp>
    </p:spTree>
    <p:extLst>
      <p:ext uri="{BB962C8B-B14F-4D97-AF65-F5344CB8AC3E}">
        <p14:creationId xmlns:p14="http://schemas.microsoft.com/office/powerpoint/2010/main" val="3476393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2.jpg"/><Relationship Id="rId5" Type="http://schemas.openxmlformats.org/officeDocument/2006/relationships/image" Target="../media/image3.jpg"/><Relationship Id="rId6" Type="http://schemas.openxmlformats.org/officeDocument/2006/relationships/image" Target="../media/image4.jpg"/><Relationship Id="rId7" Type="http://schemas.openxmlformats.org/officeDocument/2006/relationships/image" Target="../media/image5.jpg"/><Relationship Id="rId8" Type="http://schemas.openxmlformats.org/officeDocument/2006/relationships/image" Target="../media/image6.jpg"/><Relationship Id="rId9" Type="http://schemas.openxmlformats.org/officeDocument/2006/relationships/image" Target="../media/image7.jpg"/><Relationship Id="rId10" Type="http://schemas.openxmlformats.org/officeDocument/2006/relationships/image" Target="../media/image8.jp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microsoft.com/office/2007/relationships/hdphoto" Target="../media/hdphoto6.wdp"/><Relationship Id="rId4" Type="http://schemas.openxmlformats.org/officeDocument/2006/relationships/image" Target="../media/image49.jpg"/><Relationship Id="rId1" Type="http://schemas.openxmlformats.org/officeDocument/2006/relationships/slideLayout" Target="../slideLayouts/slideLayout2.xml"/><Relationship Id="rId2" Type="http://schemas.openxmlformats.org/officeDocument/2006/relationships/image" Target="../media/image4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9.jpg"/><Relationship Id="rId5" Type="http://schemas.openxmlformats.org/officeDocument/2006/relationships/image" Target="../media/image10.jpg"/><Relationship Id="rId6" Type="http://schemas.openxmlformats.org/officeDocument/2006/relationships/image" Target="../media/image11.jpg"/><Relationship Id="rId7" Type="http://schemas.openxmlformats.org/officeDocument/2006/relationships/image" Target="../media/image12.jpg"/><Relationship Id="rId8"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jpeg"/><Relationship Id="rId5" Type="http://schemas.microsoft.com/office/2007/relationships/hdphoto" Target="../media/hdphoto3.wdp"/><Relationship Id="rId6" Type="http://schemas.openxmlformats.org/officeDocument/2006/relationships/image" Target="../media/image16.jpg"/><Relationship Id="rId7" Type="http://schemas.openxmlformats.org/officeDocument/2006/relationships/image" Target="../media/image17.jpg"/><Relationship Id="rId8" Type="http://schemas.openxmlformats.org/officeDocument/2006/relationships/image" Target="../media/image18.jpg"/><Relationship Id="rId9" Type="http://schemas.openxmlformats.org/officeDocument/2006/relationships/image" Target="../media/image19.png"/><Relationship Id="rId10"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4" Type="http://schemas.openxmlformats.org/officeDocument/2006/relationships/image" Target="../media/image22.jpg"/><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 Id="rId3" Type="http://schemas.openxmlformats.org/officeDocument/2006/relationships/image" Target="../media/image2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7.xml.rels><?xml version="1.0" encoding="UTF-8" standalone="yes"?>
<Relationships xmlns="http://schemas.openxmlformats.org/package/2006/relationships"><Relationship Id="rId11" Type="http://schemas.openxmlformats.org/officeDocument/2006/relationships/image" Target="../media/image35.jpg"/><Relationship Id="rId12" Type="http://schemas.openxmlformats.org/officeDocument/2006/relationships/image" Target="../media/image36.jpg"/><Relationship Id="rId13" Type="http://schemas.openxmlformats.org/officeDocument/2006/relationships/image" Target="../media/image37.jpg"/><Relationship Id="rId14" Type="http://schemas.openxmlformats.org/officeDocument/2006/relationships/image" Target="../media/image38.jpg"/><Relationship Id="rId15" Type="http://schemas.openxmlformats.org/officeDocument/2006/relationships/image" Target="../media/image39.jpg"/><Relationship Id="rId1" Type="http://schemas.openxmlformats.org/officeDocument/2006/relationships/slideLayout" Target="../slideLayouts/slideLayout2.xml"/><Relationship Id="rId2" Type="http://schemas.openxmlformats.org/officeDocument/2006/relationships/image" Target="../media/image26.jpg"/><Relationship Id="rId3" Type="http://schemas.openxmlformats.org/officeDocument/2006/relationships/image" Target="../media/image27.jpg"/><Relationship Id="rId4" Type="http://schemas.openxmlformats.org/officeDocument/2006/relationships/image" Target="../media/image28.jpg"/><Relationship Id="rId5" Type="http://schemas.openxmlformats.org/officeDocument/2006/relationships/image" Target="../media/image29.jpg"/><Relationship Id="rId6" Type="http://schemas.openxmlformats.org/officeDocument/2006/relationships/image" Target="../media/image30.jpg"/><Relationship Id="rId7" Type="http://schemas.openxmlformats.org/officeDocument/2006/relationships/image" Target="../media/image31.jpg"/><Relationship Id="rId8" Type="http://schemas.openxmlformats.org/officeDocument/2006/relationships/image" Target="../media/image32.jpg"/><Relationship Id="rId9" Type="http://schemas.openxmlformats.org/officeDocument/2006/relationships/image" Target="../media/image33.jpg"/><Relationship Id="rId10" Type="http://schemas.openxmlformats.org/officeDocument/2006/relationships/image" Target="../media/image34.jpg"/></Relationships>
</file>

<file path=ppt/slides/_rels/slide8.xml.rels><?xml version="1.0" encoding="UTF-8" standalone="yes"?>
<Relationships xmlns="http://schemas.openxmlformats.org/package/2006/relationships"><Relationship Id="rId3" Type="http://schemas.openxmlformats.org/officeDocument/2006/relationships/image" Target="../media/image41.jp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4.jpg"/><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microsoft.com/office/2007/relationships/hdphoto" Target="../media/hdphoto5.wdp"/><Relationship Id="rId4" Type="http://schemas.openxmlformats.org/officeDocument/2006/relationships/image" Target="../media/image45.jpg"/><Relationship Id="rId5" Type="http://schemas.openxmlformats.org/officeDocument/2006/relationships/image" Target="../media/image46.jpg"/><Relationship Id="rId6" Type="http://schemas.openxmlformats.org/officeDocument/2006/relationships/image" Target="../media/image47.jpg"/><Relationship Id="rId1" Type="http://schemas.openxmlformats.org/officeDocument/2006/relationships/slideLayout" Target="../slideLayouts/slideLayout2.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creen Shot 2015-05-11 at 9.10.49 PM.png"/>
          <p:cNvPicPr>
            <a:picLocks noChangeAspect="1"/>
          </p:cNvPicPr>
          <p:nvPr/>
        </p:nvPicPr>
        <p:blipFill>
          <a:blip r:embed="rId2">
            <a:extLst>
              <a:ext uri="{BEBA8EAE-BF5A-486C-A8C5-ECC9F3942E4B}">
                <a14:imgProps xmlns:a14="http://schemas.microsoft.com/office/drawing/2010/main">
                  <a14:imgLayer r:embed="rId3">
                    <a14:imgEffect>
                      <a14:artisticGlowEdges/>
                    </a14:imgEffect>
                  </a14:imgLayer>
                </a14:imgProps>
              </a:ext>
              <a:ext uri="{28A0092B-C50C-407E-A947-70E740481C1C}">
                <a14:useLocalDpi xmlns:a14="http://schemas.microsoft.com/office/drawing/2010/main" val="0"/>
              </a:ext>
            </a:extLst>
          </a:blip>
          <a:stretch>
            <a:fillRect/>
          </a:stretch>
        </p:blipFill>
        <p:spPr>
          <a:xfrm>
            <a:off x="0" y="0"/>
            <a:ext cx="9143999" cy="6858000"/>
          </a:xfrm>
          <a:prstGeom prst="rect">
            <a:avLst/>
          </a:prstGeom>
        </p:spPr>
      </p:pic>
      <p:pic>
        <p:nvPicPr>
          <p:cNvPr id="9" name="Picture 8" descr="imgr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9500" y="5040922"/>
            <a:ext cx="1984063" cy="1560587"/>
          </a:xfrm>
          <a:prstGeom prst="rect">
            <a:avLst/>
          </a:prstGeom>
        </p:spPr>
      </p:pic>
      <p:pic>
        <p:nvPicPr>
          <p:cNvPr id="5" name="Picture 4" descr="images-4.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600" y="3815940"/>
            <a:ext cx="1857046" cy="2785570"/>
          </a:xfrm>
          <a:prstGeom prst="rect">
            <a:avLst/>
          </a:prstGeom>
        </p:spPr>
      </p:pic>
      <p:sp>
        <p:nvSpPr>
          <p:cNvPr id="2" name="Title 1"/>
          <p:cNvSpPr>
            <a:spLocks noGrp="1"/>
          </p:cNvSpPr>
          <p:nvPr>
            <p:ph type="ctrTitle"/>
          </p:nvPr>
        </p:nvSpPr>
        <p:spPr>
          <a:xfrm>
            <a:off x="355600" y="394390"/>
            <a:ext cx="3345475" cy="371017"/>
          </a:xfrm>
        </p:spPr>
        <p:txBody>
          <a:bodyPr>
            <a:noAutofit/>
          </a:bodyPr>
          <a:lstStyle/>
          <a:p>
            <a:r>
              <a:rPr lang="en-US" sz="2400" dirty="0" smtClean="0">
                <a:solidFill>
                  <a:schemeClr val="bg1"/>
                </a:solidFill>
                <a:effectLst>
                  <a:glow rad="228600">
                    <a:schemeClr val="accent5">
                      <a:satMod val="175000"/>
                      <a:alpha val="40000"/>
                    </a:schemeClr>
                  </a:glow>
                </a:effectLst>
                <a:latin typeface="Circula Medium"/>
                <a:cs typeface="Circula Medium"/>
              </a:rPr>
              <a:t>A Gaming Society</a:t>
            </a:r>
            <a:endParaRPr lang="en-US" sz="2400" dirty="0">
              <a:solidFill>
                <a:schemeClr val="bg1"/>
              </a:solidFill>
              <a:effectLst>
                <a:glow rad="228600">
                  <a:schemeClr val="accent5">
                    <a:satMod val="175000"/>
                    <a:alpha val="40000"/>
                  </a:schemeClr>
                </a:glow>
              </a:effectLst>
              <a:latin typeface="Circula Medium"/>
              <a:cs typeface="Circula Medium"/>
            </a:endParaRPr>
          </a:p>
        </p:txBody>
      </p:sp>
      <p:sp>
        <p:nvSpPr>
          <p:cNvPr id="3" name="Subtitle 2"/>
          <p:cNvSpPr>
            <a:spLocks noGrp="1"/>
          </p:cNvSpPr>
          <p:nvPr>
            <p:ph type="subTitle" idx="1"/>
          </p:nvPr>
        </p:nvSpPr>
        <p:spPr>
          <a:xfrm>
            <a:off x="717427" y="815845"/>
            <a:ext cx="3898900" cy="530910"/>
          </a:xfrm>
        </p:spPr>
        <p:txBody>
          <a:bodyPr>
            <a:normAutofit/>
          </a:bodyPr>
          <a:lstStyle/>
          <a:p>
            <a:r>
              <a:rPr lang="en-US" sz="2000" dirty="0" smtClean="0">
                <a:solidFill>
                  <a:schemeClr val="bg1">
                    <a:lumMod val="85000"/>
                  </a:schemeClr>
                </a:solidFill>
                <a:latin typeface="Adobe Arabic"/>
                <a:cs typeface="Adobe Arabic"/>
              </a:rPr>
              <a:t>By Alex Crapo</a:t>
            </a:r>
            <a:endParaRPr lang="en-US" sz="2000" dirty="0">
              <a:solidFill>
                <a:schemeClr val="bg1">
                  <a:lumMod val="85000"/>
                </a:schemeClr>
              </a:solidFill>
              <a:latin typeface="Adobe Arabic"/>
              <a:cs typeface="Adobe Arabic"/>
            </a:endParaRPr>
          </a:p>
        </p:txBody>
      </p:sp>
      <p:pic>
        <p:nvPicPr>
          <p:cNvPr id="4" name="Picture 3" descr="images-5.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46700" y="345305"/>
            <a:ext cx="3530600" cy="2298700"/>
          </a:xfrm>
          <a:prstGeom prst="rect">
            <a:avLst/>
          </a:prstGeom>
        </p:spPr>
      </p:pic>
      <p:pic>
        <p:nvPicPr>
          <p:cNvPr id="6" name="Picture 5" descr="images-2.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99912" y="1724129"/>
            <a:ext cx="3708400" cy="2184400"/>
          </a:xfrm>
          <a:prstGeom prst="rect">
            <a:avLst/>
          </a:prstGeom>
        </p:spPr>
      </p:pic>
      <p:pic>
        <p:nvPicPr>
          <p:cNvPr id="8" name="Picture 7" descr="images.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11510" y="3119942"/>
            <a:ext cx="3082251" cy="1920980"/>
          </a:xfrm>
          <a:prstGeom prst="rect">
            <a:avLst/>
          </a:prstGeom>
        </p:spPr>
      </p:pic>
      <p:pic>
        <p:nvPicPr>
          <p:cNvPr id="7" name="Picture 6" descr="images-1.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33563" y="3355988"/>
            <a:ext cx="4579910" cy="3430512"/>
          </a:xfrm>
          <a:prstGeom prst="rect">
            <a:avLst/>
          </a:prstGeom>
        </p:spPr>
      </p:pic>
      <p:pic>
        <p:nvPicPr>
          <p:cNvPr id="10" name="Picture 9" descr="images-3.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5600" y="1724129"/>
            <a:ext cx="3345475" cy="2007285"/>
          </a:xfrm>
          <a:prstGeom prst="rect">
            <a:avLst/>
          </a:prstGeom>
        </p:spPr>
      </p:pic>
    </p:spTree>
    <p:extLst>
      <p:ext uri="{BB962C8B-B14F-4D97-AF65-F5344CB8AC3E}">
        <p14:creationId xmlns:p14="http://schemas.microsoft.com/office/powerpoint/2010/main" val="236357758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 Shot 2015-05-11 at 9.10.49 PM.png"/>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9538" y="-393"/>
            <a:ext cx="9300308" cy="6872199"/>
          </a:xfrm>
          <a:prstGeom prst="rect">
            <a:avLst/>
          </a:prstGeom>
        </p:spPr>
      </p:pic>
      <p:sp>
        <p:nvSpPr>
          <p:cNvPr id="2" name="Title 1"/>
          <p:cNvSpPr>
            <a:spLocks noGrp="1"/>
          </p:cNvSpPr>
          <p:nvPr>
            <p:ph type="title"/>
          </p:nvPr>
        </p:nvSpPr>
        <p:spPr>
          <a:xfrm>
            <a:off x="-1926486" y="3053"/>
            <a:ext cx="8229600" cy="1143000"/>
          </a:xfrm>
        </p:spPr>
        <p:txBody>
          <a:bodyPr>
            <a:scene3d>
              <a:camera prst="orthographicFront"/>
              <a:lightRig rig="balanced" dir="t">
                <a:rot lat="0" lon="0" rev="2100000"/>
              </a:lightRig>
            </a:scene3d>
            <a:sp3d extrusionH="57150" prstMaterial="metal">
              <a:bevelT w="38100" h="25400"/>
              <a:contourClr>
                <a:schemeClr val="bg2"/>
              </a:contourClr>
            </a:sp3d>
          </a:bodyPr>
          <a:lstStyle/>
          <a:p>
            <a:r>
              <a:rPr lang="en-US" b="1" dirty="0" smtClean="0">
                <a:ln w="50800"/>
                <a:solidFill>
                  <a:srgbClr val="D59A26"/>
                </a:solidFill>
                <a:latin typeface="Circula Medium"/>
                <a:cs typeface="Circula Medium"/>
              </a:rPr>
              <a:t>Simulation…</a:t>
            </a:r>
            <a:endParaRPr lang="en-US" b="1" dirty="0">
              <a:ln w="50800"/>
              <a:solidFill>
                <a:srgbClr val="D59A26"/>
              </a:solidFill>
              <a:latin typeface="Circula Medium"/>
              <a:cs typeface="Circula Medium"/>
            </a:endParaRPr>
          </a:p>
        </p:txBody>
      </p:sp>
      <p:sp>
        <p:nvSpPr>
          <p:cNvPr id="3" name="Content Placeholder 2"/>
          <p:cNvSpPr>
            <a:spLocks noGrp="1"/>
          </p:cNvSpPr>
          <p:nvPr>
            <p:ph idx="1"/>
          </p:nvPr>
        </p:nvSpPr>
        <p:spPr>
          <a:xfrm>
            <a:off x="5254134" y="832819"/>
            <a:ext cx="3399699" cy="1406771"/>
          </a:xfrm>
        </p:spPr>
        <p:txBody>
          <a:bodyPr>
            <a:normAutofit fontScale="85000" lnSpcReduction="10000"/>
          </a:bodyPr>
          <a:lstStyle/>
          <a:p>
            <a:pPr marL="0" indent="0">
              <a:buNone/>
            </a:pPr>
            <a:r>
              <a:rPr lang="en-US" sz="4400" dirty="0" smtClean="0">
                <a:ln>
                  <a:solidFill>
                    <a:srgbClr val="E4BA39"/>
                  </a:solidFill>
                </a:ln>
                <a:solidFill>
                  <a:srgbClr val="E4BA39"/>
                </a:solidFill>
                <a:latin typeface="Adobe Arabic"/>
                <a:cs typeface="Adobe Arabic"/>
              </a:rPr>
              <a:t> … the imitation of a real world processes</a:t>
            </a:r>
            <a:endParaRPr lang="en-US" sz="4400" dirty="0">
              <a:ln>
                <a:solidFill>
                  <a:srgbClr val="E4BA39"/>
                </a:solidFill>
              </a:ln>
              <a:solidFill>
                <a:srgbClr val="E4BA39"/>
              </a:solidFill>
              <a:latin typeface="Adobe Arabic"/>
              <a:cs typeface="Adobe Arabic"/>
            </a:endParaRPr>
          </a:p>
          <a:p>
            <a:pPr marL="0" indent="0">
              <a:buNone/>
            </a:pPr>
            <a:endParaRPr lang="en-US" sz="2800" dirty="0">
              <a:latin typeface="Gill Sans Light"/>
              <a:cs typeface="Gill Sans Light"/>
            </a:endParaRPr>
          </a:p>
        </p:txBody>
      </p:sp>
      <p:pic>
        <p:nvPicPr>
          <p:cNvPr id="5" name="Picture 4" descr="imgr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855" y="1193801"/>
            <a:ext cx="4173578" cy="3126155"/>
          </a:xfrm>
          <a:prstGeom prst="rect">
            <a:avLst/>
          </a:prstGeom>
        </p:spPr>
      </p:pic>
      <p:sp>
        <p:nvSpPr>
          <p:cNvPr id="11" name="Rectangle 10"/>
          <p:cNvSpPr/>
          <p:nvPr/>
        </p:nvSpPr>
        <p:spPr>
          <a:xfrm>
            <a:off x="4716743" y="2651984"/>
            <a:ext cx="3821565" cy="20776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4931661" y="2863615"/>
            <a:ext cx="3821565" cy="1569660"/>
          </a:xfrm>
          <a:prstGeom prst="rect">
            <a:avLst/>
          </a:prstGeom>
          <a:noFill/>
        </p:spPr>
        <p:txBody>
          <a:bodyPr wrap="square" rtlCol="0">
            <a:spAutoFit/>
          </a:bodyPr>
          <a:lstStyle/>
          <a:p>
            <a:r>
              <a:rPr lang="en-US" sz="2400" dirty="0" smtClean="0">
                <a:solidFill>
                  <a:schemeClr val="tx1">
                    <a:lumMod val="95000"/>
                    <a:lumOff val="5000"/>
                  </a:schemeClr>
                </a:solidFill>
                <a:latin typeface="Gill Sans"/>
                <a:cs typeface="Gill Sans"/>
              </a:rPr>
              <a:t>Social Simulation explores social interactions</a:t>
            </a:r>
          </a:p>
          <a:p>
            <a:r>
              <a:rPr lang="en-US" sz="2400" dirty="0" smtClean="0">
                <a:solidFill>
                  <a:schemeClr val="tx1">
                    <a:lumMod val="95000"/>
                    <a:lumOff val="5000"/>
                  </a:schemeClr>
                </a:solidFill>
                <a:latin typeface="Gill Sans"/>
                <a:cs typeface="Gill Sans"/>
              </a:rPr>
              <a:t> between multiple artificial lives.</a:t>
            </a:r>
            <a:endParaRPr lang="en-US" sz="2400" dirty="0">
              <a:solidFill>
                <a:schemeClr val="tx1">
                  <a:lumMod val="95000"/>
                  <a:lumOff val="5000"/>
                </a:schemeClr>
              </a:solidFill>
              <a:latin typeface="Gill Sans"/>
              <a:cs typeface="Gill Sans"/>
            </a:endParaRPr>
          </a:p>
        </p:txBody>
      </p:sp>
      <p:sp>
        <p:nvSpPr>
          <p:cNvPr id="12" name="TextBox 11"/>
          <p:cNvSpPr txBox="1"/>
          <p:nvPr/>
        </p:nvSpPr>
        <p:spPr>
          <a:xfrm>
            <a:off x="740510" y="4587632"/>
            <a:ext cx="2917090" cy="461665"/>
          </a:xfrm>
          <a:prstGeom prst="rect">
            <a:avLst/>
          </a:prstGeom>
          <a:noFill/>
        </p:spPr>
        <p:txBody>
          <a:bodyPr wrap="square" rtlCol="0">
            <a:spAutoFit/>
          </a:bodyPr>
          <a:lstStyle/>
          <a:p>
            <a:r>
              <a:rPr lang="en-US" sz="2400" dirty="0" smtClean="0">
                <a:solidFill>
                  <a:srgbClr val="D59A26"/>
                </a:solidFill>
                <a:latin typeface="Gill Sans"/>
                <a:cs typeface="Gill Sans"/>
              </a:rPr>
              <a:t>Kinds of simulation</a:t>
            </a:r>
            <a:endParaRPr lang="en-US" sz="2400" dirty="0">
              <a:solidFill>
                <a:srgbClr val="D59A26"/>
              </a:solidFill>
              <a:latin typeface="Gill Sans"/>
              <a:cs typeface="Gill Sans"/>
            </a:endParaRPr>
          </a:p>
        </p:txBody>
      </p:sp>
      <p:sp>
        <p:nvSpPr>
          <p:cNvPr id="13" name="TextBox 12"/>
          <p:cNvSpPr txBox="1"/>
          <p:nvPr/>
        </p:nvSpPr>
        <p:spPr>
          <a:xfrm>
            <a:off x="585496" y="5201697"/>
            <a:ext cx="4891083" cy="1323439"/>
          </a:xfrm>
          <a:prstGeom prst="rect">
            <a:avLst/>
          </a:prstGeom>
          <a:noFill/>
        </p:spPr>
        <p:txBody>
          <a:bodyPr wrap="none" rtlCol="0">
            <a:spAutoFit/>
          </a:bodyPr>
          <a:lstStyle/>
          <a:p>
            <a:pPr marL="342900" indent="-342900">
              <a:buFont typeface="Arial"/>
              <a:buChar char="•"/>
            </a:pPr>
            <a:r>
              <a:rPr lang="en-US" sz="2000" dirty="0" smtClean="0">
                <a:solidFill>
                  <a:srgbClr val="E4BA39"/>
                </a:solidFill>
              </a:rPr>
              <a:t>Biological simulation</a:t>
            </a:r>
          </a:p>
          <a:p>
            <a:pPr marL="342900" indent="-342900">
              <a:buFont typeface="Arial"/>
              <a:buChar char="•"/>
            </a:pPr>
            <a:r>
              <a:rPr lang="en-US" sz="2000" dirty="0" smtClean="0">
                <a:solidFill>
                  <a:srgbClr val="E4BA39"/>
                </a:solidFill>
              </a:rPr>
              <a:t>Social Simulation</a:t>
            </a:r>
          </a:p>
          <a:p>
            <a:pPr marL="342900" indent="-342900">
              <a:buFont typeface="Arial"/>
              <a:buChar char="•"/>
            </a:pPr>
            <a:r>
              <a:rPr lang="en-US" sz="2000" dirty="0" smtClean="0">
                <a:solidFill>
                  <a:srgbClr val="E4BA39"/>
                </a:solidFill>
              </a:rPr>
              <a:t>Business Simulation</a:t>
            </a:r>
          </a:p>
          <a:p>
            <a:pPr marL="342900" indent="-342900">
              <a:buFont typeface="Arial"/>
              <a:buChar char="•"/>
            </a:pPr>
            <a:r>
              <a:rPr lang="en-US" sz="2000" dirty="0" smtClean="0">
                <a:solidFill>
                  <a:srgbClr val="E4BA39"/>
                </a:solidFill>
              </a:rPr>
              <a:t>Construction and management simulation</a:t>
            </a:r>
            <a:endParaRPr lang="en-US" sz="2000" dirty="0">
              <a:solidFill>
                <a:srgbClr val="E4BA39"/>
              </a:solidFill>
            </a:endParaRPr>
          </a:p>
        </p:txBody>
      </p:sp>
      <p:sp>
        <p:nvSpPr>
          <p:cNvPr id="17" name="TextBox 16"/>
          <p:cNvSpPr txBox="1"/>
          <p:nvPr/>
        </p:nvSpPr>
        <p:spPr>
          <a:xfrm>
            <a:off x="3386147" y="4942394"/>
            <a:ext cx="2672526" cy="1200329"/>
          </a:xfrm>
          <a:prstGeom prst="rect">
            <a:avLst/>
          </a:prstGeom>
          <a:noFill/>
        </p:spPr>
        <p:txBody>
          <a:bodyPr wrap="none" rtlCol="0">
            <a:spAutoFit/>
          </a:bodyPr>
          <a:lstStyle/>
          <a:p>
            <a:pPr marL="285750" indent="-285750">
              <a:buFont typeface="Arial"/>
              <a:buChar char="•"/>
            </a:pPr>
            <a:r>
              <a:rPr lang="en-US" dirty="0" smtClean="0">
                <a:solidFill>
                  <a:srgbClr val="D59A26"/>
                </a:solidFill>
              </a:rPr>
              <a:t>Government simulation</a:t>
            </a:r>
          </a:p>
          <a:p>
            <a:pPr marL="285750" indent="-285750">
              <a:buFont typeface="Arial"/>
              <a:buChar char="•"/>
            </a:pPr>
            <a:r>
              <a:rPr lang="en-US" dirty="0" smtClean="0">
                <a:solidFill>
                  <a:srgbClr val="D59A26"/>
                </a:solidFill>
              </a:rPr>
              <a:t>Sports Simulation</a:t>
            </a:r>
          </a:p>
          <a:p>
            <a:pPr marL="285750" indent="-285750">
              <a:buFont typeface="Arial"/>
              <a:buChar char="•"/>
            </a:pPr>
            <a:r>
              <a:rPr lang="en-US" dirty="0" smtClean="0">
                <a:solidFill>
                  <a:srgbClr val="D59A26"/>
                </a:solidFill>
              </a:rPr>
              <a:t>Vehicle simulation</a:t>
            </a:r>
          </a:p>
          <a:p>
            <a:pPr marL="285750" indent="-285750">
              <a:buFont typeface="Arial"/>
              <a:buChar char="•"/>
            </a:pPr>
            <a:r>
              <a:rPr lang="en-US" dirty="0" smtClean="0">
                <a:solidFill>
                  <a:srgbClr val="D59A26"/>
                </a:solidFill>
              </a:rPr>
              <a:t>Train Simulations</a:t>
            </a:r>
            <a:endParaRPr lang="en-US" dirty="0">
              <a:solidFill>
                <a:srgbClr val="D59A26"/>
              </a:solidFill>
            </a:endParaRPr>
          </a:p>
        </p:txBody>
      </p:sp>
      <p:sp>
        <p:nvSpPr>
          <p:cNvPr id="18" name="TextBox 17"/>
          <p:cNvSpPr txBox="1"/>
          <p:nvPr/>
        </p:nvSpPr>
        <p:spPr>
          <a:xfrm>
            <a:off x="5626873" y="5334799"/>
            <a:ext cx="2249334" cy="923330"/>
          </a:xfrm>
          <a:prstGeom prst="rect">
            <a:avLst/>
          </a:prstGeom>
          <a:noFill/>
        </p:spPr>
        <p:txBody>
          <a:bodyPr wrap="none" rtlCol="0">
            <a:spAutoFit/>
          </a:bodyPr>
          <a:lstStyle/>
          <a:p>
            <a:pPr marL="285750" indent="-285750">
              <a:buFont typeface="Arial"/>
              <a:buChar char="•"/>
            </a:pPr>
            <a:r>
              <a:rPr lang="en-US" dirty="0" smtClean="0">
                <a:solidFill>
                  <a:srgbClr val="E4BA39"/>
                </a:solidFill>
              </a:rPr>
              <a:t>Trade Simulation</a:t>
            </a:r>
          </a:p>
          <a:p>
            <a:pPr marL="285750" indent="-285750">
              <a:buFont typeface="Arial"/>
              <a:buChar char="•"/>
            </a:pPr>
            <a:r>
              <a:rPr lang="en-US" dirty="0" smtClean="0">
                <a:solidFill>
                  <a:srgbClr val="E4BA39"/>
                </a:solidFill>
              </a:rPr>
              <a:t>Photo Simulation</a:t>
            </a:r>
          </a:p>
          <a:p>
            <a:pPr marL="285750" indent="-285750">
              <a:buFont typeface="Arial"/>
              <a:buChar char="•"/>
            </a:pPr>
            <a:r>
              <a:rPr lang="en-US" dirty="0" smtClean="0">
                <a:solidFill>
                  <a:srgbClr val="E4BA39"/>
                </a:solidFill>
              </a:rPr>
              <a:t>Medical Simulation</a:t>
            </a:r>
            <a:endParaRPr lang="en-US" dirty="0">
              <a:solidFill>
                <a:srgbClr val="E4BA39"/>
              </a:solidFill>
            </a:endParaRPr>
          </a:p>
        </p:txBody>
      </p:sp>
    </p:spTree>
    <p:extLst>
      <p:ext uri="{BB962C8B-B14F-4D97-AF65-F5344CB8AC3E}">
        <p14:creationId xmlns:p14="http://schemas.microsoft.com/office/powerpoint/2010/main" val="346163605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55562"/>
            <a:ext cx="9144000" cy="6913562"/>
          </a:xfrm>
          <a:prstGeom prst="rect">
            <a:avLst/>
          </a:prstGeom>
          <a:solidFill>
            <a:srgbClr val="00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87046" y="-55562"/>
            <a:ext cx="8229600" cy="1143000"/>
          </a:xfrm>
        </p:spPr>
        <p:txBody>
          <a:bodyPr>
            <a:normAutofit/>
          </a:bodyPr>
          <a:lstStyle/>
          <a:p>
            <a:r>
              <a:rPr lang="en-US" sz="4000" i="1" dirty="0">
                <a:solidFill>
                  <a:schemeClr val="bg2"/>
                </a:solidFill>
                <a:latin typeface="Gill Sans Light"/>
                <a:cs typeface="Gill Sans Light"/>
              </a:rPr>
              <a:t>The</a:t>
            </a:r>
            <a:r>
              <a:rPr lang="en-US" sz="4000" dirty="0">
                <a:solidFill>
                  <a:schemeClr val="bg2"/>
                </a:solidFill>
                <a:latin typeface="Gill Sans Light"/>
                <a:cs typeface="Gill Sans Light"/>
              </a:rPr>
              <a:t> </a:t>
            </a:r>
            <a:r>
              <a:rPr lang="en-US" sz="4000" i="1" dirty="0">
                <a:solidFill>
                  <a:schemeClr val="bg2"/>
                </a:solidFill>
                <a:latin typeface="Gill Sans Light"/>
                <a:cs typeface="Gill Sans Light"/>
              </a:rPr>
              <a:t>Hamlet in the </a:t>
            </a:r>
            <a:r>
              <a:rPr lang="en-US" sz="4000" i="1" dirty="0" err="1" smtClean="0">
                <a:solidFill>
                  <a:schemeClr val="bg2"/>
                </a:solidFill>
                <a:latin typeface="Gill Sans Light"/>
                <a:cs typeface="Gill Sans Light"/>
              </a:rPr>
              <a:t>Holodeck</a:t>
            </a:r>
            <a:endParaRPr lang="en-US" sz="4000" i="1" dirty="0">
              <a:solidFill>
                <a:schemeClr val="bg2"/>
              </a:solidFill>
            </a:endParaRPr>
          </a:p>
        </p:txBody>
      </p:sp>
      <p:pic>
        <p:nvPicPr>
          <p:cNvPr id="5" name="Picture 4" descr="Holodec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8400" y="1087438"/>
            <a:ext cx="6174154" cy="3976236"/>
          </a:xfrm>
          <a:prstGeom prst="rect">
            <a:avLst/>
          </a:prstGeom>
        </p:spPr>
      </p:pic>
      <p:sp>
        <p:nvSpPr>
          <p:cNvPr id="6" name="TextBox 5"/>
          <p:cNvSpPr txBox="1"/>
          <p:nvPr/>
        </p:nvSpPr>
        <p:spPr>
          <a:xfrm>
            <a:off x="2618154" y="5433001"/>
            <a:ext cx="5842000" cy="1569660"/>
          </a:xfrm>
          <a:prstGeom prst="rect">
            <a:avLst/>
          </a:prstGeom>
          <a:solidFill>
            <a:srgbClr val="000000"/>
          </a:solidFill>
        </p:spPr>
        <p:txBody>
          <a:bodyPr wrap="square" rtlCol="0">
            <a:spAutoFit/>
          </a:bodyPr>
          <a:lstStyle/>
          <a:p>
            <a:r>
              <a:rPr lang="en-US" sz="2400" dirty="0">
                <a:solidFill>
                  <a:srgbClr val="EEECE1"/>
                </a:solidFill>
                <a:latin typeface="Gill Sans"/>
                <a:cs typeface="Gill Sans"/>
              </a:rPr>
              <a:t>The </a:t>
            </a:r>
            <a:r>
              <a:rPr lang="en-US" sz="2400" dirty="0" err="1">
                <a:solidFill>
                  <a:srgbClr val="EEECE1"/>
                </a:solidFill>
                <a:latin typeface="Gill Sans"/>
                <a:cs typeface="Gill Sans"/>
              </a:rPr>
              <a:t>Holodeck</a:t>
            </a:r>
            <a:r>
              <a:rPr lang="en-US" sz="2400" dirty="0">
                <a:solidFill>
                  <a:srgbClr val="EEECE1"/>
                </a:solidFill>
                <a:latin typeface="Gill Sans"/>
                <a:cs typeface="Gill Sans"/>
              </a:rPr>
              <a:t> (a simulation tool) allows users to create their own alternate reality that Simulates the real world.</a:t>
            </a:r>
          </a:p>
          <a:p>
            <a:endParaRPr lang="en-US" sz="2400" dirty="0">
              <a:solidFill>
                <a:srgbClr val="EEECE1"/>
              </a:solidFill>
            </a:endParaRPr>
          </a:p>
        </p:txBody>
      </p:sp>
    </p:spTree>
    <p:extLst>
      <p:ext uri="{BB962C8B-B14F-4D97-AF65-F5344CB8AC3E}">
        <p14:creationId xmlns:p14="http://schemas.microsoft.com/office/powerpoint/2010/main" val="335567770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lob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5730" y="1914769"/>
            <a:ext cx="4799194" cy="4502546"/>
          </a:xfrm>
          <a:prstGeom prst="rect">
            <a:avLst/>
          </a:prstGeom>
        </p:spPr>
      </p:pic>
      <p:sp>
        <p:nvSpPr>
          <p:cNvPr id="2" name="Title 1"/>
          <p:cNvSpPr>
            <a:spLocks noGrp="1"/>
          </p:cNvSpPr>
          <p:nvPr>
            <p:ph type="title"/>
          </p:nvPr>
        </p:nvSpPr>
        <p:spPr>
          <a:xfrm>
            <a:off x="-2004645" y="1895231"/>
            <a:ext cx="8229600" cy="1143000"/>
          </a:xfrm>
        </p:spPr>
        <p:txBody>
          <a:bodyPr/>
          <a:lstStyle/>
          <a:p>
            <a:r>
              <a:rPr lang="en-US" dirty="0" smtClean="0">
                <a:latin typeface="Circula Medium"/>
                <a:cs typeface="Circula Medium"/>
              </a:rPr>
              <a:t>Learn a Lesson</a:t>
            </a:r>
            <a:endParaRPr lang="en-US" dirty="0">
              <a:latin typeface="Circula Medium"/>
              <a:cs typeface="Circula Medium"/>
            </a:endParaRPr>
          </a:p>
        </p:txBody>
      </p:sp>
      <p:sp>
        <p:nvSpPr>
          <p:cNvPr id="3" name="Content Placeholder 2"/>
          <p:cNvSpPr>
            <a:spLocks noGrp="1"/>
          </p:cNvSpPr>
          <p:nvPr>
            <p:ph idx="1"/>
          </p:nvPr>
        </p:nvSpPr>
        <p:spPr>
          <a:xfrm>
            <a:off x="508000" y="3008923"/>
            <a:ext cx="3836807" cy="3237514"/>
          </a:xfrm>
        </p:spPr>
        <p:txBody>
          <a:bodyPr>
            <a:normAutofit/>
          </a:bodyPr>
          <a:lstStyle/>
          <a:p>
            <a:endParaRPr lang="en-US" sz="2400" dirty="0"/>
          </a:p>
          <a:p>
            <a:pPr marL="0" indent="0">
              <a:buNone/>
            </a:pPr>
            <a:r>
              <a:rPr lang="en-US" sz="2400" dirty="0"/>
              <a:t> </a:t>
            </a:r>
            <a:r>
              <a:rPr lang="en-US" sz="2400" dirty="0" smtClean="0">
                <a:latin typeface="Gill Sans Light"/>
                <a:cs typeface="Gill Sans Light"/>
              </a:rPr>
              <a:t>Despite Janet </a:t>
            </a:r>
            <a:r>
              <a:rPr lang="en-US" sz="2400" dirty="0" err="1" smtClean="0">
                <a:latin typeface="Gill Sans Light"/>
                <a:cs typeface="Gill Sans Light"/>
              </a:rPr>
              <a:t>Mcgonigal</a:t>
            </a:r>
            <a:r>
              <a:rPr lang="en-US" sz="2400" dirty="0" smtClean="0">
                <a:latin typeface="Gill Sans Light"/>
                <a:cs typeface="Gill Sans Light"/>
              </a:rPr>
              <a:t> pointing out so many flaws in cyber technology, she believes that we can learn more, increase communication, and the gaming industry will continue to grow.</a:t>
            </a:r>
            <a:endParaRPr lang="en-US" sz="2400" dirty="0" smtClean="0">
              <a:latin typeface="Gill Sans Light"/>
              <a:cs typeface="Gill Sans Light"/>
            </a:endParaRPr>
          </a:p>
          <a:p>
            <a:endParaRPr lang="en-US" dirty="0" smtClean="0"/>
          </a:p>
        </p:txBody>
      </p:sp>
      <p:sp>
        <p:nvSpPr>
          <p:cNvPr id="5" name="TextBox 4"/>
          <p:cNvSpPr txBox="1"/>
          <p:nvPr/>
        </p:nvSpPr>
        <p:spPr>
          <a:xfrm>
            <a:off x="1735566" y="377019"/>
            <a:ext cx="5744305" cy="1661993"/>
          </a:xfrm>
          <a:prstGeom prst="rect">
            <a:avLst/>
          </a:prstGeom>
          <a:noFill/>
        </p:spPr>
        <p:txBody>
          <a:bodyPr wrap="square" rtlCol="0">
            <a:spAutoFit/>
          </a:bodyPr>
          <a:lstStyle/>
          <a:p>
            <a:r>
              <a:rPr lang="en-US" sz="2800" b="1" dirty="0">
                <a:latin typeface="Gill Sans Light"/>
                <a:cs typeface="Gill Sans Light"/>
              </a:rPr>
              <a:t>“ We rely on works of fiction in any medium, to help us understand the world and what it means to be human.</a:t>
            </a:r>
            <a:r>
              <a:rPr lang="en-US" sz="2800" dirty="0">
                <a:latin typeface="Gill Sans Light"/>
                <a:cs typeface="Gill Sans Light"/>
              </a:rPr>
              <a:t>”</a:t>
            </a:r>
          </a:p>
          <a:p>
            <a:endParaRPr lang="en-US" dirty="0"/>
          </a:p>
        </p:txBody>
      </p:sp>
    </p:spTree>
    <p:extLst>
      <p:ext uri="{BB962C8B-B14F-4D97-AF65-F5344CB8AC3E}">
        <p14:creationId xmlns:p14="http://schemas.microsoft.com/office/powerpoint/2010/main" val="68223705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latin typeface="Circula Medium"/>
                <a:cs typeface="Circula Medium"/>
              </a:rPr>
              <a:t>Turn it off!</a:t>
            </a:r>
            <a:endParaRPr lang="en-US" dirty="0">
              <a:latin typeface="Circula Medium"/>
              <a:cs typeface="Circula Medium"/>
            </a:endParaRPr>
          </a:p>
        </p:txBody>
      </p:sp>
      <p:sp>
        <p:nvSpPr>
          <p:cNvPr id="3" name="Content Placeholder 2"/>
          <p:cNvSpPr>
            <a:spLocks noGrp="1"/>
          </p:cNvSpPr>
          <p:nvPr>
            <p:ph idx="1"/>
          </p:nvPr>
        </p:nvSpPr>
        <p:spPr>
          <a:xfrm>
            <a:off x="457200" y="1153869"/>
            <a:ext cx="8229600" cy="5469670"/>
          </a:xfrm>
        </p:spPr>
        <p:txBody>
          <a:bodyPr>
            <a:normAutofit fontScale="70000" lnSpcReduction="20000"/>
          </a:bodyPr>
          <a:lstStyle/>
          <a:p>
            <a:pPr marL="0" indent="0">
              <a:buNone/>
            </a:pPr>
            <a:r>
              <a:rPr lang="en-US" dirty="0" smtClean="0">
                <a:latin typeface="Gill Sans Light"/>
                <a:cs typeface="Gill Sans Light"/>
              </a:rPr>
              <a:t>Some people are afraid that an alternate reality will suck them in and change who they of other uses are. </a:t>
            </a:r>
          </a:p>
          <a:p>
            <a:pPr marL="0" indent="0">
              <a:buNone/>
            </a:pPr>
            <a:endParaRPr lang="en-US" dirty="0" smtClean="0">
              <a:latin typeface="Gill Sans Light"/>
              <a:cs typeface="Gill Sans Light"/>
            </a:endParaRPr>
          </a:p>
          <a:p>
            <a:pPr marL="0" indent="0">
              <a:buNone/>
            </a:pPr>
            <a:r>
              <a:rPr lang="en-US" dirty="0" smtClean="0">
                <a:latin typeface="Gill Sans Light"/>
                <a:cs typeface="Gill Sans Light"/>
              </a:rPr>
              <a:t>Captain </a:t>
            </a:r>
            <a:r>
              <a:rPr lang="en-US" dirty="0" err="1" smtClean="0">
                <a:latin typeface="Gill Sans Light"/>
                <a:cs typeface="Gill Sans Light"/>
              </a:rPr>
              <a:t>Janway</a:t>
            </a:r>
            <a:r>
              <a:rPr lang="en-US" dirty="0" smtClean="0">
                <a:latin typeface="Gill Sans Light"/>
                <a:cs typeface="Gill Sans Light"/>
              </a:rPr>
              <a:t> of the voyager, finds her way out of the simulation she had immersed her self in one simple way…. She turned it off!</a:t>
            </a:r>
          </a:p>
          <a:p>
            <a:pPr marL="0" indent="0">
              <a:buNone/>
            </a:pPr>
            <a:endParaRPr lang="en-US" dirty="0">
              <a:latin typeface="Gill Sans Light"/>
              <a:cs typeface="Gill Sans Light"/>
            </a:endParaRPr>
          </a:p>
          <a:p>
            <a:pPr marL="0" indent="0">
              <a:buNone/>
            </a:pPr>
            <a:endParaRPr lang="en-US" dirty="0" smtClean="0">
              <a:latin typeface="Gill Sans Light"/>
              <a:cs typeface="Gill Sans Light"/>
            </a:endParaRPr>
          </a:p>
          <a:p>
            <a:pPr marL="0" indent="0">
              <a:buNone/>
            </a:pPr>
            <a:endParaRPr lang="en-US" dirty="0">
              <a:latin typeface="Gill Sans Light"/>
              <a:cs typeface="Gill Sans Light"/>
            </a:endParaRPr>
          </a:p>
          <a:p>
            <a:pPr marL="0" indent="0">
              <a:buNone/>
            </a:pPr>
            <a:endParaRPr lang="en-US" dirty="0" smtClean="0">
              <a:latin typeface="Gill Sans Light"/>
              <a:cs typeface="Gill Sans Light"/>
            </a:endParaRPr>
          </a:p>
          <a:p>
            <a:pPr marL="0" indent="0">
              <a:buNone/>
            </a:pPr>
            <a:endParaRPr lang="en-US" dirty="0">
              <a:latin typeface="Gill Sans Light"/>
              <a:cs typeface="Gill Sans Light"/>
            </a:endParaRPr>
          </a:p>
          <a:p>
            <a:pPr marL="0" indent="0">
              <a:buNone/>
            </a:pPr>
            <a:endParaRPr lang="en-US" dirty="0" smtClean="0">
              <a:latin typeface="Gill Sans Light"/>
              <a:cs typeface="Gill Sans Light"/>
            </a:endParaRPr>
          </a:p>
          <a:p>
            <a:pPr marL="0" indent="0">
              <a:buNone/>
            </a:pPr>
            <a:endParaRPr lang="en-US" dirty="0">
              <a:latin typeface="Gill Sans Light"/>
              <a:cs typeface="Gill Sans Light"/>
            </a:endParaRPr>
          </a:p>
          <a:p>
            <a:pPr marL="0" indent="0">
              <a:buNone/>
            </a:pPr>
            <a:endParaRPr lang="en-US" dirty="0" smtClean="0">
              <a:latin typeface="Gill Sans Light"/>
              <a:cs typeface="Gill Sans Light"/>
            </a:endParaRPr>
          </a:p>
          <a:p>
            <a:pPr marL="0" indent="0">
              <a:buNone/>
            </a:pPr>
            <a:r>
              <a:rPr lang="en-US" dirty="0" smtClean="0">
                <a:latin typeface="Gill Sans Light"/>
                <a:cs typeface="Gill Sans Light"/>
              </a:rPr>
              <a:t> </a:t>
            </a:r>
            <a:endParaRPr lang="en-US" dirty="0">
              <a:latin typeface="Gill Sans Light"/>
              <a:cs typeface="Gill Sans Light"/>
            </a:endParaRPr>
          </a:p>
          <a:p>
            <a:pPr marL="0" indent="0">
              <a:buNone/>
            </a:pPr>
            <a:r>
              <a:rPr lang="en-US" dirty="0" smtClean="0">
                <a:latin typeface="Gill Sans Light"/>
                <a:cs typeface="Gill Sans Light"/>
              </a:rPr>
              <a:t>People can seek comfort in their ability to turn of the video game and control their own lives</a:t>
            </a:r>
          </a:p>
          <a:p>
            <a:pPr marL="0" indent="0" algn="ctr">
              <a:buNone/>
            </a:pPr>
            <a:endParaRPr lang="en-US" dirty="0"/>
          </a:p>
        </p:txBody>
      </p:sp>
      <p:pic>
        <p:nvPicPr>
          <p:cNvPr id="5" name="Picture 4" descr="186f2c0c0d5e68cef9fc3fa44e1b1ee88244362f.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8425" y="2891690"/>
            <a:ext cx="3841262" cy="2560840"/>
          </a:xfrm>
          <a:prstGeom prst="rect">
            <a:avLst/>
          </a:prstGeom>
        </p:spPr>
      </p:pic>
    </p:spTree>
    <p:extLst>
      <p:ext uri="{BB962C8B-B14F-4D97-AF65-F5344CB8AC3E}">
        <p14:creationId xmlns:p14="http://schemas.microsoft.com/office/powerpoint/2010/main" val="1559617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1208404" y="967018"/>
            <a:ext cx="7147381" cy="5205474"/>
          </a:xfrm>
          <a:prstGeom prst="ellipse">
            <a:avLst/>
          </a:prstGeom>
          <a:blipFill rotWithShape="1">
            <a:blip r:embed="rId2">
              <a:extLst>
                <a:ext uri="{BEBA8EAE-BF5A-486C-A8C5-ECC9F3942E4B}">
                  <a14:imgProps xmlns:a14="http://schemas.microsoft.com/office/drawing/2010/main">
                    <a14:imgLayer r:embed="rId3">
                      <a14:imgEffect>
                        <a14:artisticGlowEdges/>
                      </a14:imgEffect>
                    </a14:imgLayer>
                  </a14:imgProps>
                </a:ext>
              </a:extLst>
            </a:blip>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E4BA39"/>
              </a:solidFill>
              <a:effectLst>
                <a:glow rad="139700">
                  <a:schemeClr val="accent6">
                    <a:satMod val="175000"/>
                    <a:alpha val="40000"/>
                  </a:schemeClr>
                </a:glow>
              </a:effectLst>
            </a:endParaRPr>
          </a:p>
        </p:txBody>
      </p:sp>
      <p:sp>
        <p:nvSpPr>
          <p:cNvPr id="3" name="Content Placeholder 2"/>
          <p:cNvSpPr>
            <a:spLocks noGrp="1"/>
          </p:cNvSpPr>
          <p:nvPr>
            <p:ph idx="1"/>
          </p:nvPr>
        </p:nvSpPr>
        <p:spPr>
          <a:xfrm>
            <a:off x="7179835" y="86490"/>
            <a:ext cx="1428360" cy="1323505"/>
          </a:xfrm>
        </p:spPr>
        <p:txBody>
          <a:bodyPr>
            <a:normAutofit fontScale="40000" lnSpcReduction="20000"/>
          </a:bodyPr>
          <a:lstStyle/>
          <a:p>
            <a:pPr marL="57150" indent="0">
              <a:buNone/>
            </a:pPr>
            <a:r>
              <a:rPr lang="en-US" sz="2400" dirty="0" smtClean="0"/>
              <a:t>Has grown to be an art form</a:t>
            </a:r>
          </a:p>
          <a:p>
            <a:pPr marL="457200" lvl="1" indent="0">
              <a:buNone/>
            </a:pPr>
            <a:endParaRPr lang="en-US" sz="1000" dirty="0" smtClean="0"/>
          </a:p>
          <a:p>
            <a:pPr marL="0" indent="0">
              <a:buNone/>
            </a:pPr>
            <a:r>
              <a:rPr lang="en-US" sz="2000" dirty="0" smtClean="0"/>
              <a:t>                  Still Images</a:t>
            </a:r>
          </a:p>
          <a:p>
            <a:pPr marL="0" indent="0">
              <a:buNone/>
            </a:pPr>
            <a:r>
              <a:rPr lang="en-US" sz="2000" dirty="0" smtClean="0"/>
              <a:t>                  Moving images</a:t>
            </a:r>
          </a:p>
          <a:p>
            <a:pPr marL="0" indent="0">
              <a:buNone/>
            </a:pPr>
            <a:r>
              <a:rPr lang="en-US" sz="2000" dirty="0" smtClean="0"/>
              <a:t>                  Text</a:t>
            </a:r>
          </a:p>
          <a:p>
            <a:pPr marL="0" indent="0">
              <a:buNone/>
            </a:pPr>
            <a:r>
              <a:rPr lang="en-US" sz="2000" dirty="0" smtClean="0"/>
              <a:t>                  Audio</a:t>
            </a:r>
          </a:p>
          <a:p>
            <a:pPr marL="0" indent="0">
              <a:buNone/>
            </a:pPr>
            <a:r>
              <a:rPr lang="en-US" sz="2000" dirty="0" smtClean="0"/>
              <a:t>                  Three-dimensional</a:t>
            </a:r>
          </a:p>
          <a:p>
            <a:pPr marL="0" indent="0">
              <a:buNone/>
            </a:pPr>
            <a:r>
              <a:rPr lang="en-US" sz="2000" dirty="0" smtClean="0"/>
              <a:t>                 Navigable Space</a:t>
            </a:r>
            <a:endParaRPr lang="en-US" sz="2000" dirty="0"/>
          </a:p>
        </p:txBody>
      </p:sp>
      <p:pic>
        <p:nvPicPr>
          <p:cNvPr id="4" name="Picture 3" descr="search.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3865" y="1427618"/>
            <a:ext cx="2196734" cy="1417248"/>
          </a:xfrm>
          <a:prstGeom prst="rect">
            <a:avLst/>
          </a:prstGeom>
        </p:spPr>
      </p:pic>
      <p:pic>
        <p:nvPicPr>
          <p:cNvPr id="6" name="Picture 5" descr="search.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2759" y="3454291"/>
            <a:ext cx="2275816" cy="1280147"/>
          </a:xfrm>
          <a:prstGeom prst="rect">
            <a:avLst/>
          </a:prstGeom>
        </p:spPr>
      </p:pic>
      <p:pic>
        <p:nvPicPr>
          <p:cNvPr id="5" name="Picture 4" descr="search-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18199" y="2152080"/>
            <a:ext cx="2218096" cy="1408315"/>
          </a:xfrm>
          <a:prstGeom prst="rect">
            <a:avLst/>
          </a:prstGeom>
        </p:spPr>
      </p:pic>
      <p:pic>
        <p:nvPicPr>
          <p:cNvPr id="7" name="Picture 6" descr="images-2.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77127" y="3748471"/>
            <a:ext cx="2321831" cy="1748096"/>
          </a:xfrm>
          <a:prstGeom prst="rect">
            <a:avLst/>
          </a:prstGeom>
        </p:spPr>
      </p:pic>
      <p:pic>
        <p:nvPicPr>
          <p:cNvPr id="10" name="Picture 9" descr="images-7.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71977" y="2472512"/>
            <a:ext cx="2257466" cy="1275959"/>
          </a:xfrm>
          <a:prstGeom prst="rect">
            <a:avLst/>
          </a:prstGeom>
        </p:spPr>
      </p:pic>
      <p:sp>
        <p:nvSpPr>
          <p:cNvPr id="11" name="Rectangle 10"/>
          <p:cNvSpPr>
            <a:spLocks/>
          </p:cNvSpPr>
          <p:nvPr/>
        </p:nvSpPr>
        <p:spPr>
          <a:xfrm>
            <a:off x="2904866" y="340918"/>
            <a:ext cx="3657600" cy="523220"/>
          </a:xfrm>
          <a:prstGeom prst="rect">
            <a:avLst/>
          </a:prstGeom>
          <a:noFill/>
        </p:spPr>
        <p:txBody>
          <a:bodyPr wrap="square" lIns="91440" tIns="45720" rIns="91440" bIns="45720">
            <a:spAutoFit/>
          </a:bodyPr>
          <a:lstStyle/>
          <a:p>
            <a:pPr algn="ct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ircula Medium"/>
                <a:cs typeface="Circula Medium"/>
              </a:rPr>
              <a:t>Art Form</a:t>
            </a:r>
            <a:endParaRPr lang="en-US" sz="2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ircula Medium"/>
              <a:cs typeface="Circula Medium"/>
            </a:endParaRPr>
          </a:p>
        </p:txBody>
      </p:sp>
      <p:sp>
        <p:nvSpPr>
          <p:cNvPr id="12" name="Rectangle 11"/>
          <p:cNvSpPr>
            <a:spLocks noChangeAspect="1"/>
          </p:cNvSpPr>
          <p:nvPr/>
        </p:nvSpPr>
        <p:spPr>
          <a:xfrm rot="3924936">
            <a:off x="2287532" y="-277178"/>
            <a:ext cx="615553" cy="2670777"/>
          </a:xfrm>
          <a:prstGeom prst="rect">
            <a:avLst/>
          </a:prstGeom>
          <a:noFill/>
        </p:spPr>
        <p:txBody>
          <a:bodyPr vert="vert270" wrap="square" lIns="91440" tIns="45720" rIns="91440" bIns="45720" anchor="b" anchorCtr="0">
            <a:spAutoFit/>
          </a:bodyPr>
          <a:lstStyle/>
          <a:p>
            <a:pPr algn="ctr"/>
            <a:r>
              <a:rPr lang="en-US"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ircula Medium"/>
                <a:cs typeface="Circula Medium"/>
              </a:rPr>
              <a:t>Still</a:t>
            </a:r>
            <a:r>
              <a:rPr lang="en-US"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ircula Medium"/>
                <a:cs typeface="Circula Medium"/>
              </a:rPr>
              <a:t>images</a:t>
            </a:r>
            <a:endParaRPr lang="en-US" sz="2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ircula Medium"/>
              <a:cs typeface="Circula Medium"/>
            </a:endParaRPr>
          </a:p>
        </p:txBody>
      </p:sp>
      <p:sp>
        <p:nvSpPr>
          <p:cNvPr id="13" name="Rectangle 12"/>
          <p:cNvSpPr/>
          <p:nvPr/>
        </p:nvSpPr>
        <p:spPr>
          <a:xfrm rot="1527759">
            <a:off x="5887455" y="852700"/>
            <a:ext cx="2044662" cy="523220"/>
          </a:xfrm>
          <a:prstGeom prst="rect">
            <a:avLst/>
          </a:prstGeom>
          <a:noFill/>
        </p:spPr>
        <p:txBody>
          <a:bodyPr wrap="none" lIns="91440" tIns="45720" rIns="91440" bIns="45720">
            <a:spAutoFit/>
          </a:bodyPr>
          <a:lstStyle/>
          <a:p>
            <a:pPr algn="ctr"/>
            <a:r>
              <a:rPr lang="en-US"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ircula Medium"/>
                <a:cs typeface="Circula Medium"/>
              </a:rPr>
              <a:t> Moving images</a:t>
            </a:r>
          </a:p>
        </p:txBody>
      </p:sp>
      <p:sp>
        <p:nvSpPr>
          <p:cNvPr id="14" name="Rectangle 13"/>
          <p:cNvSpPr/>
          <p:nvPr/>
        </p:nvSpPr>
        <p:spPr>
          <a:xfrm rot="3568131">
            <a:off x="7964131" y="1905188"/>
            <a:ext cx="748923" cy="523220"/>
          </a:xfrm>
          <a:prstGeom prst="rect">
            <a:avLst/>
          </a:prstGeom>
          <a:noFill/>
        </p:spPr>
        <p:txBody>
          <a:bodyPr wrap="none" lIns="91440" tIns="45720" rIns="91440" bIns="45720">
            <a:spAutoFit/>
          </a:bodyPr>
          <a:lstStyle/>
          <a:p>
            <a:pPr algn="ctr"/>
            <a:r>
              <a:rPr lang="en-US"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ircula Medium"/>
                <a:cs typeface="Circula Medium"/>
              </a:rPr>
              <a:t>Text</a:t>
            </a:r>
            <a:endParaRPr lang="en-US" sz="2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ircula Medium"/>
              <a:cs typeface="Circula Medium"/>
            </a:endParaRPr>
          </a:p>
        </p:txBody>
      </p:sp>
      <p:sp>
        <p:nvSpPr>
          <p:cNvPr id="15" name="Rectangle 14"/>
          <p:cNvSpPr/>
          <p:nvPr/>
        </p:nvSpPr>
        <p:spPr>
          <a:xfrm rot="18486640">
            <a:off x="745732" y="1890471"/>
            <a:ext cx="846436" cy="523220"/>
          </a:xfrm>
          <a:prstGeom prst="rect">
            <a:avLst/>
          </a:prstGeom>
          <a:noFill/>
        </p:spPr>
        <p:txBody>
          <a:bodyPr wrap="none" lIns="91440" tIns="45720" rIns="91440" bIns="45720">
            <a:spAutoFit/>
          </a:bodyPr>
          <a:lstStyle/>
          <a:p>
            <a:pPr algn="ctr"/>
            <a:r>
              <a:rPr lang="en-US"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ircula Medium"/>
                <a:cs typeface="Circula Medium"/>
              </a:rPr>
              <a:t>Audio</a:t>
            </a:r>
            <a:endParaRPr lang="en-US" sz="2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ircula Medium"/>
              <a:cs typeface="Circula Medium"/>
            </a:endParaRPr>
          </a:p>
        </p:txBody>
      </p:sp>
      <p:sp>
        <p:nvSpPr>
          <p:cNvPr id="16" name="Rectangle 15"/>
          <p:cNvSpPr/>
          <p:nvPr/>
        </p:nvSpPr>
        <p:spPr>
          <a:xfrm rot="16395897">
            <a:off x="623616" y="3279541"/>
            <a:ext cx="530915" cy="523220"/>
          </a:xfrm>
          <a:prstGeom prst="rect">
            <a:avLst/>
          </a:prstGeom>
          <a:noFill/>
        </p:spPr>
        <p:txBody>
          <a:bodyPr wrap="none" lIns="91440" tIns="45720" rIns="91440" bIns="45720">
            <a:spAutoFit/>
          </a:bodyPr>
          <a:lstStyle/>
          <a:p>
            <a:pPr algn="ct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ircula Medium"/>
                <a:cs typeface="Circula Medium"/>
              </a:rPr>
              <a:t>3D</a:t>
            </a:r>
            <a:endParaRPr lang="en-US" sz="2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ircula Medium"/>
              <a:cs typeface="Circula Medium"/>
            </a:endParaRPr>
          </a:p>
        </p:txBody>
      </p:sp>
      <p:sp>
        <p:nvSpPr>
          <p:cNvPr id="17" name="Rectangle 16"/>
          <p:cNvSpPr/>
          <p:nvPr/>
        </p:nvSpPr>
        <p:spPr>
          <a:xfrm rot="5657620">
            <a:off x="8028572" y="3298785"/>
            <a:ext cx="1390124" cy="523220"/>
          </a:xfrm>
          <a:prstGeom prst="rect">
            <a:avLst/>
          </a:prstGeom>
          <a:noFill/>
        </p:spPr>
        <p:txBody>
          <a:bodyPr wrap="none" lIns="91440" tIns="45720" rIns="91440" bIns="45720">
            <a:spAutoFit/>
          </a:bodyPr>
          <a:lstStyle/>
          <a:p>
            <a:pPr algn="ctr"/>
            <a:r>
              <a:rPr lang="en-US"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ircula Medium"/>
                <a:cs typeface="Circula Medium"/>
              </a:rPr>
              <a:t>Navigable </a:t>
            </a:r>
            <a:endParaRPr lang="en-US" sz="2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ircula Medium"/>
              <a:cs typeface="Circula Medium"/>
            </a:endParaRPr>
          </a:p>
        </p:txBody>
      </p:sp>
      <p:sp>
        <p:nvSpPr>
          <p:cNvPr id="9" name="TextBox 8"/>
          <p:cNvSpPr txBox="1"/>
          <p:nvPr/>
        </p:nvSpPr>
        <p:spPr>
          <a:xfrm>
            <a:off x="3829443" y="2992626"/>
            <a:ext cx="1887952" cy="523220"/>
          </a:xfrm>
          <a:prstGeom prst="rect">
            <a:avLst/>
          </a:prstGeom>
          <a:noFill/>
        </p:spPr>
        <p:txBody>
          <a:bodyPr wrap="square" rtlCol="0">
            <a:spAutoFit/>
          </a:bodyPr>
          <a:lstStyle/>
          <a:p>
            <a:r>
              <a:rPr lang="en-US"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5">
                      <a:satMod val="175000"/>
                      <a:alpha val="40000"/>
                    </a:schemeClr>
                  </a:glow>
                  <a:outerShdw blurRad="50800" dist="40000" dir="5400000" algn="tl" rotWithShape="0">
                    <a:srgbClr val="000000">
                      <a:shade val="5000"/>
                      <a:satMod val="120000"/>
                      <a:alpha val="33000"/>
                    </a:srgbClr>
                  </a:outerShdw>
                </a:effectLst>
                <a:latin typeface="Circula Medium"/>
                <a:cs typeface="Circula Medium"/>
              </a:rPr>
              <a:t> </a:t>
            </a:r>
            <a:r>
              <a:rPr lang="en-US"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5">
                      <a:satMod val="175000"/>
                      <a:alpha val="40000"/>
                    </a:schemeClr>
                  </a:glow>
                  <a:outerShdw blurRad="50800" dist="40000" dir="5400000" algn="tl" rotWithShape="0">
                    <a:srgbClr val="000000">
                      <a:shade val="5000"/>
                      <a:satMod val="120000"/>
                      <a:alpha val="33000"/>
                    </a:srgbClr>
                  </a:outerShdw>
                </a:effectLst>
                <a:latin typeface="Circula Medium"/>
                <a:cs typeface="Circula Medium"/>
              </a:rPr>
              <a:t>Video Games</a:t>
            </a:r>
            <a:endParaRPr lang="en-US"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5">
                    <a:satMod val="175000"/>
                    <a:alpha val="40000"/>
                  </a:schemeClr>
                </a:glow>
                <a:outerShdw blurRad="50800" dist="40000" dir="5400000" algn="tl" rotWithShape="0">
                  <a:srgbClr val="000000">
                    <a:shade val="5000"/>
                    <a:satMod val="120000"/>
                    <a:alpha val="33000"/>
                  </a:srgbClr>
                </a:outerShdw>
              </a:effectLst>
              <a:latin typeface="Circula Medium"/>
              <a:cs typeface="Circula Medium"/>
            </a:endParaRPr>
          </a:p>
        </p:txBody>
      </p:sp>
    </p:spTree>
    <p:extLst>
      <p:ext uri="{BB962C8B-B14F-4D97-AF65-F5344CB8AC3E}">
        <p14:creationId xmlns:p14="http://schemas.microsoft.com/office/powerpoint/2010/main" val="239609197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9" name="Rectangle 18"/>
          <p:cNvSpPr/>
          <p:nvPr/>
        </p:nvSpPr>
        <p:spPr>
          <a:xfrm>
            <a:off x="33389" y="52923"/>
            <a:ext cx="9040050" cy="6813005"/>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pic>
        <p:nvPicPr>
          <p:cNvPr id="7" name="Picture 6" descr="05.psd"/>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23357" y="39672"/>
            <a:ext cx="9144000" cy="6773333"/>
          </a:xfrm>
          <a:prstGeom prst="rect">
            <a:avLst/>
          </a:prstGeom>
        </p:spPr>
      </p:pic>
      <p:sp>
        <p:nvSpPr>
          <p:cNvPr id="5" name="TextBox 4"/>
          <p:cNvSpPr txBox="1"/>
          <p:nvPr/>
        </p:nvSpPr>
        <p:spPr>
          <a:xfrm>
            <a:off x="3328589" y="3175223"/>
            <a:ext cx="184666" cy="369332"/>
          </a:xfrm>
          <a:prstGeom prst="rect">
            <a:avLst/>
          </a:prstGeom>
          <a:noFill/>
        </p:spPr>
        <p:txBody>
          <a:bodyPr wrap="none" rtlCol="0">
            <a:spAutoFit/>
          </a:bodyPr>
          <a:lstStyle/>
          <a:p>
            <a:endParaRPr lang="en-US" dirty="0"/>
          </a:p>
        </p:txBody>
      </p:sp>
      <p:sp>
        <p:nvSpPr>
          <p:cNvPr id="9" name="Rectangle 8"/>
          <p:cNvSpPr/>
          <p:nvPr/>
        </p:nvSpPr>
        <p:spPr>
          <a:xfrm>
            <a:off x="1952690" y="995145"/>
            <a:ext cx="5815410" cy="523220"/>
          </a:xfrm>
          <a:prstGeom prst="rect">
            <a:avLst/>
          </a:prstGeom>
          <a:noFill/>
        </p:spPr>
        <p:txBody>
          <a:bodyPr wrap="square" lIns="91440" tIns="45720" rIns="91440" bIns="45720">
            <a:spAutoFit/>
          </a:bodyPr>
          <a:lstStyle/>
          <a:p>
            <a:pPr algn="ctr"/>
            <a:endParaRPr lang="en-US" sz="2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5" name="Picture 14" descr="janetmurray.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743316">
            <a:off x="360260" y="3222521"/>
            <a:ext cx="2438629" cy="3226918"/>
          </a:xfrm>
          <a:prstGeom prst="rect">
            <a:avLst/>
          </a:prstGeom>
          <a:effectLst>
            <a:glow rad="139700">
              <a:schemeClr val="accent5">
                <a:satMod val="175000"/>
                <a:alpha val="40000"/>
              </a:schemeClr>
            </a:glow>
          </a:effectLst>
        </p:spPr>
      </p:pic>
      <p:pic>
        <p:nvPicPr>
          <p:cNvPr id="12" name="Picture 11" descr="imgres.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216371">
            <a:off x="6286824" y="2820448"/>
            <a:ext cx="2324100" cy="3492500"/>
          </a:xfrm>
          <a:prstGeom prst="rect">
            <a:avLst/>
          </a:prstGeom>
          <a:effectLst>
            <a:glow rad="228600">
              <a:schemeClr val="accent5">
                <a:satMod val="175000"/>
                <a:alpha val="40000"/>
              </a:schemeClr>
            </a:glow>
          </a:effectLst>
        </p:spPr>
      </p:pic>
      <p:pic>
        <p:nvPicPr>
          <p:cNvPr id="4" name="Picture 3" descr="imgres.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49096" y="1726156"/>
            <a:ext cx="4283964" cy="3109826"/>
          </a:xfrm>
          <a:prstGeom prst="ellipse">
            <a:avLst/>
          </a:prstGeom>
          <a:ln w="63500" cap="rnd">
            <a:solidFill>
              <a:srgbClr val="333333"/>
            </a:solidFill>
          </a:ln>
          <a:effectLst>
            <a:glow rad="609600">
              <a:schemeClr val="accent5">
                <a:satMod val="175000"/>
                <a:alpha val="8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Picture 13" descr="logo.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151622">
            <a:off x="4580814" y="739757"/>
            <a:ext cx="2514600" cy="863600"/>
          </a:xfrm>
          <a:prstGeom prst="rect">
            <a:avLst/>
          </a:prstGeom>
          <a:effectLst>
            <a:glow rad="139700">
              <a:schemeClr val="accent5">
                <a:satMod val="175000"/>
                <a:alpha val="40000"/>
              </a:schemeClr>
            </a:glow>
          </a:effectLst>
        </p:spPr>
      </p:pic>
      <p:pic>
        <p:nvPicPr>
          <p:cNvPr id="17" name="Picture 16" descr="Screen Shot 2015-05-12 at 5.26.19 PM.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7429" y="214583"/>
            <a:ext cx="3721100" cy="2311400"/>
          </a:xfrm>
          <a:prstGeom prst="rect">
            <a:avLst/>
          </a:prstGeom>
          <a:effectLst>
            <a:glow rad="101600">
              <a:schemeClr val="accent5">
                <a:satMod val="175000"/>
                <a:alpha val="40000"/>
              </a:schemeClr>
            </a:glow>
          </a:effectLst>
        </p:spPr>
      </p:pic>
    </p:spTree>
    <p:extLst>
      <p:ext uri="{BB962C8B-B14F-4D97-AF65-F5344CB8AC3E}">
        <p14:creationId xmlns:p14="http://schemas.microsoft.com/office/powerpoint/2010/main" val="101616219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05.jp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bright="-17000" contrast="46000"/>
                    </a14:imgEffect>
                  </a14:imgLayer>
                </a14:imgProps>
              </a:ext>
              <a:ext uri="{28A0092B-C50C-407E-A947-70E740481C1C}">
                <a14:useLocalDpi xmlns:a14="http://schemas.microsoft.com/office/drawing/2010/main" val="0"/>
              </a:ext>
            </a:extLst>
          </a:blip>
          <a:srcRect t="-19204" b="41073"/>
          <a:stretch/>
        </p:blipFill>
        <p:spPr>
          <a:xfrm>
            <a:off x="0" y="-2216012"/>
            <a:ext cx="9144000" cy="9035524"/>
          </a:xfrm>
          <a:prstGeom prst="rect">
            <a:avLst/>
          </a:prstGeom>
        </p:spPr>
      </p:pic>
      <p:sp>
        <p:nvSpPr>
          <p:cNvPr id="2" name="Title 1"/>
          <p:cNvSpPr>
            <a:spLocks noGrp="1"/>
          </p:cNvSpPr>
          <p:nvPr>
            <p:ph type="title"/>
          </p:nvPr>
        </p:nvSpPr>
        <p:spPr>
          <a:xfrm>
            <a:off x="2732136" y="5715000"/>
            <a:ext cx="3674917" cy="1143000"/>
          </a:xfrm>
        </p:spPr>
        <p:txBody>
          <a:bodyPr/>
          <a:lstStyle/>
          <a:p>
            <a:r>
              <a:rPr lang="en-US" dirty="0" smtClean="0">
                <a:effectLst>
                  <a:glow rad="228600">
                    <a:schemeClr val="accent5">
                      <a:satMod val="175000"/>
                      <a:alpha val="40000"/>
                    </a:schemeClr>
                  </a:glow>
                </a:effectLst>
                <a:latin typeface="Circula Medium"/>
                <a:cs typeface="Circula Medium"/>
              </a:rPr>
              <a:t>Murray’s Thesis</a:t>
            </a:r>
            <a:endParaRPr lang="en-US" dirty="0">
              <a:effectLst>
                <a:glow rad="228600">
                  <a:schemeClr val="accent5">
                    <a:satMod val="175000"/>
                    <a:alpha val="40000"/>
                  </a:schemeClr>
                </a:glow>
              </a:effectLst>
              <a:latin typeface="Circula Medium"/>
              <a:cs typeface="Circula Medium"/>
            </a:endParaRPr>
          </a:p>
        </p:txBody>
      </p:sp>
      <p:sp>
        <p:nvSpPr>
          <p:cNvPr id="4" name="Rectangle 3"/>
          <p:cNvSpPr/>
          <p:nvPr/>
        </p:nvSpPr>
        <p:spPr>
          <a:xfrm>
            <a:off x="2297251" y="4409653"/>
            <a:ext cx="4664352" cy="707886"/>
          </a:xfrm>
          <a:prstGeom prst="rect">
            <a:avLst/>
          </a:prstGeom>
          <a:noFill/>
        </p:spPr>
        <p:txBody>
          <a:bodyPr wrap="none" lIns="91440" tIns="45720" rIns="91440" bIns="45720">
            <a:spAutoFit/>
          </a:bodyPr>
          <a:lstStyle/>
          <a:p>
            <a:pPr algn="ctr"/>
            <a:r>
              <a:rPr lang="en-US" sz="4000" b="1" cap="none" spc="0" dirty="0" smtClean="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latin typeface="Circula Medium"/>
                <a:cs typeface="Circula Medium"/>
              </a:rPr>
              <a:t>Games are always stories</a:t>
            </a:r>
            <a:endParaRPr lang="en-US" sz="4000" b="1" cap="none" spc="0" dirty="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latin typeface="Circula Medium"/>
              <a:cs typeface="Circula Medium"/>
            </a:endParaRPr>
          </a:p>
        </p:txBody>
      </p:sp>
      <p:sp>
        <p:nvSpPr>
          <p:cNvPr id="5" name="Rectangle 4"/>
          <p:cNvSpPr/>
          <p:nvPr/>
        </p:nvSpPr>
        <p:spPr>
          <a:xfrm rot="5400000">
            <a:off x="6612132" y="2352045"/>
            <a:ext cx="2262158" cy="707886"/>
          </a:xfrm>
          <a:prstGeom prst="rect">
            <a:avLst/>
          </a:prstGeom>
          <a:noFill/>
        </p:spPr>
        <p:txBody>
          <a:bodyPr wrap="none" lIns="91440" tIns="45720" rIns="91440" bIns="45720">
            <a:spAutoFit/>
          </a:bodyPr>
          <a:lstStyle/>
          <a:p>
            <a:pPr algn="ctr"/>
            <a:r>
              <a:rPr lang="en-US" sz="4000" b="1" cap="none" spc="0" dirty="0" smtClean="0">
                <a:ln w="12700">
                  <a:solidFill>
                    <a:schemeClr val="tx2">
                      <a:satMod val="155000"/>
                    </a:schemeClr>
                  </a:solidFill>
                  <a:prstDash val="solid"/>
                </a:ln>
                <a:solidFill>
                  <a:schemeClr val="bg2">
                    <a:tint val="85000"/>
                    <a:satMod val="155000"/>
                  </a:schemeClr>
                </a:solidFill>
                <a:effectLst>
                  <a:glow rad="101600">
                    <a:schemeClr val="accent5">
                      <a:satMod val="175000"/>
                      <a:alpha val="40000"/>
                    </a:schemeClr>
                  </a:glow>
                  <a:outerShdw blurRad="41275" dist="20320" dir="1800000" algn="tl" rotWithShape="0">
                    <a:srgbClr val="000000">
                      <a:alpha val="40000"/>
                    </a:srgbClr>
                  </a:outerShdw>
                </a:effectLst>
                <a:latin typeface="Circula Medium"/>
                <a:cs typeface="Circula Medium"/>
              </a:rPr>
              <a:t>Game-story</a:t>
            </a:r>
            <a:endParaRPr lang="en-US" sz="4000" b="1" cap="none" spc="0" dirty="0">
              <a:ln w="12700">
                <a:solidFill>
                  <a:schemeClr val="tx2">
                    <a:satMod val="155000"/>
                  </a:schemeClr>
                </a:solidFill>
                <a:prstDash val="solid"/>
              </a:ln>
              <a:solidFill>
                <a:schemeClr val="bg2">
                  <a:tint val="85000"/>
                  <a:satMod val="155000"/>
                </a:schemeClr>
              </a:solidFill>
              <a:effectLst>
                <a:glow rad="101600">
                  <a:schemeClr val="accent5">
                    <a:satMod val="175000"/>
                    <a:alpha val="40000"/>
                  </a:schemeClr>
                </a:glow>
                <a:outerShdw blurRad="41275" dist="20320" dir="1800000" algn="tl" rotWithShape="0">
                  <a:srgbClr val="000000">
                    <a:alpha val="40000"/>
                  </a:srgbClr>
                </a:outerShdw>
              </a:effectLst>
              <a:latin typeface="Circula Medium"/>
              <a:cs typeface="Circula Medium"/>
            </a:endParaRPr>
          </a:p>
        </p:txBody>
      </p:sp>
      <p:sp>
        <p:nvSpPr>
          <p:cNvPr id="7" name="Rectangle 6"/>
          <p:cNvSpPr/>
          <p:nvPr/>
        </p:nvSpPr>
        <p:spPr>
          <a:xfrm rot="16200000">
            <a:off x="35033" y="2420240"/>
            <a:ext cx="2839239" cy="707886"/>
          </a:xfrm>
          <a:prstGeom prst="rect">
            <a:avLst/>
          </a:prstGeom>
          <a:noFill/>
        </p:spPr>
        <p:txBody>
          <a:bodyPr wrap="none" lIns="91440" tIns="45720" rIns="91440" bIns="45720">
            <a:spAutoFit/>
          </a:bodyPr>
          <a:lstStyle/>
          <a:p>
            <a:pPr algn="ctr"/>
            <a:r>
              <a:rPr lang="en-US" sz="4000" b="1" cap="none" spc="0" dirty="0" smtClean="0">
                <a:ln w="12700">
                  <a:solidFill>
                    <a:schemeClr val="tx2">
                      <a:satMod val="155000"/>
                    </a:schemeClr>
                  </a:solidFill>
                  <a:prstDash val="solid"/>
                </a:ln>
                <a:solidFill>
                  <a:schemeClr val="bg2">
                    <a:tint val="85000"/>
                    <a:satMod val="155000"/>
                  </a:schemeClr>
                </a:solidFill>
                <a:effectLst>
                  <a:glow rad="101600">
                    <a:schemeClr val="accent5">
                      <a:satMod val="175000"/>
                      <a:alpha val="40000"/>
                    </a:schemeClr>
                  </a:glow>
                  <a:outerShdw blurRad="41275" dist="20320" dir="1800000" algn="tl" rotWithShape="0">
                    <a:srgbClr val="000000">
                      <a:alpha val="40000"/>
                    </a:srgbClr>
                  </a:outerShdw>
                </a:effectLst>
                <a:latin typeface="Circula Medium"/>
                <a:cs typeface="Circula Medium"/>
              </a:rPr>
              <a:t>Active Audience</a:t>
            </a:r>
            <a:endParaRPr lang="en-US" sz="4000" b="1" cap="none" spc="0" dirty="0">
              <a:ln w="12700">
                <a:solidFill>
                  <a:schemeClr val="tx2">
                    <a:satMod val="155000"/>
                  </a:schemeClr>
                </a:solidFill>
                <a:prstDash val="solid"/>
              </a:ln>
              <a:solidFill>
                <a:schemeClr val="bg2">
                  <a:tint val="85000"/>
                  <a:satMod val="155000"/>
                </a:schemeClr>
              </a:solidFill>
              <a:effectLst>
                <a:glow rad="101600">
                  <a:schemeClr val="accent5">
                    <a:satMod val="175000"/>
                    <a:alpha val="40000"/>
                  </a:schemeClr>
                </a:glow>
                <a:outerShdw blurRad="41275" dist="20320" dir="1800000" algn="tl" rotWithShape="0">
                  <a:srgbClr val="000000">
                    <a:alpha val="40000"/>
                  </a:srgbClr>
                </a:outerShdw>
              </a:effectLst>
              <a:latin typeface="Circula Medium"/>
              <a:cs typeface="Circula Medium"/>
            </a:endParaRPr>
          </a:p>
        </p:txBody>
      </p:sp>
      <p:sp>
        <p:nvSpPr>
          <p:cNvPr id="6" name="Rectangle 5"/>
          <p:cNvSpPr/>
          <p:nvPr/>
        </p:nvSpPr>
        <p:spPr>
          <a:xfrm>
            <a:off x="3496772" y="303174"/>
            <a:ext cx="2398706" cy="707886"/>
          </a:xfrm>
          <a:prstGeom prst="rect">
            <a:avLst/>
          </a:prstGeom>
          <a:noFill/>
        </p:spPr>
        <p:txBody>
          <a:bodyPr wrap="square" lIns="91440" tIns="45720" rIns="91440" bIns="45720">
            <a:spAutoFit/>
          </a:bodyPr>
          <a:lstStyle/>
          <a:p>
            <a:pPr algn="ctr"/>
            <a:r>
              <a:rPr lang="en-US" sz="4000" b="1" cap="none" spc="0" dirty="0" err="1" smtClean="0">
                <a:ln w="12700">
                  <a:solidFill>
                    <a:schemeClr val="tx2">
                      <a:satMod val="155000"/>
                    </a:schemeClr>
                  </a:solidFill>
                  <a:prstDash val="solid"/>
                </a:ln>
                <a:solidFill>
                  <a:schemeClr val="bg2">
                    <a:tint val="85000"/>
                    <a:satMod val="155000"/>
                  </a:schemeClr>
                </a:solidFill>
                <a:effectLst>
                  <a:glow rad="101600">
                    <a:schemeClr val="accent5">
                      <a:satMod val="175000"/>
                      <a:alpha val="40000"/>
                    </a:schemeClr>
                  </a:glow>
                  <a:outerShdw blurRad="41275" dist="20320" dir="1800000" algn="tl" rotWithShape="0">
                    <a:srgbClr val="000000">
                      <a:alpha val="40000"/>
                    </a:srgbClr>
                  </a:outerShdw>
                </a:effectLst>
                <a:latin typeface="Circula Medium"/>
                <a:cs typeface="Circula Medium"/>
              </a:rPr>
              <a:t>Cyberdrama</a:t>
            </a:r>
            <a:endParaRPr lang="en-US" sz="4000" b="1" cap="none" spc="0" dirty="0">
              <a:ln w="12700">
                <a:solidFill>
                  <a:schemeClr val="tx2">
                    <a:satMod val="155000"/>
                  </a:schemeClr>
                </a:solidFill>
                <a:prstDash val="solid"/>
              </a:ln>
              <a:solidFill>
                <a:schemeClr val="bg2">
                  <a:tint val="85000"/>
                  <a:satMod val="155000"/>
                </a:schemeClr>
              </a:solidFill>
              <a:effectLst>
                <a:glow rad="101600">
                  <a:schemeClr val="accent5">
                    <a:satMod val="175000"/>
                    <a:alpha val="40000"/>
                  </a:schemeClr>
                </a:glow>
                <a:outerShdw blurRad="41275" dist="20320" dir="1800000" algn="tl" rotWithShape="0">
                  <a:srgbClr val="000000">
                    <a:alpha val="40000"/>
                  </a:srgbClr>
                </a:outerShdw>
              </a:effectLst>
              <a:latin typeface="Circula Medium"/>
              <a:cs typeface="Circula Medium"/>
            </a:endParaRPr>
          </a:p>
        </p:txBody>
      </p:sp>
      <p:pic>
        <p:nvPicPr>
          <p:cNvPr id="11" name="Picture 10" descr="56179-1-140652810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7965" y="1263844"/>
            <a:ext cx="5002504" cy="3126565"/>
          </a:xfrm>
          <a:prstGeom prst="rect">
            <a:avLst/>
          </a:prstGeom>
        </p:spPr>
      </p:pic>
    </p:spTree>
    <p:extLst>
      <p:ext uri="{BB962C8B-B14F-4D97-AF65-F5344CB8AC3E}">
        <p14:creationId xmlns:p14="http://schemas.microsoft.com/office/powerpoint/2010/main" val="226207096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443" y="-68383"/>
            <a:ext cx="8229600" cy="1143000"/>
          </a:xfrm>
        </p:spPr>
        <p:txBody>
          <a:bodyPr/>
          <a:lstStyle/>
          <a:p>
            <a:r>
              <a:rPr lang="en-US" dirty="0" smtClean="0">
                <a:latin typeface="Circula Medium"/>
                <a:cs typeface="Circula Medium"/>
              </a:rPr>
              <a:t>What is </a:t>
            </a:r>
            <a:r>
              <a:rPr lang="en-US" dirty="0" err="1" smtClean="0">
                <a:latin typeface="Circula Medium"/>
                <a:cs typeface="Circula Medium"/>
              </a:rPr>
              <a:t>Cyberdrama</a:t>
            </a:r>
            <a:r>
              <a:rPr lang="en-US" dirty="0" smtClean="0">
                <a:latin typeface="Circula Medium"/>
                <a:cs typeface="Circula Medium"/>
              </a:rPr>
              <a:t>?</a:t>
            </a:r>
            <a:endParaRPr lang="en-US" dirty="0">
              <a:latin typeface="Circula Medium"/>
              <a:cs typeface="Circula Medium"/>
            </a:endParaRPr>
          </a:p>
        </p:txBody>
      </p:sp>
      <p:sp>
        <p:nvSpPr>
          <p:cNvPr id="3" name="Content Placeholder 2"/>
          <p:cNvSpPr>
            <a:spLocks noGrp="1"/>
          </p:cNvSpPr>
          <p:nvPr>
            <p:ph idx="1"/>
          </p:nvPr>
        </p:nvSpPr>
        <p:spPr>
          <a:xfrm>
            <a:off x="219808" y="895453"/>
            <a:ext cx="8229600" cy="1171139"/>
          </a:xfrm>
        </p:spPr>
        <p:txBody>
          <a:bodyPr>
            <a:normAutofit/>
          </a:bodyPr>
          <a:lstStyle/>
          <a:p>
            <a:pPr marL="0" indent="0">
              <a:buNone/>
            </a:pPr>
            <a:r>
              <a:rPr lang="en-US" sz="2400" dirty="0" err="1" smtClean="0">
                <a:latin typeface="Gill Sans Light"/>
                <a:cs typeface="Gill Sans Light"/>
              </a:rPr>
              <a:t>Cyberdrama</a:t>
            </a:r>
            <a:r>
              <a:rPr lang="en-US" sz="2400" dirty="0" smtClean="0">
                <a:latin typeface="Gill Sans Light"/>
                <a:cs typeface="Gill Sans Light"/>
              </a:rPr>
              <a:t> is an enactment of the story in the particular fictional space of the computer. </a:t>
            </a:r>
          </a:p>
          <a:p>
            <a:pPr marL="0" indent="0">
              <a:buNone/>
            </a:pPr>
            <a:endParaRPr lang="en-US" sz="2800" dirty="0" smtClean="0"/>
          </a:p>
          <a:p>
            <a:pPr marL="0" indent="0">
              <a:buNone/>
            </a:pPr>
            <a:endParaRPr lang="en-US" sz="2800" dirty="0"/>
          </a:p>
        </p:txBody>
      </p:sp>
      <p:pic>
        <p:nvPicPr>
          <p:cNvPr id="6" name="Picture 5" descr="MV5BMTkzMzk3MzYzMV5BMl5BanBnXkFtZTgwOTQzMDM2MTE@._V1_SY317_CR8,0,214,317_AL_.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585" y="1780040"/>
            <a:ext cx="3428023" cy="5077960"/>
          </a:xfrm>
          <a:prstGeom prst="rect">
            <a:avLst/>
          </a:prstGeom>
        </p:spPr>
      </p:pic>
      <p:pic>
        <p:nvPicPr>
          <p:cNvPr id="7" name="Picture 6" descr="MV5BMjQyMDkzNzYyMl5BMl5BanBnXkFtZTgwNTMxOTU1MDE@._V1_SY317_CR12,0,214,317_AL_.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0170" y="1812592"/>
            <a:ext cx="3419238" cy="5064946"/>
          </a:xfrm>
          <a:prstGeom prst="rect">
            <a:avLst/>
          </a:prstGeom>
        </p:spPr>
      </p:pic>
    </p:spTree>
    <p:extLst>
      <p:ext uri="{BB962C8B-B14F-4D97-AF65-F5344CB8AC3E}">
        <p14:creationId xmlns:p14="http://schemas.microsoft.com/office/powerpoint/2010/main" val="2144274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81618" y="373132"/>
            <a:ext cx="1507078" cy="400110"/>
          </a:xfrm>
          <a:prstGeom prst="rect">
            <a:avLst/>
          </a:prstGeom>
          <a:noFill/>
        </p:spPr>
        <p:txBody>
          <a:bodyPr wrap="none" rtlCol="0">
            <a:spAutoFit/>
          </a:bodyPr>
          <a:lstStyle/>
          <a:p>
            <a:r>
              <a:rPr lang="en-US" sz="2000" dirty="0" smtClean="0">
                <a:latin typeface="Circula Medium"/>
                <a:cs typeface="Circula Medium"/>
              </a:rPr>
              <a:t>Active Audience</a:t>
            </a:r>
            <a:endParaRPr lang="en-US" sz="2000" dirty="0">
              <a:latin typeface="Circula Medium"/>
              <a:cs typeface="Circula Medium"/>
            </a:endParaRPr>
          </a:p>
        </p:txBody>
      </p:sp>
      <p:sp>
        <p:nvSpPr>
          <p:cNvPr id="5" name="TextBox 4"/>
          <p:cNvSpPr txBox="1"/>
          <p:nvPr/>
        </p:nvSpPr>
        <p:spPr>
          <a:xfrm>
            <a:off x="782435" y="3028462"/>
            <a:ext cx="1267369" cy="369332"/>
          </a:xfrm>
          <a:prstGeom prst="rect">
            <a:avLst/>
          </a:prstGeom>
          <a:noFill/>
        </p:spPr>
        <p:txBody>
          <a:bodyPr wrap="none" rtlCol="0">
            <a:spAutoFit/>
          </a:bodyPr>
          <a:lstStyle/>
          <a:p>
            <a:r>
              <a:rPr lang="en-US" dirty="0" smtClean="0"/>
              <a:t>Not Passive</a:t>
            </a:r>
            <a:endParaRPr lang="en-US" dirty="0"/>
          </a:p>
        </p:txBody>
      </p:sp>
      <p:sp>
        <p:nvSpPr>
          <p:cNvPr id="7" name="TextBox 6"/>
          <p:cNvSpPr txBox="1"/>
          <p:nvPr/>
        </p:nvSpPr>
        <p:spPr>
          <a:xfrm>
            <a:off x="537308" y="5505377"/>
            <a:ext cx="6545384" cy="923330"/>
          </a:xfrm>
          <a:prstGeom prst="rect">
            <a:avLst/>
          </a:prstGeom>
          <a:noFill/>
        </p:spPr>
        <p:txBody>
          <a:bodyPr wrap="square" rtlCol="0">
            <a:spAutoFit/>
          </a:bodyPr>
          <a:lstStyle/>
          <a:p>
            <a:r>
              <a:rPr lang="en-US" dirty="0" smtClean="0"/>
              <a:t>Lots of people are actively involved in situations but are unaware of the part of that when people take the information given and process it using their lifestyles, knowledge, and experiences</a:t>
            </a:r>
            <a:endParaRPr lang="en-US" dirty="0"/>
          </a:p>
        </p:txBody>
      </p:sp>
      <p:sp>
        <p:nvSpPr>
          <p:cNvPr id="8" name="TextBox 7"/>
          <p:cNvSpPr txBox="1"/>
          <p:nvPr/>
        </p:nvSpPr>
        <p:spPr>
          <a:xfrm>
            <a:off x="1346420" y="1055417"/>
            <a:ext cx="7243326" cy="923330"/>
          </a:xfrm>
          <a:prstGeom prst="rect">
            <a:avLst/>
          </a:prstGeom>
          <a:noFill/>
        </p:spPr>
        <p:txBody>
          <a:bodyPr wrap="none" rtlCol="0">
            <a:spAutoFit/>
          </a:bodyPr>
          <a:lstStyle/>
          <a:p>
            <a:r>
              <a:rPr lang="en-US" i="1" dirty="0" smtClean="0"/>
              <a:t>Hamlet on the </a:t>
            </a:r>
            <a:r>
              <a:rPr lang="en-US" i="1" dirty="0" err="1" smtClean="0"/>
              <a:t>Holodeck</a:t>
            </a:r>
            <a:r>
              <a:rPr lang="en-US" i="1" dirty="0" smtClean="0"/>
              <a:t> </a:t>
            </a:r>
            <a:r>
              <a:rPr lang="en-US" dirty="0" smtClean="0"/>
              <a:t> discusses a short scene where the audience</a:t>
            </a:r>
          </a:p>
          <a:p>
            <a:r>
              <a:rPr lang="en-US" i="1" dirty="0" smtClean="0"/>
              <a:t>Members actively changed their behavior, probably unconsciously This was </a:t>
            </a:r>
          </a:p>
          <a:p>
            <a:r>
              <a:rPr lang="en-US" i="1" dirty="0" smtClean="0"/>
              <a:t>a great, relatable, example..</a:t>
            </a:r>
            <a:endParaRPr lang="en-US" i="1" dirty="0"/>
          </a:p>
        </p:txBody>
      </p:sp>
      <p:pic>
        <p:nvPicPr>
          <p:cNvPr id="9" name="Picture 8" descr="ur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1265" y="2149231"/>
            <a:ext cx="4338723" cy="2887223"/>
          </a:xfrm>
          <a:prstGeom prst="rect">
            <a:avLst/>
          </a:prstGeom>
        </p:spPr>
      </p:pic>
    </p:spTree>
    <p:extLst>
      <p:ext uri="{BB962C8B-B14F-4D97-AF65-F5344CB8AC3E}">
        <p14:creationId xmlns:p14="http://schemas.microsoft.com/office/powerpoint/2010/main" val="3336761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7841" y="-18222"/>
            <a:ext cx="2559195" cy="1383195"/>
          </a:xfrm>
        </p:spPr>
        <p:txBody>
          <a:bodyPr>
            <a:normAutofit fontScale="90000"/>
          </a:bodyPr>
          <a:lstStyle/>
          <a:p>
            <a:r>
              <a:rPr lang="en-US" dirty="0" smtClean="0">
                <a:solidFill>
                  <a:schemeClr val="bg1"/>
                </a:solidFill>
                <a:latin typeface="Circula Medium"/>
                <a:cs typeface="Circula Medium"/>
              </a:rPr>
              <a:t>Games and Stories</a:t>
            </a:r>
            <a:endParaRPr lang="en-US" dirty="0">
              <a:solidFill>
                <a:schemeClr val="bg1"/>
              </a:solidFill>
              <a:latin typeface="Circula Medium"/>
              <a:cs typeface="Circula Medium"/>
            </a:endParaRPr>
          </a:p>
        </p:txBody>
      </p:sp>
      <p:pic>
        <p:nvPicPr>
          <p:cNvPr id="8" name="Picture 7" descr="img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2475" y="4365864"/>
            <a:ext cx="1468110" cy="2231560"/>
          </a:xfrm>
          <a:prstGeom prst="rect">
            <a:avLst/>
          </a:prstGeom>
        </p:spPr>
      </p:pic>
      <p:pic>
        <p:nvPicPr>
          <p:cNvPr id="9" name="Picture 8" descr="RTEmagicC_The_Darkes_Lantern_Cover.jp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147" y="1803902"/>
            <a:ext cx="1487070" cy="2139330"/>
          </a:xfrm>
          <a:prstGeom prst="rect">
            <a:avLst/>
          </a:prstGeom>
        </p:spPr>
      </p:pic>
      <p:pic>
        <p:nvPicPr>
          <p:cNvPr id="10" name="Picture 9" descr="250px-Der_Seelenlord_-_Ein_Elder_Scrolls_Roma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147" y="4252116"/>
            <a:ext cx="1484372" cy="2345308"/>
          </a:xfrm>
          <a:prstGeom prst="rect">
            <a:avLst/>
          </a:prstGeom>
        </p:spPr>
      </p:pic>
      <p:pic>
        <p:nvPicPr>
          <p:cNvPr id="12" name="Picture 11" descr="imgre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2984" y="4365864"/>
            <a:ext cx="1485001" cy="2231560"/>
          </a:xfrm>
          <a:prstGeom prst="rect">
            <a:avLst/>
          </a:prstGeom>
        </p:spPr>
      </p:pic>
      <p:pic>
        <p:nvPicPr>
          <p:cNvPr id="16" name="Picture 15" descr="imgre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5147" y="43131"/>
            <a:ext cx="1201305" cy="1499616"/>
          </a:xfrm>
          <a:prstGeom prst="rect">
            <a:avLst/>
          </a:prstGeom>
        </p:spPr>
      </p:pic>
      <p:pic>
        <p:nvPicPr>
          <p:cNvPr id="17" name="Picture 16" descr="imgres.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65759" y="3425769"/>
            <a:ext cx="1185180" cy="1499616"/>
          </a:xfrm>
          <a:prstGeom prst="rect">
            <a:avLst/>
          </a:prstGeom>
        </p:spPr>
      </p:pic>
      <p:pic>
        <p:nvPicPr>
          <p:cNvPr id="18" name="Picture 17" descr="imgres.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65759" y="5097808"/>
            <a:ext cx="1178270" cy="1499616"/>
          </a:xfrm>
          <a:prstGeom prst="rect">
            <a:avLst/>
          </a:prstGeom>
        </p:spPr>
      </p:pic>
      <p:pic>
        <p:nvPicPr>
          <p:cNvPr id="19" name="Picture 18" descr="imgres.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83864" y="1728070"/>
            <a:ext cx="1048119" cy="1499616"/>
          </a:xfrm>
          <a:prstGeom prst="rect">
            <a:avLst/>
          </a:prstGeom>
        </p:spPr>
      </p:pic>
      <p:pic>
        <p:nvPicPr>
          <p:cNvPr id="20" name="Picture 19" descr="imgres.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34304" y="38652"/>
            <a:ext cx="1152927" cy="1499616"/>
          </a:xfrm>
          <a:prstGeom prst="rect">
            <a:avLst/>
          </a:prstGeom>
        </p:spPr>
      </p:pic>
      <p:pic>
        <p:nvPicPr>
          <p:cNvPr id="21" name="Picture 20" descr="imgres.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64269" y="43131"/>
            <a:ext cx="1104166" cy="1499616"/>
          </a:xfrm>
          <a:prstGeom prst="rect">
            <a:avLst/>
          </a:prstGeom>
        </p:spPr>
      </p:pic>
      <p:pic>
        <p:nvPicPr>
          <p:cNvPr id="22" name="Picture 21" descr="imgres.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871485" y="29834"/>
            <a:ext cx="1048119" cy="1499616"/>
          </a:xfrm>
          <a:prstGeom prst="rect">
            <a:avLst/>
          </a:prstGeom>
        </p:spPr>
      </p:pic>
      <p:pic>
        <p:nvPicPr>
          <p:cNvPr id="23" name="Picture 22" descr="imgres.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366351" y="38653"/>
            <a:ext cx="1188720" cy="1504094"/>
          </a:xfrm>
          <a:prstGeom prst="rect">
            <a:avLst/>
          </a:prstGeom>
        </p:spPr>
      </p:pic>
      <p:pic>
        <p:nvPicPr>
          <p:cNvPr id="24" name="Picture 23" descr="imgres.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221134" y="43131"/>
            <a:ext cx="1235022" cy="1499616"/>
          </a:xfrm>
          <a:prstGeom prst="rect">
            <a:avLst/>
          </a:prstGeom>
        </p:spPr>
      </p:pic>
      <p:sp>
        <p:nvSpPr>
          <p:cNvPr id="6" name="TextBox 5"/>
          <p:cNvSpPr txBox="1"/>
          <p:nvPr/>
        </p:nvSpPr>
        <p:spPr>
          <a:xfrm>
            <a:off x="1971445" y="1803902"/>
            <a:ext cx="5583626" cy="2308324"/>
          </a:xfrm>
          <a:prstGeom prst="rect">
            <a:avLst/>
          </a:prstGeom>
          <a:noFill/>
        </p:spPr>
        <p:txBody>
          <a:bodyPr wrap="square" rtlCol="0">
            <a:spAutoFit/>
          </a:bodyPr>
          <a:lstStyle/>
          <a:p>
            <a:r>
              <a:rPr lang="en-US" b="1" dirty="0" smtClean="0">
                <a:latin typeface="Gill Sans"/>
                <a:cs typeface="Gill Sans"/>
              </a:rPr>
              <a:t>Game-Story</a:t>
            </a:r>
            <a:endParaRPr lang="en-US" b="1" dirty="0">
              <a:latin typeface="Gill Sans"/>
              <a:cs typeface="Gill Sans"/>
            </a:endParaRPr>
          </a:p>
          <a:p>
            <a:r>
              <a:rPr lang="en-US" dirty="0" smtClean="0">
                <a:latin typeface="Gill Sans"/>
                <a:cs typeface="Gill Sans"/>
              </a:rPr>
              <a:t>Games have quickly progressed into new formats made possible by the rapid advancement of gaming technology. They are able to use more of the building blocks of storytelling then ever before. </a:t>
            </a:r>
          </a:p>
          <a:p>
            <a:pPr algn="just"/>
            <a:r>
              <a:rPr lang="en-US" dirty="0" smtClean="0">
                <a:latin typeface="Gill Sans"/>
                <a:cs typeface="Gill Sans"/>
              </a:rPr>
              <a:t>Stories that have one plot line can be turned into a game with multiple options and opportunities to change the outcome. </a:t>
            </a:r>
            <a:endParaRPr lang="en-US" dirty="0">
              <a:latin typeface="Gill Sans"/>
              <a:cs typeface="Gill Sans"/>
            </a:endParaRPr>
          </a:p>
        </p:txBody>
      </p:sp>
      <p:sp>
        <p:nvSpPr>
          <p:cNvPr id="11" name="Rectangle 10"/>
          <p:cNvSpPr/>
          <p:nvPr/>
        </p:nvSpPr>
        <p:spPr>
          <a:xfrm>
            <a:off x="5472269" y="4346326"/>
            <a:ext cx="1952342" cy="22315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bookcover.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446834" y="4291193"/>
            <a:ext cx="2016853" cy="2345308"/>
          </a:xfrm>
          <a:prstGeom prst="rect">
            <a:avLst/>
          </a:prstGeom>
        </p:spPr>
      </p:pic>
      <p:sp>
        <p:nvSpPr>
          <p:cNvPr id="7" name="TextBox 6"/>
          <p:cNvSpPr txBox="1"/>
          <p:nvPr/>
        </p:nvSpPr>
        <p:spPr>
          <a:xfrm>
            <a:off x="5530883" y="4471173"/>
            <a:ext cx="1991418" cy="1815882"/>
          </a:xfrm>
          <a:prstGeom prst="rect">
            <a:avLst/>
          </a:prstGeom>
          <a:noFill/>
        </p:spPr>
        <p:txBody>
          <a:bodyPr wrap="square" rtlCol="0">
            <a:spAutoFit/>
          </a:bodyPr>
          <a:lstStyle/>
          <a:p>
            <a:r>
              <a:rPr lang="en-US" sz="1400" dirty="0" smtClean="0">
                <a:solidFill>
                  <a:srgbClr val="D9D9D9"/>
                </a:solidFill>
                <a:latin typeface="Gill Sans Light"/>
                <a:cs typeface="Gill Sans Light"/>
              </a:rPr>
              <a:t>  </a:t>
            </a:r>
            <a:r>
              <a:rPr lang="en-US" sz="1400" dirty="0" smtClean="0">
                <a:solidFill>
                  <a:schemeClr val="bg2"/>
                </a:solidFill>
                <a:latin typeface="Gill Sans Light"/>
                <a:cs typeface="Gill Sans Light"/>
              </a:rPr>
              <a:t>  Two important              </a:t>
            </a:r>
            <a:r>
              <a:rPr lang="en-US" sz="1600" dirty="0" smtClean="0">
                <a:solidFill>
                  <a:schemeClr val="bg2"/>
                </a:solidFill>
                <a:latin typeface="Gill Sans Light"/>
                <a:cs typeface="Gill Sans Light"/>
              </a:rPr>
              <a:t>structures shared by</a:t>
            </a:r>
          </a:p>
          <a:p>
            <a:r>
              <a:rPr lang="en-US" sz="1600" dirty="0" smtClean="0">
                <a:solidFill>
                  <a:schemeClr val="bg2"/>
                </a:solidFill>
                <a:latin typeface="Gill Sans Light"/>
                <a:cs typeface="Gill Sans Light"/>
              </a:rPr>
              <a:t>   games and stories:</a:t>
            </a:r>
          </a:p>
          <a:p>
            <a:pPr algn="ctr"/>
            <a:endParaRPr lang="en-US" sz="1600" dirty="0" smtClean="0">
              <a:solidFill>
                <a:schemeClr val="bg2"/>
              </a:solidFill>
              <a:latin typeface="Gill Sans Light"/>
              <a:cs typeface="Gill Sans Light"/>
            </a:endParaRPr>
          </a:p>
          <a:p>
            <a:pPr algn="ctr"/>
            <a:r>
              <a:rPr lang="en-US" sz="1600" dirty="0" smtClean="0">
                <a:solidFill>
                  <a:schemeClr val="bg2"/>
                </a:solidFill>
                <a:latin typeface="Gill Sans Light"/>
                <a:cs typeface="Gill Sans Light"/>
              </a:rPr>
              <a:t>The Content</a:t>
            </a:r>
          </a:p>
          <a:p>
            <a:pPr algn="ctr"/>
            <a:r>
              <a:rPr lang="en-US" sz="1600" dirty="0">
                <a:solidFill>
                  <a:schemeClr val="bg2"/>
                </a:solidFill>
                <a:latin typeface="Gill Sans Light"/>
                <a:cs typeface="Gill Sans Light"/>
              </a:rPr>
              <a:t> </a:t>
            </a:r>
            <a:r>
              <a:rPr lang="en-US" sz="1600" dirty="0" smtClean="0">
                <a:solidFill>
                  <a:schemeClr val="bg2"/>
                </a:solidFill>
                <a:latin typeface="Gill Sans Light"/>
                <a:cs typeface="Gill Sans Light"/>
              </a:rPr>
              <a:t>               and</a:t>
            </a:r>
          </a:p>
          <a:p>
            <a:pPr algn="ctr"/>
            <a:r>
              <a:rPr lang="en-US" sz="1600" dirty="0" smtClean="0">
                <a:solidFill>
                  <a:schemeClr val="bg2"/>
                </a:solidFill>
                <a:latin typeface="Gill Sans Light"/>
                <a:cs typeface="Gill Sans Light"/>
              </a:rPr>
              <a:t>	    The Puzzle</a:t>
            </a:r>
            <a:endParaRPr lang="en-US" sz="1600" dirty="0">
              <a:solidFill>
                <a:schemeClr val="bg2"/>
              </a:solidFill>
              <a:latin typeface="Gill Sans Light"/>
              <a:cs typeface="Gill Sans Light"/>
            </a:endParaRPr>
          </a:p>
        </p:txBody>
      </p:sp>
    </p:spTree>
    <p:extLst>
      <p:ext uri="{BB962C8B-B14F-4D97-AF65-F5344CB8AC3E}">
        <p14:creationId xmlns:p14="http://schemas.microsoft.com/office/powerpoint/2010/main" val="295437955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g-tetris-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64136"/>
            <a:ext cx="9144000" cy="5593864"/>
          </a:xfrm>
          <a:prstGeom prst="rect">
            <a:avLst/>
          </a:prstGeom>
        </p:spPr>
      </p:pic>
      <p:sp>
        <p:nvSpPr>
          <p:cNvPr id="2" name="Title 1"/>
          <p:cNvSpPr>
            <a:spLocks noGrp="1"/>
          </p:cNvSpPr>
          <p:nvPr>
            <p:ph type="title"/>
          </p:nvPr>
        </p:nvSpPr>
        <p:spPr>
          <a:xfrm>
            <a:off x="-2380188" y="35787"/>
            <a:ext cx="8229600" cy="1143000"/>
          </a:xfrm>
        </p:spPr>
        <p:txBody>
          <a:bodyPr>
            <a:normAutofit/>
          </a:bodyPr>
          <a:lstStyle/>
          <a:p>
            <a:r>
              <a:rPr lang="en-US" sz="3600" dirty="0" smtClean="0">
                <a:effectLst>
                  <a:glow rad="228600">
                    <a:schemeClr val="accent2">
                      <a:satMod val="175000"/>
                    </a:schemeClr>
                  </a:glow>
                </a:effectLst>
                <a:latin typeface="Circula Medium"/>
                <a:cs typeface="Circula Medium"/>
              </a:rPr>
              <a:t>The puzzle</a:t>
            </a:r>
            <a:endParaRPr lang="en-US" sz="3600" dirty="0">
              <a:effectLst>
                <a:glow rad="228600">
                  <a:schemeClr val="accent2">
                    <a:satMod val="175000"/>
                  </a:schemeClr>
                </a:glow>
              </a:effectLst>
              <a:latin typeface="Circula Medium"/>
              <a:cs typeface="Circula Medium"/>
            </a:endParaRPr>
          </a:p>
        </p:txBody>
      </p:sp>
      <p:sp>
        <p:nvSpPr>
          <p:cNvPr id="3" name="Content Placeholder 2"/>
          <p:cNvSpPr>
            <a:spLocks noGrp="1"/>
          </p:cNvSpPr>
          <p:nvPr>
            <p:ph idx="1"/>
          </p:nvPr>
        </p:nvSpPr>
        <p:spPr>
          <a:xfrm>
            <a:off x="367479" y="1146289"/>
            <a:ext cx="3829257" cy="746074"/>
          </a:xfrm>
        </p:spPr>
        <p:txBody>
          <a:bodyPr>
            <a:normAutofit fontScale="77500" lnSpcReduction="20000"/>
          </a:bodyPr>
          <a:lstStyle/>
          <a:p>
            <a:pPr marL="0" indent="0">
              <a:buNone/>
            </a:pPr>
            <a:r>
              <a:rPr lang="en-US" dirty="0" smtClean="0">
                <a:latin typeface="Adobe Arabic"/>
                <a:cs typeface="Adobe Arabic"/>
              </a:rPr>
              <a:t>A contest between the player and game-designer</a:t>
            </a:r>
          </a:p>
          <a:p>
            <a:endParaRPr lang="en-US" dirty="0">
              <a:latin typeface="Adobe Arabic"/>
              <a:cs typeface="Adobe Arabic"/>
            </a:endParaRPr>
          </a:p>
          <a:p>
            <a:pPr marL="0" indent="0">
              <a:buNone/>
            </a:pPr>
            <a:endParaRPr lang="en-US" dirty="0" smtClean="0"/>
          </a:p>
        </p:txBody>
      </p:sp>
      <p:pic>
        <p:nvPicPr>
          <p:cNvPr id="11" name="Picture 10" descr="MV5BMTQ5NTI0NTIwNl5BMl5BanBnXkFtZTgwMzIxMzc1MDE@._V1_SY317_CR8,0,214,317_AL_.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8565" y="1719385"/>
            <a:ext cx="1399751" cy="20734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Picture 17" descr="Tetris-Blocks.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104236" y="-1264086"/>
            <a:ext cx="6513459" cy="2171153"/>
          </a:xfrm>
          <a:prstGeom prst="rect">
            <a:avLst/>
          </a:prstGeom>
        </p:spPr>
      </p:pic>
      <p:pic>
        <p:nvPicPr>
          <p:cNvPr id="19" name="Picture 18" descr="Tetris-Block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7917" y="1929335"/>
            <a:ext cx="7244991" cy="2414997"/>
          </a:xfrm>
          <a:prstGeom prst="rect">
            <a:avLst/>
          </a:prstGeom>
        </p:spPr>
      </p:pic>
      <p:pic>
        <p:nvPicPr>
          <p:cNvPr id="4" name="Picture 3" descr="BioShock_cover.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78615" y="781538"/>
            <a:ext cx="1465384" cy="19147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9468750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creen Shot 2015-05-11 at 9.10.49 PM.png"/>
          <p:cNvPicPr>
            <a:picLocks noChangeAspect="1"/>
          </p:cNvPicPr>
          <p:nvPr/>
        </p:nvPicPr>
        <p:blipFill>
          <a:blip r:embed="rId2">
            <a:extLst>
              <a:ext uri="{BEBA8EAE-BF5A-486C-A8C5-ECC9F3942E4B}">
                <a14:imgProps xmlns:a14="http://schemas.microsoft.com/office/drawing/2010/main">
                  <a14:imgLayer r:embed="rId3">
                    <a14:imgEffect>
                      <a14:artisticGlowEdges/>
                    </a14:imgEffect>
                  </a14:imgLayer>
                </a14:imgProps>
              </a:ext>
              <a:ext uri="{28A0092B-C50C-407E-A947-70E740481C1C}">
                <a14:useLocalDpi xmlns:a14="http://schemas.microsoft.com/office/drawing/2010/main" val="0"/>
              </a:ext>
            </a:extLst>
          </a:blip>
          <a:stretch>
            <a:fillRect/>
          </a:stretch>
        </p:blipFill>
        <p:spPr>
          <a:xfrm>
            <a:off x="-5353" y="-581"/>
            <a:ext cx="9149353" cy="6876222"/>
          </a:xfrm>
          <a:prstGeom prst="rect">
            <a:avLst/>
          </a:prstGeom>
        </p:spPr>
      </p:pic>
      <p:pic>
        <p:nvPicPr>
          <p:cNvPr id="9" name="Content Placeholder 8" descr="world-of-warcraft-a.jpg"/>
          <p:cNvPicPr>
            <a:picLocks noGrp="1" noChangeAspect="1"/>
          </p:cNvPicPr>
          <p:nvPr>
            <p:ph idx="1"/>
          </p:nvPr>
        </p:nvPicPr>
        <p:blipFill>
          <a:blip r:embed="rId4">
            <a:extLst>
              <a:ext uri="{28A0092B-C50C-407E-A947-70E740481C1C}">
                <a14:useLocalDpi xmlns:a14="http://schemas.microsoft.com/office/drawing/2010/main" val="0"/>
              </a:ext>
            </a:extLst>
          </a:blip>
          <a:srcRect t="13336" b="13336"/>
          <a:stretch>
            <a:fillRect/>
          </a:stretch>
        </p:blipFill>
        <p:spPr>
          <a:xfrm>
            <a:off x="266454" y="3417483"/>
            <a:ext cx="5541316" cy="30475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image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0927" y="868122"/>
            <a:ext cx="4057143" cy="22720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image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4094" y="405744"/>
            <a:ext cx="4254232" cy="24045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Rectangle 11"/>
          <p:cNvSpPr/>
          <p:nvPr/>
        </p:nvSpPr>
        <p:spPr>
          <a:xfrm>
            <a:off x="6094707" y="4114011"/>
            <a:ext cx="2890535"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latin typeface="Circula Medium"/>
                <a:cs typeface="Circula Medium"/>
              </a:rPr>
              <a:t>The contest</a:t>
            </a:r>
            <a:endParaRPr lang="en-US" sz="5400" b="1" cap="none" spc="0" dirty="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latin typeface="Circula Medium"/>
              <a:cs typeface="Circula Medium"/>
            </a:endParaRPr>
          </a:p>
        </p:txBody>
      </p:sp>
    </p:spTree>
    <p:extLst>
      <p:ext uri="{BB962C8B-B14F-4D97-AF65-F5344CB8AC3E}">
        <p14:creationId xmlns:p14="http://schemas.microsoft.com/office/powerpoint/2010/main" val="66363396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775</TotalTime>
  <Words>443</Words>
  <Application>Microsoft Macintosh PowerPoint</Application>
  <PresentationFormat>On-screen Show (4:3)</PresentationFormat>
  <Paragraphs>81</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A Gaming Society</vt:lpstr>
      <vt:lpstr>PowerPoint Presentation</vt:lpstr>
      <vt:lpstr>PowerPoint Presentation</vt:lpstr>
      <vt:lpstr>Murray’s Thesis</vt:lpstr>
      <vt:lpstr>What is Cyberdrama?</vt:lpstr>
      <vt:lpstr>PowerPoint Presentation</vt:lpstr>
      <vt:lpstr>Games and Stories</vt:lpstr>
      <vt:lpstr>The puzzle</vt:lpstr>
      <vt:lpstr>PowerPoint Presentation</vt:lpstr>
      <vt:lpstr>Simulation…</vt:lpstr>
      <vt:lpstr>The Hamlet in the Holodeck</vt:lpstr>
      <vt:lpstr>Learn a Lesson</vt:lpstr>
      <vt:lpstr>Turn it off!</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Gaming Society</dc:title>
  <dc:creator>alex crapo</dc:creator>
  <cp:lastModifiedBy>alex crapo</cp:lastModifiedBy>
  <cp:revision>55</cp:revision>
  <dcterms:created xsi:type="dcterms:W3CDTF">2015-05-12T03:12:48Z</dcterms:created>
  <dcterms:modified xsi:type="dcterms:W3CDTF">2015-05-14T06:56:20Z</dcterms:modified>
</cp:coreProperties>
</file>