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Default Extension="rels" ContentType="application/vnd.openxmlformats-package.relationships+xml"/>
  <Override PartName="/ppt/slides/slide6.xml" ContentType="application/vnd.openxmlformats-officedocument.presentationml.slide+xml"/>
  <Override PartName="/ppt/media/audio1.bin" ContentType="audio/unknown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13"/>
  </p:notesMasterIdLst>
  <p:sldIdLst>
    <p:sldId id="264" r:id="rId2"/>
    <p:sldId id="267" r:id="rId3"/>
    <p:sldId id="259" r:id="rId4"/>
    <p:sldId id="260" r:id="rId5"/>
    <p:sldId id="266" r:id="rId6"/>
    <p:sldId id="258" r:id="rId7"/>
    <p:sldId id="263" r:id="rId8"/>
    <p:sldId id="256" r:id="rId9"/>
    <p:sldId id="257" r:id="rId10"/>
    <p:sldId id="261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clrMru>
    <a:srgbClr val="A2B2A8"/>
    <a:srgbClr val="FFCC66"/>
    <a:srgbClr val="FDFDFD"/>
    <a:srgbClr val="041E07"/>
    <a:srgbClr val="00072A"/>
    <a:srgbClr val="9FA543"/>
    <a:srgbClr val="731F2F"/>
    <a:srgbClr val="C3D2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5294" autoAdjust="0"/>
    <p:restoredTop sz="98901" autoAdjust="0"/>
  </p:normalViewPr>
  <p:slideViewPr>
    <p:cSldViewPr>
      <p:cViewPr varScale="1">
        <p:scale>
          <a:sx n="165" d="100"/>
          <a:sy n="165" d="100"/>
        </p:scale>
        <p:origin x="-15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AE7D9F-1D01-284B-83C5-4554155424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EF077-2768-2546-8B80-4A0E0FC4197C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FBD5B-2DAC-9145-98A8-EDDCBE6429CE}" type="slidenum">
              <a:rPr lang="en-US"/>
              <a:pPr/>
              <a:t>3</a:t>
            </a:fld>
            <a:endParaRPr lang="en-US"/>
          </a:p>
        </p:txBody>
      </p:sp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551543-DCEC-DE4B-86E5-559B1C12AC76}" type="slidenum">
              <a:rPr lang="en-US"/>
              <a:pPr/>
              <a:t>4</a:t>
            </a:fld>
            <a:endParaRPr lang="en-US"/>
          </a:p>
        </p:txBody>
      </p:sp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E9F6B-FFCE-D740-9C3C-80EBEC95F40B}" type="slidenum">
              <a:rPr lang="en-US"/>
              <a:pPr/>
              <a:t>6</a:t>
            </a:fld>
            <a:endParaRPr lang="en-US"/>
          </a:p>
        </p:txBody>
      </p:sp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65EBD-7149-3749-8F51-B33DD3420A53}" type="slidenum">
              <a:rPr lang="en-US"/>
              <a:pPr/>
              <a:t>7</a:t>
            </a:fld>
            <a:endParaRPr lang="en-US"/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F15D7-1204-614C-8D19-F04C8E56A754}" type="slidenum">
              <a:rPr lang="en-US"/>
              <a:pPr/>
              <a:t>8</a:t>
            </a:fld>
            <a:endParaRPr lang="en-US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24221-3D20-564D-8F20-83D6DEAB2E0D}" type="slidenum">
              <a:rPr lang="en-US"/>
              <a:pPr/>
              <a:t>9</a:t>
            </a:fld>
            <a:endParaRPr lang="en-US"/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FCDB57-093C-A44D-8F79-DDF12AE39AB2}" type="slidenum">
              <a:rPr lang="en-US"/>
              <a:pPr/>
              <a:t>10</a:t>
            </a:fld>
            <a:endParaRPr lang="en-US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69B96-DCCF-9A4B-AF14-573E07EA1ED7}" type="slidenum">
              <a:rPr lang="en-US"/>
              <a:pPr/>
              <a:t>11</a:t>
            </a:fld>
            <a:endParaRPr lang="en-US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4787A26-6D5B-3049-8786-5FDE95604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5DA7377-2D27-7041-803F-2412D6BA08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F0528D1-1B02-E64D-8CE6-B68A3C685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E3D6DBE-1AD4-9446-A5AF-3C2E46A275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F64210-4F36-9048-A0A8-2935E3688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8F56B-1E33-8549-860B-4E7FBDE16B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06C92B2-FA86-E540-8AA2-BADB466268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F670B90-0C4B-1841-9DC5-A8317A0D02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DD1CA68-F6EA-6842-9F33-9306AB6D4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FC2DB9-D6BF-C74A-BE24-01E2310720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8BAF6D2-C92E-0B45-BCA4-84E0DDF456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A4D4AA-049F-3047-A55F-825CCEC63F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4" Type="http://schemas.openxmlformats.org/officeDocument/2006/relationships/image" Target="../media/image7.jpeg"/><Relationship Id="rId10" Type="http://schemas.openxmlformats.org/officeDocument/2006/relationships/image" Target="../media/image13.png"/><Relationship Id="rId5" Type="http://schemas.openxmlformats.org/officeDocument/2006/relationships/image" Target="../media/image8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9" Type="http://schemas.openxmlformats.org/officeDocument/2006/relationships/image" Target="../media/image12.jpeg"/><Relationship Id="rId3" Type="http://schemas.openxmlformats.org/officeDocument/2006/relationships/image" Target="../media/image6.jpeg"/><Relationship Id="rId6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Relationship Id="rId5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1.jpeg"/><Relationship Id="rId4" Type="http://schemas.openxmlformats.org/officeDocument/2006/relationships/image" Target="../media/image21.png"/><Relationship Id="rId7" Type="http://schemas.openxmlformats.org/officeDocument/2006/relationships/image" Target="../media/image24.jpeg"/><Relationship Id="rId11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6" Type="http://schemas.openxmlformats.org/officeDocument/2006/relationships/image" Target="../media/image33.jpeg"/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0" Type="http://schemas.openxmlformats.org/officeDocument/2006/relationships/image" Target="../media/image27.jpeg"/><Relationship Id="rId5" Type="http://schemas.openxmlformats.org/officeDocument/2006/relationships/image" Target="../media/image22.png"/><Relationship Id="rId15" Type="http://schemas.openxmlformats.org/officeDocument/2006/relationships/image" Target="../media/image32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9" Type="http://schemas.openxmlformats.org/officeDocument/2006/relationships/image" Target="../media/image26.jpeg"/><Relationship Id="rId3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5.jpeg"/><Relationship Id="rId4" Type="http://schemas.openxmlformats.org/officeDocument/2006/relationships/image" Target="../media/image35.jpeg"/><Relationship Id="rId7" Type="http://schemas.openxmlformats.org/officeDocument/2006/relationships/image" Target="../media/image38.jpeg"/><Relationship Id="rId11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6" Type="http://schemas.openxmlformats.org/officeDocument/2006/relationships/image" Target="../media/image47.jpeg"/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0" Type="http://schemas.openxmlformats.org/officeDocument/2006/relationships/image" Target="../media/image41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19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9" Type="http://schemas.openxmlformats.org/officeDocument/2006/relationships/image" Target="../media/image40.jpeg"/><Relationship Id="rId3" Type="http://schemas.openxmlformats.org/officeDocument/2006/relationships/audio" Target="../media/audio1.bin"/><Relationship Id="rId18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0" name="Picture 30" descr="5large"/>
          <p:cNvPicPr>
            <a:picLocks noChangeAspect="1" noChangeArrowheads="1"/>
          </p:cNvPicPr>
          <p:nvPr/>
        </p:nvPicPr>
        <p:blipFill>
          <a:blip r:embed="rId3">
            <a:alphaModFix amt="48000"/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10272" name="Picture 32" descr="5large"/>
          <p:cNvPicPr>
            <a:picLocks noChangeAspect="1" noChangeArrowheads="1"/>
          </p:cNvPicPr>
          <p:nvPr/>
        </p:nvPicPr>
        <p:blipFill>
          <a:blip r:embed="rId3">
            <a:alphaModFix amt="48000"/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0273" name="Picture 33" descr="benjami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127375"/>
            <a:ext cx="2590800" cy="3730625"/>
          </a:xfrm>
          <a:prstGeom prst="rect">
            <a:avLst/>
          </a:prstGeom>
          <a:noFill/>
        </p:spPr>
      </p:pic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6248400" y="2697163"/>
            <a:ext cx="2895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Snell Roundhand" charset="0"/>
              </a:rPr>
              <a:t>Walter Benjamin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0" y="0"/>
            <a:ext cx="396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charset="0"/>
              </a:rPr>
              <a:t>Art &amp; </a:t>
            </a:r>
            <a:r>
              <a:rPr lang="en-US" sz="3200">
                <a:latin typeface="Courier" charset="0"/>
              </a:rPr>
              <a:t>Mechanical Reproduction</a:t>
            </a:r>
            <a:endParaRPr lang="en-US" sz="3200">
              <a:latin typeface="Times New Roman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 rot="-5400000">
            <a:off x="-3224213" y="3221038"/>
            <a:ext cx="6856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" charset="0"/>
              </a:rPr>
              <a:t>Film</a:t>
            </a:r>
            <a:r>
              <a:rPr lang="en-US" sz="1800"/>
              <a:t> is a powerful art.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8600" y="0"/>
            <a:ext cx="8915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There is no way for the masses to control themselves in their reception of public art. The same public which</a:t>
            </a:r>
            <a:r>
              <a:rPr lang="en-US" sz="1600"/>
              <a:t> </a:t>
            </a:r>
            <a:r>
              <a:rPr lang="en-US" sz="1600">
                <a:latin typeface="Times New Roman" charset="0"/>
              </a:rPr>
              <a:t>respond</a:t>
            </a:r>
            <a:r>
              <a:rPr lang="en-US" sz="1600"/>
              <a:t> </a:t>
            </a:r>
            <a:r>
              <a:rPr lang="en-US" sz="1600">
                <a:latin typeface="Adobe Garamond Pro Bold Italic" pitchFamily="52" charset="0"/>
              </a:rPr>
              <a:t>progressively</a:t>
            </a:r>
            <a:r>
              <a:rPr lang="en-US" sz="1600"/>
              <a:t> </a:t>
            </a:r>
            <a:r>
              <a:rPr lang="en-US" sz="1600">
                <a:latin typeface="Times New Roman" charset="0"/>
              </a:rPr>
              <a:t>towards a grotesque film may respond in a</a:t>
            </a:r>
            <a:r>
              <a:rPr lang="en-US" sz="1600"/>
              <a:t> </a:t>
            </a:r>
            <a:r>
              <a:rPr lang="en-US" sz="1600">
                <a:latin typeface="Apple Casual" charset="0"/>
              </a:rPr>
              <a:t>reactionary </a:t>
            </a:r>
            <a:r>
              <a:rPr lang="en-US" sz="1600">
                <a:latin typeface="Times New Roman" charset="0"/>
              </a:rPr>
              <a:t>manner towards surrealism.</a:t>
            </a:r>
          </a:p>
        </p:txBody>
      </p:sp>
      <p:pic>
        <p:nvPicPr>
          <p:cNvPr id="7176" name="Picture 8" descr="313718102_446d69294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1225"/>
            <a:ext cx="8839200" cy="594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torren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71" name="Picture 7" descr="match2-lar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8" y="2192338"/>
            <a:ext cx="9144000" cy="4662487"/>
          </a:xfrm>
          <a:prstGeom prst="rect">
            <a:avLst/>
          </a:prstGeom>
          <a:noFill/>
        </p:spPr>
      </p:pic>
      <p:pic>
        <p:nvPicPr>
          <p:cNvPr id="11272" name="Picture 8" descr="match2-lar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8" y="2192338"/>
            <a:ext cx="9144000" cy="4662487"/>
          </a:xfrm>
          <a:prstGeom prst="rect">
            <a:avLst/>
          </a:prstGeom>
          <a:noFill/>
        </p:spPr>
      </p:pic>
      <p:pic>
        <p:nvPicPr>
          <p:cNvPr id="11273" name="Picture 9" descr="match2-lar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508375"/>
            <a:ext cx="9144000" cy="3349625"/>
          </a:xfrm>
          <a:prstGeom prst="rect">
            <a:avLst/>
          </a:prstGeom>
          <a:noFill/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6200" y="646112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charset="0"/>
              </a:rPr>
              <a:t>Fin.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thescreambyedvardmun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7213" y="762000"/>
            <a:ext cx="4776787" cy="6096000"/>
          </a:xfrm>
          <a:prstGeom prst="rect">
            <a:avLst/>
          </a:prstGeom>
          <a:noFill/>
        </p:spPr>
      </p:pic>
      <p:pic>
        <p:nvPicPr>
          <p:cNvPr id="24583" name="Picture 7" descr="Munch_The_Scream_lithograph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762000"/>
            <a:ext cx="4371975" cy="6172200"/>
          </a:xfrm>
          <a:prstGeom prst="rect">
            <a:avLst/>
          </a:prstGeom>
          <a:noFill/>
        </p:spPr>
      </p:pic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7086600" y="1524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charset="0"/>
              </a:rPr>
              <a:t>engraving</a:t>
            </a:r>
            <a:endParaRPr lang="en-US" sz="3200"/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3048000" y="3810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lithography</a:t>
            </a:r>
            <a:endParaRPr lang="en-US" sz="1600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228600" y="3810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etching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5029200" y="1524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charset="0"/>
              </a:rPr>
              <a:t>print</a:t>
            </a:r>
            <a:endParaRPr lang="en-US"/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19050"/>
            <a:ext cx="448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nell Roundhand" charset="0"/>
              </a:rPr>
              <a:t>Art was always </a:t>
            </a:r>
            <a:r>
              <a:rPr lang="en-US">
                <a:latin typeface="Courier" charset="0"/>
              </a:rPr>
              <a:t>reproducible.</a:t>
            </a:r>
            <a:endParaRPr lang="en-US">
              <a:latin typeface="Snell Roundhand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9" name="Picture 19" descr="PantherAu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133475" y="-1152525"/>
            <a:ext cx="6877050" cy="9144000"/>
          </a:xfrm>
          <a:prstGeom prst="rect">
            <a:avLst/>
          </a:prstGeom>
          <a:noFill/>
        </p:spPr>
      </p:pic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447800" y="655320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" charset="0"/>
              </a:rPr>
              <a:t>Lacks presence in time and space - its aura.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19800" y="1371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6164" name="Picture 20" descr="46094080_aaaadd47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3313"/>
            <a:ext cx="2590800" cy="1944687"/>
          </a:xfrm>
          <a:prstGeom prst="rect">
            <a:avLst/>
          </a:prstGeom>
          <a:noFill/>
        </p:spPr>
      </p:pic>
      <p:pic>
        <p:nvPicPr>
          <p:cNvPr id="6176" name="Picture 32" descr="1623367337_3d129981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90800" cy="1722438"/>
          </a:xfrm>
          <a:prstGeom prst="rect">
            <a:avLst/>
          </a:prstGeom>
          <a:noFill/>
        </p:spPr>
      </p:pic>
      <p:pic>
        <p:nvPicPr>
          <p:cNvPr id="6178" name="Picture 34" descr="46094084_582c5b028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2800"/>
            <a:ext cx="2590800" cy="1695450"/>
          </a:xfrm>
          <a:prstGeom prst="rect">
            <a:avLst/>
          </a:prstGeom>
          <a:noFill/>
        </p:spPr>
      </p:pic>
      <p:pic>
        <p:nvPicPr>
          <p:cNvPr id="6183" name="Picture 39" descr="313719764_5d2c9c21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0"/>
            <a:ext cx="4541838" cy="6858000"/>
          </a:xfrm>
          <a:prstGeom prst="rect">
            <a:avLst/>
          </a:prstGeom>
          <a:noFill/>
        </p:spPr>
      </p:pic>
      <p:pic>
        <p:nvPicPr>
          <p:cNvPr id="6185" name="Picture 41" descr="313719764_5d2c9c21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0350" y="0"/>
            <a:ext cx="1339850" cy="6858000"/>
          </a:xfrm>
          <a:prstGeom prst="rect">
            <a:avLst/>
          </a:prstGeom>
          <a:noFill/>
        </p:spPr>
      </p:pic>
      <p:pic>
        <p:nvPicPr>
          <p:cNvPr id="6187" name="Picture 43" descr="313719764_5d2c9c21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0"/>
            <a:ext cx="1500188" cy="6858000"/>
          </a:xfrm>
          <a:prstGeom prst="rect">
            <a:avLst/>
          </a:prstGeom>
          <a:noFill/>
        </p:spPr>
      </p:pic>
      <p:pic>
        <p:nvPicPr>
          <p:cNvPr id="6189" name="Picture 45" descr="1623337893_ec78a314b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676400"/>
            <a:ext cx="2590800" cy="1722438"/>
          </a:xfrm>
          <a:prstGeom prst="rect">
            <a:avLst/>
          </a:prstGeom>
          <a:noFill/>
        </p:spPr>
      </p:pic>
      <p:pic>
        <p:nvPicPr>
          <p:cNvPr id="6190" name="Picture 46" descr="313719764_5d2c9c21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0413" y="0"/>
            <a:ext cx="1500187" cy="6858000"/>
          </a:xfrm>
          <a:prstGeom prst="rect">
            <a:avLst/>
          </a:prstGeom>
          <a:noFill/>
        </p:spPr>
      </p:pic>
      <p:pic>
        <p:nvPicPr>
          <p:cNvPr id="6192" name="Picture 48" descr="313719764_5d2c9c21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0"/>
            <a:ext cx="6238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289490834_6937e508b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447800"/>
            <a:ext cx="5105400" cy="3829050"/>
          </a:xfrm>
          <a:prstGeom prst="rect">
            <a:avLst/>
          </a:prstGeom>
          <a:noFill/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057400" y="13716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urier" charset="0"/>
              </a:rPr>
              <a:t>Mechanical Reproduction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 rot="-51565">
            <a:off x="2286000" y="396240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" charset="0"/>
              </a:rPr>
              <a:t>Places value on the original for exhibition.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_b85b18600df7a81753233e55c8f07c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737100" y="2451100"/>
            <a:ext cx="6858000" cy="1955800"/>
          </a:xfrm>
          <a:prstGeom prst="rect">
            <a:avLst/>
          </a:prstGeom>
          <a:noFill/>
        </p:spPr>
      </p:pic>
      <p:pic>
        <p:nvPicPr>
          <p:cNvPr id="4115" name="Picture 19" descr="negativ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800000">
            <a:off x="7239000" y="4225925"/>
            <a:ext cx="1828800" cy="1260475"/>
          </a:xfrm>
          <a:prstGeom prst="rect">
            <a:avLst/>
          </a:prstGeom>
          <a:noFill/>
        </p:spPr>
      </p:pic>
      <p:pic>
        <p:nvPicPr>
          <p:cNvPr id="4118" name="Picture 22" descr="c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0"/>
            <a:ext cx="5257800" cy="5194300"/>
          </a:xfrm>
          <a:prstGeom prst="rect">
            <a:avLst/>
          </a:prstGeom>
          <a:noFill/>
        </p:spPr>
      </p:pic>
      <p:pic>
        <p:nvPicPr>
          <p:cNvPr id="4123" name="Picture 27" descr="85909230_5587aef52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20000"/>
            <a:alphaModFix amt="46000"/>
          </a:blip>
          <a:srcRect/>
          <a:stretch>
            <a:fillRect/>
          </a:stretch>
        </p:blipFill>
        <p:spPr bwMode="auto">
          <a:xfrm>
            <a:off x="3810000" y="1127125"/>
            <a:ext cx="1524000" cy="1463675"/>
          </a:xfrm>
          <a:prstGeom prst="rect">
            <a:avLst/>
          </a:prstGeom>
          <a:noFill/>
          <a:effectLst/>
        </p:spPr>
      </p:pic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228600" y="228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1905000" y="5181600"/>
            <a:ext cx="5257800" cy="1676400"/>
          </a:xfrm>
          <a:prstGeom prst="rect">
            <a:avLst/>
          </a:prstGeom>
          <a:solidFill>
            <a:srgbClr val="731F2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2057400" y="5638800"/>
            <a:ext cx="502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The eye perceives quicker than</a:t>
            </a:r>
            <a:r>
              <a:rPr lang="en-US">
                <a:latin typeface="Snell Roundhand" charset="0"/>
              </a:rPr>
              <a:t> the hand can draw.</a:t>
            </a: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1905000" y="5181600"/>
            <a:ext cx="52578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0" y="76200"/>
            <a:ext cx="1828800" cy="6858000"/>
          </a:xfrm>
          <a:prstGeom prst="rect">
            <a:avLst/>
          </a:prstGeom>
          <a:solidFill>
            <a:srgbClr val="C3D2D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76200" y="0"/>
            <a:ext cx="381000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Courier" charset="0"/>
              </a:rPr>
              <a:t>Photo-Graphy</a:t>
            </a:r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0" y="6781800"/>
            <a:ext cx="71628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0" y="0"/>
            <a:ext cx="19050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negatives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11438"/>
            <a:ext cx="4616450" cy="4246562"/>
          </a:xfrm>
          <a:prstGeom prst="rect">
            <a:avLst/>
          </a:prstGeom>
          <a:noFill/>
        </p:spPr>
      </p:pic>
      <p:pic>
        <p:nvPicPr>
          <p:cNvPr id="9223" name="Picture 7" descr="negatives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06925" cy="2862263"/>
          </a:xfrm>
          <a:prstGeom prst="rect">
            <a:avLst/>
          </a:prstGeom>
          <a:noFill/>
        </p:spPr>
      </p:pic>
      <p:pic>
        <p:nvPicPr>
          <p:cNvPr id="9224" name="Picture 8" descr="negatives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7550" y="2611438"/>
            <a:ext cx="4616450" cy="4246562"/>
          </a:xfrm>
          <a:prstGeom prst="rect">
            <a:avLst/>
          </a:prstGeom>
          <a:noFill/>
        </p:spPr>
      </p:pic>
      <p:pic>
        <p:nvPicPr>
          <p:cNvPr id="9225" name="Picture 9" descr="negatives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2862263"/>
          </a:xfrm>
          <a:prstGeom prst="rect">
            <a:avLst/>
          </a:prstGeom>
          <a:noFill/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391400" y="5029200"/>
            <a:ext cx="762000" cy="228600"/>
          </a:xfrm>
          <a:prstGeom prst="rect">
            <a:avLst/>
          </a:prstGeom>
          <a:solidFill>
            <a:srgbClr val="0606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7239000" y="5867400"/>
            <a:ext cx="838200" cy="228600"/>
          </a:xfrm>
          <a:prstGeom prst="rect">
            <a:avLst/>
          </a:prstGeom>
          <a:solidFill>
            <a:srgbClr val="0606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8382000" y="6705600"/>
            <a:ext cx="762000" cy="152400"/>
          </a:xfrm>
          <a:prstGeom prst="rect">
            <a:avLst/>
          </a:prstGeom>
          <a:solidFill>
            <a:srgbClr val="0606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810000" y="6705600"/>
            <a:ext cx="838200" cy="152400"/>
          </a:xfrm>
          <a:prstGeom prst="rect">
            <a:avLst/>
          </a:prstGeom>
          <a:solidFill>
            <a:srgbClr val="0606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7239000" y="4191000"/>
            <a:ext cx="685800" cy="228600"/>
          </a:xfrm>
          <a:prstGeom prst="rect">
            <a:avLst/>
          </a:prstGeom>
          <a:solidFill>
            <a:srgbClr val="0606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315200" y="3352800"/>
            <a:ext cx="533400" cy="228600"/>
          </a:xfrm>
          <a:prstGeom prst="rect">
            <a:avLst/>
          </a:prstGeom>
          <a:solidFill>
            <a:srgbClr val="0606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2743200" y="5029200"/>
            <a:ext cx="838200" cy="228600"/>
          </a:xfrm>
          <a:prstGeom prst="rect">
            <a:avLst/>
          </a:prstGeom>
          <a:solidFill>
            <a:srgbClr val="0606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2819400" y="5867400"/>
            <a:ext cx="762000" cy="228600"/>
          </a:xfrm>
          <a:prstGeom prst="rect">
            <a:avLst/>
          </a:prstGeom>
          <a:solidFill>
            <a:srgbClr val="0606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895600" y="4191000"/>
            <a:ext cx="609600" cy="228600"/>
          </a:xfrm>
          <a:prstGeom prst="rect">
            <a:avLst/>
          </a:prstGeom>
          <a:solidFill>
            <a:srgbClr val="0606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2895600" y="3352800"/>
            <a:ext cx="533400" cy="228600"/>
          </a:xfrm>
          <a:prstGeom prst="rect">
            <a:avLst/>
          </a:prstGeom>
          <a:solidFill>
            <a:srgbClr val="0606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7620000" y="1600200"/>
            <a:ext cx="762000" cy="228600"/>
          </a:xfrm>
          <a:prstGeom prst="rect">
            <a:avLst/>
          </a:prstGeom>
          <a:solidFill>
            <a:srgbClr val="0606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2971800" y="1600200"/>
            <a:ext cx="762000" cy="228600"/>
          </a:xfrm>
          <a:prstGeom prst="rect">
            <a:avLst/>
          </a:prstGeom>
          <a:solidFill>
            <a:srgbClr val="0606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7620000" y="0"/>
            <a:ext cx="762000" cy="228600"/>
          </a:xfrm>
          <a:prstGeom prst="rect">
            <a:avLst/>
          </a:prstGeom>
          <a:solidFill>
            <a:srgbClr val="0606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3048000" y="0"/>
            <a:ext cx="762000" cy="228600"/>
          </a:xfrm>
          <a:prstGeom prst="rect">
            <a:avLst/>
          </a:prstGeom>
          <a:solidFill>
            <a:srgbClr val="0606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152400" y="1371600"/>
            <a:ext cx="472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ourier" charset="0"/>
              </a:rPr>
              <a:t>The negatives are the originals.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4724400" y="1371600"/>
            <a:ext cx="3048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ourier" charset="0"/>
              </a:rPr>
              <a:t>They are reproducible.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 descr="Untitled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0"/>
            <a:ext cx="5305425" cy="6858000"/>
          </a:xfrm>
          <a:prstGeom prst="rect">
            <a:avLst/>
          </a:prstGeom>
          <a:noFill/>
        </p:spPr>
      </p:pic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82" name="Picture 34" descr="mumandki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1738" y="0"/>
            <a:ext cx="6799262" cy="6858000"/>
          </a:xfrm>
          <a:prstGeom prst="rect">
            <a:avLst/>
          </a:prstGeom>
          <a:noFill/>
        </p:spPr>
      </p:pic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84" name="Picture 36" descr="P09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0"/>
            <a:ext cx="7772400" cy="6859588"/>
          </a:xfrm>
          <a:prstGeom prst="rect">
            <a:avLst/>
          </a:prstGeom>
          <a:noFill/>
        </p:spPr>
      </p:pic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86" name="Picture 38" descr="Julia Jackson 186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0"/>
            <a:ext cx="5527675" cy="6858000"/>
          </a:xfrm>
          <a:prstGeom prst="rect">
            <a:avLst/>
          </a:prstGeom>
          <a:noFill/>
        </p:spPr>
      </p:pic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88" name="Picture 40" descr="140175825_08c74f0f2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90" name="Picture 42" descr="artwork_images_168763_175602_juliamargaret-camer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813" y="0"/>
            <a:ext cx="5538787" cy="6858000"/>
          </a:xfrm>
          <a:prstGeom prst="rect">
            <a:avLst/>
          </a:prstGeom>
          <a:noFill/>
        </p:spPr>
      </p:pic>
      <p:sp>
        <p:nvSpPr>
          <p:cNvPr id="2091" name="Rectangle 4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92" name="Picture 44" descr="PGP EPS 10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77988" y="0"/>
            <a:ext cx="6018212" cy="6858000"/>
          </a:xfrm>
          <a:prstGeom prst="rect">
            <a:avLst/>
          </a:prstGeom>
          <a:noFill/>
        </p:spPr>
      </p:pic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94" name="Picture 46" descr="l_73c739e4846be6fa5c5685482f8d8d8d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62200" y="0"/>
            <a:ext cx="4572000" cy="6858000"/>
          </a:xfrm>
          <a:prstGeom prst="rect">
            <a:avLst/>
          </a:prstGeom>
          <a:noFill/>
        </p:spPr>
      </p:pic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96" name="Picture 48" descr="batboy_by_FigoTheCa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76200"/>
            <a:ext cx="9144000" cy="6629400"/>
          </a:xfrm>
          <a:prstGeom prst="rect">
            <a:avLst/>
          </a:prstGeom>
          <a:noFill/>
        </p:spPr>
      </p:pic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00" name="Picture 52" descr="00Hw6V-3218238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05025" y="76200"/>
            <a:ext cx="5133975" cy="6629400"/>
          </a:xfrm>
          <a:prstGeom prst="rect">
            <a:avLst/>
          </a:prstGeom>
          <a:noFill/>
        </p:spPr>
      </p:pic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02" name="Picture 54" descr="l_43253a0aa35e9ed8f8b91ec7485758e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38400" y="0"/>
            <a:ext cx="4584700" cy="6858000"/>
          </a:xfrm>
          <a:prstGeom prst="rect">
            <a:avLst/>
          </a:prstGeom>
          <a:noFill/>
        </p:spPr>
      </p:pic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05" name="Picture 57" descr="l_a506c7202579102c89bc934e7a74903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</p:spPr>
      </p:pic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07" name="Picture 59" descr="clos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95600" y="1143000"/>
            <a:ext cx="3625850" cy="4648200"/>
          </a:xfrm>
          <a:prstGeom prst="rect">
            <a:avLst/>
          </a:prstGeom>
          <a:noFill/>
        </p:spPr>
      </p:pic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09" name="Picture 61" descr="belof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828800" y="0"/>
            <a:ext cx="5583238" cy="6858000"/>
          </a:xfrm>
          <a:prstGeom prst="rect">
            <a:avLst/>
          </a:prstGeom>
          <a:noFill/>
        </p:spPr>
      </p:pic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1828800" y="0"/>
            <a:ext cx="1600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Snell Roundhand" charset="0"/>
              </a:rPr>
              <a:t>Ritualistic Value.</a:t>
            </a:r>
          </a:p>
        </p:txBody>
      </p: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1828800" y="5486400"/>
            <a:ext cx="556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charset="0"/>
              </a:rPr>
              <a:t>Exhibition value begins to displace cult value as the portrait is replaced by the scenic evidence.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81" grpId="0" animBg="1"/>
      <p:bldP spid="2083" grpId="0" animBg="1"/>
      <p:bldP spid="2085" grpId="0" animBg="1"/>
      <p:bldP spid="2087" grpId="0" animBg="1"/>
      <p:bldP spid="2089" grpId="0" animBg="1"/>
      <p:bldP spid="2091" grpId="0" animBg="1"/>
      <p:bldP spid="2093" grpId="0" animBg="1"/>
      <p:bldP spid="2095" grpId="0" animBg="1"/>
      <p:bldP spid="2098" grpId="0" animBg="1"/>
      <p:bldP spid="2101" grpId="0" animBg="1"/>
      <p:bldP spid="2103" grpId="0" animBg="1"/>
      <p:bldP spid="2106" grpId="0" animBg="1"/>
      <p:bldP spid="2108" grpId="0" animBg="1"/>
      <p:bldP spid="2111" grpId="0"/>
      <p:bldP spid="21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1" name="Picture 19" descr="atge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21" name="Picture 49" descr="eugene_atget_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4650" y="0"/>
            <a:ext cx="5518150" cy="6858000"/>
          </a:xfrm>
          <a:prstGeom prst="rect">
            <a:avLst/>
          </a:prstGeom>
          <a:noFill/>
        </p:spPr>
      </p:pic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26" name="Picture 54" descr="Naves-Atget1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027113"/>
            <a:ext cx="9144000" cy="4916487"/>
          </a:xfrm>
          <a:prstGeom prst="rect">
            <a:avLst/>
          </a:prstGeom>
          <a:noFill/>
        </p:spPr>
      </p:pic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29" name="Picture 57" descr="649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1333500"/>
            <a:ext cx="5562600" cy="4305300"/>
          </a:xfrm>
          <a:prstGeom prst="rect">
            <a:avLst/>
          </a:prstGeom>
          <a:noFill/>
        </p:spPr>
      </p:pic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31" name="Picture 59" descr="atget_hidden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81200" y="0"/>
            <a:ext cx="5286375" cy="6858000"/>
          </a:xfrm>
          <a:prstGeom prst="rect">
            <a:avLst/>
          </a:prstGeom>
          <a:noFill/>
        </p:spPr>
      </p:pic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33" name="Picture 61" descr="Atget_-_Avenue_des_Gobelin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0"/>
            <a:ext cx="5626100" cy="6858000"/>
          </a:xfrm>
          <a:prstGeom prst="rect">
            <a:avLst/>
          </a:prstGeom>
          <a:noFill/>
        </p:spPr>
      </p:pic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38" name="Picture 66" descr="atget1979_2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33600" y="0"/>
            <a:ext cx="5086350" cy="6858000"/>
          </a:xfrm>
          <a:prstGeom prst="rect">
            <a:avLst/>
          </a:prstGeom>
          <a:noFill/>
        </p:spPr>
      </p:pic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41" name="Picture 69" descr="atget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2173288" y="0"/>
            <a:ext cx="5218112" cy="6858000"/>
          </a:xfrm>
          <a:prstGeom prst="rect">
            <a:avLst/>
          </a:prstGeom>
          <a:noFill/>
        </p:spPr>
      </p:pic>
      <p:sp>
        <p:nvSpPr>
          <p:cNvPr id="3142" name="Rectangle 7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43" name="Picture 71" descr="Atget-L+Enfer+Cabaret+-+189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52600" y="1171575"/>
            <a:ext cx="5638800" cy="4467225"/>
          </a:xfrm>
          <a:prstGeom prst="rect">
            <a:avLst/>
          </a:prstGeom>
          <a:noFill/>
        </p:spPr>
      </p:pic>
      <p:sp>
        <p:nvSpPr>
          <p:cNvPr id="3144" name="Rectangle 7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48" name="Picture 76" descr="l_f5a2098eeeb78a11dd33fbfaafffbcb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81000"/>
            <a:ext cx="9144000" cy="6108700"/>
          </a:xfrm>
          <a:prstGeom prst="rect">
            <a:avLst/>
          </a:prstGeom>
          <a:noFill/>
        </p:spPr>
      </p:pic>
      <p:sp>
        <p:nvSpPr>
          <p:cNvPr id="3149" name="Rectangle 7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50" name="Picture 78" descr="atget_19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71600" y="733425"/>
            <a:ext cx="6553200" cy="5438775"/>
          </a:xfrm>
          <a:prstGeom prst="rect">
            <a:avLst/>
          </a:prstGeom>
          <a:noFill/>
        </p:spPr>
      </p:pic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52" name="Picture 80" descr="l_b935d0ab53cafa94870bb14ae5f59f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62200" y="0"/>
            <a:ext cx="4572000" cy="6858000"/>
          </a:xfrm>
          <a:prstGeom prst="rect">
            <a:avLst/>
          </a:prstGeom>
          <a:noFill/>
        </p:spPr>
      </p:pic>
      <p:sp>
        <p:nvSpPr>
          <p:cNvPr id="3153" name="Rectangle 8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54" name="Picture 82" descr="main_book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890713" y="0"/>
            <a:ext cx="5424487" cy="6858000"/>
          </a:xfrm>
          <a:prstGeom prst="rect">
            <a:avLst/>
          </a:prstGeom>
          <a:noFill/>
        </p:spPr>
      </p:pic>
      <p:sp>
        <p:nvSpPr>
          <p:cNvPr id="3155" name="Rectangle 8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56" name="Picture 84" descr="atget-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05000" y="0"/>
            <a:ext cx="5514975" cy="6858000"/>
          </a:xfrm>
          <a:prstGeom prst="rect">
            <a:avLst/>
          </a:prstGeom>
          <a:noFill/>
        </p:spPr>
      </p:pic>
      <p:sp>
        <p:nvSpPr>
          <p:cNvPr id="3157" name="Rectangle 8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58" name="Picture 86" descr="l_300e3d6b00c7f1742be266cf25505fde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362200" y="0"/>
            <a:ext cx="4572000" cy="6858000"/>
          </a:xfrm>
          <a:prstGeom prst="rect">
            <a:avLst/>
          </a:prstGeom>
          <a:noFill/>
        </p:spPr>
      </p:pic>
      <p:sp>
        <p:nvSpPr>
          <p:cNvPr id="3159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60" name="Picture 88" descr="ex4107_Eugene_Atget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81000" y="50800"/>
            <a:ext cx="8458200" cy="6746875"/>
          </a:xfrm>
          <a:prstGeom prst="rect">
            <a:avLst/>
          </a:prstGeom>
          <a:noFill/>
        </p:spPr>
      </p:pic>
      <p:sp>
        <p:nvSpPr>
          <p:cNvPr id="3161" name="Text Box 89"/>
          <p:cNvSpPr txBox="1">
            <a:spLocks noChangeArrowheads="1"/>
          </p:cNvSpPr>
          <p:nvPr/>
        </p:nvSpPr>
        <p:spPr bwMode="auto">
          <a:xfrm>
            <a:off x="3581400" y="395288"/>
            <a:ext cx="251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Snell Roundhand" charset="0"/>
              </a:rPr>
              <a:t>Exhibition Value.</a:t>
            </a:r>
          </a:p>
        </p:txBody>
      </p:sp>
      <p:sp>
        <p:nvSpPr>
          <p:cNvPr id="3162" name="Text Box 90"/>
          <p:cNvSpPr txBox="1">
            <a:spLocks noChangeArrowheads="1"/>
          </p:cNvSpPr>
          <p:nvPr/>
        </p:nvSpPr>
        <p:spPr bwMode="auto">
          <a:xfrm>
            <a:off x="3962400" y="4695825"/>
            <a:ext cx="1676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charset="0"/>
              </a:rPr>
              <a:t>Standard evidence of historical occurrences </a:t>
            </a:r>
            <a:r>
              <a:rPr lang="en-US" sz="1400" i="1">
                <a:latin typeface="Times New Roman" charset="0"/>
              </a:rPr>
              <a:t>captured</a:t>
            </a:r>
            <a:r>
              <a:rPr lang="en-US" sz="1400">
                <a:latin typeface="Times New Roman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pler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0" grpId="0" animBg="1"/>
      <p:bldP spid="3125" grpId="0" animBg="1"/>
      <p:bldP spid="3128" grpId="0" animBg="1"/>
      <p:bldP spid="3130" grpId="0" animBg="1"/>
      <p:bldP spid="3132" grpId="0" animBg="1"/>
      <p:bldP spid="3137" grpId="0" animBg="1"/>
      <p:bldP spid="3139" grpId="0" animBg="1"/>
      <p:bldP spid="3142" grpId="0" animBg="1"/>
      <p:bldP spid="3144" grpId="0" animBg="1"/>
      <p:bldP spid="3149" grpId="0" animBg="1"/>
      <p:bldP spid="3151" grpId="0" animBg="1"/>
      <p:bldP spid="3153" grpId="0" animBg="1"/>
      <p:bldP spid="3155" grpId="0" animBg="1"/>
      <p:bldP spid="3157" grpId="0" animBg="1"/>
      <p:bldP spid="3159" grpId="0" animBg="1"/>
      <p:bldP spid="3161" grpId="0"/>
      <p:bldP spid="3162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141</Words>
  <Application>Microsoft PowerPoint</Application>
  <PresentationFormat>On-screen Show (4:3)</PresentationFormat>
  <Paragraphs>30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ＭＳ Ｐゴシック</vt:lpstr>
      <vt:lpstr>Snell Roundhand</vt:lpstr>
      <vt:lpstr>Times New Roman</vt:lpstr>
      <vt:lpstr>Courier</vt:lpstr>
      <vt:lpstr>Adobe Garamond Pro Bold Italic</vt:lpstr>
      <vt:lpstr>Apple Casual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Andreana Davies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Andreana Davies</dc:creator>
  <cp:keywords/>
  <cp:lastModifiedBy>Alejandra Jarabo</cp:lastModifiedBy>
  <cp:revision>21</cp:revision>
  <dcterms:created xsi:type="dcterms:W3CDTF">2008-11-03T04:12:10Z</dcterms:created>
  <dcterms:modified xsi:type="dcterms:W3CDTF">2008-11-03T04:13:34Z</dcterms:modified>
</cp:coreProperties>
</file>