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slides/slide16.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13.xml" ContentType="application/vnd.openxmlformats-officedocument.presentationml.slideLayout+xml"/>
  <Default Extension="pdf" ContentType="application/pdf"/>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350D11"/>
    <a:srgbClr val="F79D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4605" autoAdjust="0"/>
    <p:restoredTop sz="94692" autoAdjust="0"/>
  </p:normalViewPr>
  <p:slideViewPr>
    <p:cSldViewPr snapToGrid="0" snapToObjects="1">
      <p:cViewPr>
        <p:scale>
          <a:sx n="150" d="100"/>
          <a:sy n="150" d="100"/>
        </p:scale>
        <p:origin x="-1320" y="-2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5372BD-0554-2A42-B110-78666EECC067}" type="datetimeFigureOut">
              <a:rPr lang="en-US" smtClean="0"/>
              <a:pPr/>
              <a:t>2/2/11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51C221-7AC2-C146-A618-82C8DA10278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51C221-7AC2-C146-A618-82C8DA102788}"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useBgFill="1">
        <p:nvSpPr>
          <p:cNvPr id="12" name="Rectangle 11"/>
          <p:cNvSpPr/>
          <p:nvPr/>
        </p:nvSpPr>
        <p:spPr>
          <a:xfrm>
            <a:off x="341086" y="928914"/>
            <a:ext cx="8432800" cy="17707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685707" y="968189"/>
            <a:ext cx="7799387" cy="1237130"/>
          </a:xfrm>
        </p:spPr>
        <p:txBody>
          <a:bodyPr anchor="b" anchorCtr="0"/>
          <a:lstStyle>
            <a:lvl1pPr algn="r">
              <a:lnSpc>
                <a:spcPts val="5000"/>
              </a:lnSpc>
              <a:defRPr sz="4600">
                <a:solidFill>
                  <a:schemeClr val="accent1"/>
                </a:solidFill>
                <a:effectLst/>
              </a:defRPr>
            </a:lvl1pPr>
          </a:lstStyle>
          <a:p>
            <a:r>
              <a:rPr lang="en-US" smtClean="0"/>
              <a:t>Click to edit Master title style</a:t>
            </a:r>
            <a:endParaRPr/>
          </a:p>
        </p:txBody>
      </p:sp>
      <p:sp>
        <p:nvSpPr>
          <p:cNvPr id="3" name="Subtitle 2"/>
          <p:cNvSpPr>
            <a:spLocks noGrp="1"/>
          </p:cNvSpPr>
          <p:nvPr>
            <p:ph type="subTitle" idx="1"/>
          </p:nvPr>
        </p:nvSpPr>
        <p:spPr>
          <a:xfrm>
            <a:off x="685707" y="2209799"/>
            <a:ext cx="7799387" cy="466165"/>
          </a:xfrm>
        </p:spPr>
        <p:txBody>
          <a:bodyPr/>
          <a:lstStyle>
            <a:lvl1pPr marL="0" indent="0" algn="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BCF7B1FC-2F17-CE42-A3DE-3AE06DB48672}" type="datetimeFigureOut">
              <a:rPr lang="en-US" smtClean="0"/>
              <a:pPr/>
              <a:t>2/2/11</a:t>
            </a:fld>
            <a:endParaRPr lang="en-US"/>
          </a:p>
        </p:txBody>
      </p:sp>
      <p:sp>
        <p:nvSpPr>
          <p:cNvPr id="6" name="Slide Number Placeholder 5"/>
          <p:cNvSpPr>
            <a:spLocks noGrp="1"/>
          </p:cNvSpPr>
          <p:nvPr>
            <p:ph type="sldNum" sz="quarter" idx="12"/>
          </p:nvPr>
        </p:nvSpPr>
        <p:spPr>
          <a:xfrm>
            <a:off x="4305300" y="6492875"/>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fld id="{38DF85F5-FB5E-4F79-A561-97039C58DE01}" type="slidenum">
              <a:rPr smtClean="0"/>
              <a:pPr/>
              <a:t>‹#›</a:t>
            </a:fld>
            <a:endParaRPr/>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57200" y="816802"/>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TitleSlideTop.jpg"/>
          <p:cNvPicPr>
            <a:picLocks noChangeAspect="1"/>
          </p:cNvPicPr>
          <p:nvPr/>
        </p:nvPicPr>
        <p:blipFill>
          <a:blip r:embed="rId2"/>
          <a:stretch>
            <a:fillRect/>
          </a:stretch>
        </p:blipFill>
        <p:spPr>
          <a:xfrm>
            <a:off x="457200" y="457200"/>
            <a:ext cx="8229600" cy="356646"/>
          </a:xfrm>
          <a:prstGeom prst="rect">
            <a:avLst/>
          </a:prstGeom>
        </p:spPr>
      </p:pic>
      <p:pic>
        <p:nvPicPr>
          <p:cNvPr id="10" name="Picture 9" descr="TitleSlideBottom.jpg"/>
          <p:cNvPicPr>
            <a:picLocks noChangeAspect="1"/>
          </p:cNvPicPr>
          <p:nvPr/>
        </p:nvPicPr>
        <p:blipFill>
          <a:blip r:embed="rId3"/>
          <a:stretch>
            <a:fillRect/>
          </a:stretch>
        </p:blipFill>
        <p:spPr>
          <a:xfrm>
            <a:off x="457200" y="2700601"/>
            <a:ext cx="8229600" cy="3700199"/>
          </a:xfrm>
          <a:prstGeom prst="rect">
            <a:avLst/>
          </a:prstGeom>
        </p:spPr>
      </p:pic>
      <p:sp>
        <p:nvSpPr>
          <p:cNvPr id="11"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useBgFill="1">
        <p:nvSpPr>
          <p:cNvPr id="7" name="Rectangle 6"/>
          <p:cNvSpPr/>
          <p:nvPr/>
        </p:nvSpPr>
        <p:spPr>
          <a:xfrm>
            <a:off x="355600" y="566057"/>
            <a:ext cx="8396514" cy="2598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Rectangle 4"/>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Rectangle 5"/>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BCF7B1FC-2F17-CE42-A3DE-3AE06DB48672}" type="datetimeFigureOut">
              <a:rPr lang="en-US" smtClean="0"/>
              <a:pPr/>
              <a:t>2/2/11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CFF8F6-7530-CC45-8F69-0136D5A0E3E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useBgFill="1">
        <p:nvSpPr>
          <p:cNvPr id="10" name="Rectangle 9"/>
          <p:cNvSpPr/>
          <p:nvPr/>
        </p:nvSpPr>
        <p:spPr>
          <a:xfrm>
            <a:off x="333828" y="566057"/>
            <a:ext cx="8454571" cy="2133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smtClean="0"/>
              <a:t>Click to edit Master title style</a:t>
            </a:r>
            <a:endParaRPr/>
          </a:p>
        </p:txBody>
      </p:sp>
      <p:sp>
        <p:nvSpPr>
          <p:cNvPr id="3" name="Content Placeholder 2"/>
          <p:cNvSpPr>
            <a:spLocks noGrp="1"/>
          </p:cNvSpPr>
          <p:nvPr>
            <p:ph idx="1"/>
          </p:nvPr>
        </p:nvSpPr>
        <p:spPr>
          <a:xfrm>
            <a:off x="4828032" y="654268"/>
            <a:ext cx="3657600" cy="5486400"/>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F7B1FC-2F17-CE42-A3DE-3AE06DB48672}" type="datetimeFigureOut">
              <a:rPr lang="en-US" smtClean="0"/>
              <a:pPr/>
              <a:t>2/2/11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A4845-A08A-4DF4-8D99-E2E7B6D41C67}" type="slidenum">
              <a:rPr smtClean="0"/>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Picture with Caption">
    <p:spTree>
      <p:nvGrpSpPr>
        <p:cNvPr id="1" name=""/>
        <p:cNvGrpSpPr/>
        <p:nvPr/>
      </p:nvGrpSpPr>
      <p:grpSpPr>
        <a:xfrm>
          <a:off x="0" y="0"/>
          <a:ext cx="0" cy="0"/>
          <a:chOff x="0" y="0"/>
          <a:chExt cx="0" cy="0"/>
        </a:xfrm>
      </p:grpSpPr>
      <p:sp useBgFill="1">
        <p:nvSpPr>
          <p:cNvPr id="10" name="Rectangle 9"/>
          <p:cNvSpPr/>
          <p:nvPr/>
        </p:nvSpPr>
        <p:spPr>
          <a:xfrm>
            <a:off x="355600" y="348343"/>
            <a:ext cx="8432800" cy="2351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5598058" y="3310469"/>
            <a:ext cx="5943600" cy="237061"/>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smtClean="0"/>
              <a:t>Click to edit Master title style</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F7B1FC-2F17-CE42-A3DE-3AE06DB48672}" type="datetimeFigureOut">
              <a:rPr lang="en-US" smtClean="0"/>
              <a:pPr/>
              <a:t>2/2/11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CFF8F6-7530-CC45-8F69-0136D5A0E3E4}" type="slidenum">
              <a:rPr lang="en-US" smtClean="0"/>
              <a:pPr/>
              <a:t>‹#›</a:t>
            </a:fld>
            <a:endParaRPr lang="en-US"/>
          </a:p>
        </p:txBody>
      </p:sp>
      <p:sp>
        <p:nvSpPr>
          <p:cNvPr id="11" name="Picture Placeholder 10"/>
          <p:cNvSpPr>
            <a:spLocks noGrp="1"/>
          </p:cNvSpPr>
          <p:nvPr>
            <p:ph type="pic" sz="quarter" idx="13"/>
          </p:nvPr>
        </p:nvSpPr>
        <p:spPr>
          <a:xfrm>
            <a:off x="4828032" y="457200"/>
            <a:ext cx="3621024" cy="5943600"/>
          </a:xfrm>
        </p:spPr>
        <p:txBody>
          <a:bodyPr/>
          <a:lstStyle>
            <a:lvl1pPr>
              <a:buNone/>
              <a:defRPr/>
            </a:lvl1pPr>
          </a:lstStyle>
          <a:p>
            <a:r>
              <a:rPr lang="en-US"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609600" y="2286000"/>
            <a:ext cx="7874000" cy="3840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BCF7B1FC-2F17-CE42-A3DE-3AE06DB48672}" type="datetimeFigureOut">
              <a:rPr lang="en-US" smtClean="0"/>
              <a:pPr/>
              <a:t>2/2/11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CFF8F6-7530-CC45-8F69-0136D5A0E3E4}"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useBgFill="1">
        <p:nvSpPr>
          <p:cNvPr id="11" name="Rectangle 10"/>
          <p:cNvSpPr/>
          <p:nvPr/>
        </p:nvSpPr>
        <p:spPr>
          <a:xfrm>
            <a:off x="348342" y="362857"/>
            <a:ext cx="8440057" cy="233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VerticalRight.jpg"/>
          <p:cNvPicPr>
            <a:picLocks noChangeAspect="1"/>
          </p:cNvPicPr>
          <p:nvPr/>
        </p:nvPicPr>
        <p:blipFill>
          <a:blip r:embed="rId2"/>
          <a:stretch>
            <a:fillRect/>
          </a:stretch>
        </p:blipFill>
        <p:spPr>
          <a:xfrm>
            <a:off x="7111668" y="457200"/>
            <a:ext cx="1546230" cy="5943600"/>
          </a:xfrm>
          <a:prstGeom prst="rect">
            <a:avLst/>
          </a:prstGeom>
        </p:spPr>
      </p:pic>
      <p:sp>
        <p:nvSpPr>
          <p:cNvPr id="10" name="Rectangle 9"/>
          <p:cNvSpPr/>
          <p:nvPr/>
        </p:nvSpPr>
        <p:spPr>
          <a:xfrm rot="5400000">
            <a:off x="4074414"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119582" y="693738"/>
            <a:ext cx="1491018" cy="5432425"/>
          </a:xfrm>
        </p:spPr>
        <p:txBody>
          <a:bodyPr vert="eaVert" tIns="45720" bIns="45720"/>
          <a:lstStyle>
            <a:lvl1pPr algn="l">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457200" y="693738"/>
            <a:ext cx="6019800" cy="54324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BCF7B1FC-2F17-CE42-A3DE-3AE06DB48672}" type="datetimeFigureOut">
              <a:rPr lang="en-US" smtClean="0"/>
              <a:pPr/>
              <a:t>2/2/11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CFF8F6-7530-CC45-8F69-0136D5A0E3E4}" type="slidenum">
              <a:rPr lang="en-US" smtClean="0"/>
              <a:pPr/>
              <a:t>‹#›</a:t>
            </a:fld>
            <a:endParaRPr lang="en-US"/>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BCF7B1FC-2F17-CE42-A3DE-3AE06DB48672}" type="datetimeFigureOut">
              <a:rPr lang="en-US" smtClean="0"/>
              <a:pPr/>
              <a:t>2/2/11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CFF8F6-7530-CC45-8F69-0136D5A0E3E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useBgFill="1">
        <p:nvSpPr>
          <p:cNvPr id="10" name="Rectangle 9"/>
          <p:cNvSpPr/>
          <p:nvPr/>
        </p:nvSpPr>
        <p:spPr>
          <a:xfrm>
            <a:off x="326571" y="362857"/>
            <a:ext cx="8440058" cy="2518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098041" y="3575712"/>
            <a:ext cx="5396671" cy="1340467"/>
          </a:xfrm>
        </p:spPr>
        <p:txBody>
          <a:bodyPr tIns="0" bIns="0" anchor="b" anchorCtr="0"/>
          <a:lstStyle>
            <a:lvl1pPr algn="r">
              <a:defRPr sz="4600" b="0" cap="none" baseline="0">
                <a:solidFill>
                  <a:schemeClr val="accent1"/>
                </a:solidFill>
                <a:effectLst/>
              </a:defRPr>
            </a:lvl1pPr>
          </a:lstStyle>
          <a:p>
            <a:r>
              <a:rPr lang="en-US" smtClean="0"/>
              <a:t>Click to edit Master title style</a:t>
            </a:r>
            <a:endParaRPr/>
          </a:p>
        </p:txBody>
      </p:sp>
      <p:sp>
        <p:nvSpPr>
          <p:cNvPr id="3" name="Text Placeholder 2"/>
          <p:cNvSpPr>
            <a:spLocks noGrp="1"/>
          </p:cNvSpPr>
          <p:nvPr>
            <p:ph type="body" idx="1"/>
          </p:nvPr>
        </p:nvSpPr>
        <p:spPr>
          <a:xfrm>
            <a:off x="3098041" y="4980297"/>
            <a:ext cx="5396671" cy="810904"/>
          </a:xfrm>
        </p:spPr>
        <p:txBody>
          <a:bodyPr tIns="0" bIns="0" anchor="t" anchorCtr="0">
            <a:normAutofit/>
          </a:bodyPr>
          <a:lstStyle>
            <a:lvl1pPr marL="0" indent="0" algn="r">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F7B1FC-2F17-CE42-A3DE-3AE06DB48672}" type="datetimeFigureOut">
              <a:rPr lang="en-US" smtClean="0"/>
              <a:pPr/>
              <a:t>2/2/11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06824" y="6492240"/>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fld id="{BACFF8F6-7530-CC45-8F69-0136D5A0E3E4}" type="slidenum">
              <a:rPr lang="en-US" smtClean="0"/>
              <a:pPr/>
              <a:t>‹#›</a:t>
            </a:fld>
            <a:endParaRPr lang="en-US"/>
          </a:p>
        </p:txBody>
      </p:sp>
      <p:pic>
        <p:nvPicPr>
          <p:cNvPr id="7" name="Picture 6" descr="SectionHeaderLeft.jpg"/>
          <p:cNvPicPr>
            <a:picLocks noChangeAspect="1"/>
          </p:cNvPicPr>
          <p:nvPr/>
        </p:nvPicPr>
        <p:blipFill>
          <a:blip r:embed="rId2"/>
          <a:stretch>
            <a:fillRect/>
          </a:stretch>
        </p:blipFill>
        <p:spPr>
          <a:xfrm>
            <a:off x="470647" y="457200"/>
            <a:ext cx="2216561" cy="5943600"/>
          </a:xfrm>
          <a:prstGeom prst="rect">
            <a:avLst/>
          </a:prstGeom>
        </p:spPr>
      </p:pic>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222366"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58904"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31308" y="2286000"/>
            <a:ext cx="3657600" cy="38401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BCF7B1FC-2F17-CE42-A3DE-3AE06DB48672}" type="datetimeFigureOut">
              <a:rPr lang="en-US" smtClean="0"/>
              <a:pPr/>
              <a:t>2/2/11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CFF8F6-7530-CC45-8F69-0136D5A0E3E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63388" y="2040081"/>
            <a:ext cx="3657600" cy="730415"/>
          </a:xfrm>
        </p:spPr>
        <p:txBody>
          <a:bodyPr tIns="0" bIns="0" anchor="ctr" anchorCtr="0">
            <a:noAutofit/>
          </a:bodyPr>
          <a:lstStyle>
            <a:lvl1pPr marL="0" indent="0" algn="ctr">
              <a:lnSpc>
                <a:spcPts val="3000"/>
              </a:lnSpc>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3388"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28032" y="2040081"/>
            <a:ext cx="3657600" cy="730415"/>
          </a:xfrm>
        </p:spPr>
        <p:txBody>
          <a:bodyPr tIns="0" bIns="0" anchor="ctr" anchorCtr="0">
            <a:noAutofit/>
          </a:bodyPr>
          <a:lstStyle>
            <a:lvl1pPr marL="0" indent="0" algn="ctr">
              <a:lnSpc>
                <a:spcPts val="3000"/>
              </a:lnSpc>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8032"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BCF7B1FC-2F17-CE42-A3DE-3AE06DB48672}" type="datetimeFigureOut">
              <a:rPr lang="en-US" smtClean="0"/>
              <a:pPr/>
              <a:t>2/2/11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CFF8F6-7530-CC45-8F69-0136D5A0E3E4}" type="slidenum">
              <a:rPr lang="en-US" smtClean="0"/>
              <a:pPr/>
              <a:t>‹#›</a:t>
            </a:fld>
            <a:endParaRPr lang="en-US"/>
          </a:p>
        </p:txBody>
      </p:sp>
      <p:cxnSp>
        <p:nvCxnSpPr>
          <p:cNvPr id="11" name="Straight Connector 10"/>
          <p:cNvCxnSpPr/>
          <p:nvPr/>
        </p:nvCxnSpPr>
        <p:spPr>
          <a:xfrm rot="5400000">
            <a:off x="2884488" y="4484687"/>
            <a:ext cx="3375025" cy="1588"/>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54050" y="2286001"/>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BCF7B1FC-2F17-CE42-A3DE-3AE06DB48672}" type="datetimeFigureOut">
              <a:rPr lang="en-US" smtClean="0"/>
              <a:pPr/>
              <a:t>2/2/11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CFF8F6-7530-CC45-8F69-0136D5A0E3E4}" type="slidenum">
              <a:rPr lang="en-US" smtClean="0"/>
              <a:pPr/>
              <a:t>‹#›</a:t>
            </a:fld>
            <a:endParaRPr lang="en-US"/>
          </a:p>
        </p:txBody>
      </p:sp>
      <p:sp>
        <p:nvSpPr>
          <p:cNvPr id="9" name="Content Placeholder 2"/>
          <p:cNvSpPr>
            <a:spLocks noGrp="1"/>
          </p:cNvSpPr>
          <p:nvPr>
            <p:ph sz="half" idx="13"/>
          </p:nvPr>
        </p:nvSpPr>
        <p:spPr>
          <a:xfrm>
            <a:off x="654050" y="4302966"/>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BCF7B1FC-2F17-CE42-A3DE-3AE06DB48672}" type="datetimeFigureOut">
              <a:rPr lang="en-US" smtClean="0"/>
              <a:pPr/>
              <a:t>2/2/11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CFF8F6-7530-CC45-8F69-0136D5A0E3E4}" type="slidenum">
              <a:rPr lang="en-US" smtClean="0"/>
              <a:pPr/>
              <a:t>‹#›</a:t>
            </a:fld>
            <a:endParaRPr lang="en-US"/>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Content Placeholder 2"/>
          <p:cNvSpPr>
            <a:spLocks noGrp="1"/>
          </p:cNvSpPr>
          <p:nvPr>
            <p:ph sz="half" idx="14"/>
          </p:nvPr>
        </p:nvSpPr>
        <p:spPr>
          <a:xfrm>
            <a:off x="654085"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BCF7B1FC-2F17-CE42-A3DE-3AE06DB48672}" type="datetimeFigureOut">
              <a:rPr lang="en-US" smtClean="0"/>
              <a:pPr/>
              <a:t>2/2/11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CFF8F6-7530-CC45-8F69-0136D5A0E3E4}" type="slidenum">
              <a:rPr lang="en-US" smtClean="0"/>
              <a:pPr/>
              <a:t>‹#›</a:t>
            </a:fld>
            <a:endParaRPr lang="en-US"/>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4"/>
          </p:nvPr>
        </p:nvSpPr>
        <p:spPr>
          <a:xfrm>
            <a:off x="658906"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5"/>
          </p:nvPr>
        </p:nvSpPr>
        <p:spPr>
          <a:xfrm>
            <a:off x="658906"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CF7B1FC-2F17-CE42-A3DE-3AE06DB48672}" type="datetimeFigureOut">
              <a:rPr lang="en-US" smtClean="0"/>
              <a:pPr/>
              <a:t>2/2/11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CFF8F6-7530-CC45-8F69-0136D5A0E3E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pic>
        <p:nvPicPr>
          <p:cNvPr id="11" name="Picture 10" descr="RunningTop-R.jpg"/>
          <p:cNvPicPr>
            <a:picLocks noChangeAspect="1"/>
          </p:cNvPicPr>
          <p:nvPr/>
        </p:nvPicPr>
        <p:blipFill>
          <a:blip r:embed="rId16"/>
          <a:stretch>
            <a:fillRect/>
          </a:stretch>
        </p:blipFill>
        <p:spPr>
          <a:xfrm>
            <a:off x="457200" y="457200"/>
            <a:ext cx="8229600" cy="1382002"/>
          </a:xfrm>
          <a:prstGeom prst="rect">
            <a:avLst/>
          </a:prstGeom>
        </p:spPr>
      </p:pic>
      <p:sp>
        <p:nvSpPr>
          <p:cNvPr id="2" name="Title Placeholder 1"/>
          <p:cNvSpPr>
            <a:spLocks noGrp="1"/>
          </p:cNvSpPr>
          <p:nvPr>
            <p:ph type="title"/>
          </p:nvPr>
        </p:nvSpPr>
        <p:spPr>
          <a:xfrm>
            <a:off x="658813" y="456252"/>
            <a:ext cx="7824788" cy="1323041"/>
          </a:xfrm>
          <a:prstGeom prst="rect">
            <a:avLst/>
          </a:prstGeom>
          <a:effectLst/>
        </p:spPr>
        <p:txBody>
          <a:bodyPr vert="horz" lIns="91440" tIns="0" rIns="91440" bIns="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2286000" y="2286000"/>
            <a:ext cx="6197600" cy="38401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690360" y="6492875"/>
            <a:ext cx="2133600" cy="365125"/>
          </a:xfrm>
          <a:prstGeom prst="rect">
            <a:avLst/>
          </a:prstGeom>
        </p:spPr>
        <p:txBody>
          <a:bodyPr vert="horz" lIns="91440" tIns="45720" rIns="91440" bIns="45720" rtlCol="0" anchor="ctr"/>
          <a:lstStyle>
            <a:lvl1pPr algn="r">
              <a:defRPr sz="1100" b="1">
                <a:solidFill>
                  <a:schemeClr val="bg1">
                    <a:lumMod val="65000"/>
                  </a:schemeClr>
                </a:solidFill>
                <a:latin typeface="Calibri" pitchFamily="34" charset="0"/>
              </a:defRPr>
            </a:lvl1pPr>
          </a:lstStyle>
          <a:p>
            <a:fld id="{BCF7B1FC-2F17-CE42-A3DE-3AE06DB48672}" type="datetimeFigureOut">
              <a:rPr lang="en-US" smtClean="0"/>
              <a:pPr/>
              <a:t>2/2/11</a:t>
            </a:fld>
            <a:endParaRPr lang="en-US"/>
          </a:p>
        </p:txBody>
      </p:sp>
      <p:sp>
        <p:nvSpPr>
          <p:cNvPr id="5"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endParaRPr lang="en-US"/>
          </a:p>
        </p:txBody>
      </p:sp>
      <p:sp>
        <p:nvSpPr>
          <p:cNvPr id="6" name="Slide Number Placeholder 5"/>
          <p:cNvSpPr>
            <a:spLocks noGrp="1"/>
          </p:cNvSpPr>
          <p:nvPr>
            <p:ph type="sldNum" sz="quarter" idx="4"/>
          </p:nvPr>
        </p:nvSpPr>
        <p:spPr>
          <a:xfrm>
            <a:off x="378666" y="6149788"/>
            <a:ext cx="533400" cy="365125"/>
          </a:xfrm>
          <a:prstGeom prst="rect">
            <a:avLst/>
          </a:prstGeom>
        </p:spPr>
        <p:txBody>
          <a:bodyPr vert="horz" lIns="91440" tIns="91440" rIns="91440" bIns="91440" rtlCol="0" anchor="ctr"/>
          <a:lstStyle>
            <a:lvl1pPr algn="l">
              <a:defRPr sz="1800" b="0">
                <a:solidFill>
                  <a:schemeClr val="accent1"/>
                </a:solidFill>
                <a:latin typeface="Calibri" pitchFamily="34" charset="0"/>
              </a:defRPr>
            </a:lvl1pPr>
          </a:lstStyle>
          <a:p>
            <a:fld id="{BACFF8F6-7530-CC45-8F69-0136D5A0E3E4}" type="slidenum">
              <a:rPr lang="en-US" smtClean="0"/>
              <a:pPr/>
              <a:t>‹#›</a:t>
            </a:fld>
            <a:endParaRPr lang="en-US"/>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57200" y="184096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r" defTabSz="914400" rtl="0" eaLnBrk="1" latinLnBrk="0" hangingPunct="1">
        <a:lnSpc>
          <a:spcPts val="5400"/>
        </a:lnSpc>
        <a:spcBef>
          <a:spcPct val="0"/>
        </a:spcBef>
        <a:buNone/>
        <a:defRPr sz="5200" kern="1200">
          <a:solidFill>
            <a:schemeClr val="bg1"/>
          </a:solidFill>
          <a:effectLst>
            <a:outerShdw blurRad="50800" dist="38100" dir="2700000" algn="tl" rotWithShape="0">
              <a:prstClr val="black">
                <a:alpha val="40000"/>
              </a:prstClr>
            </a:outerShdw>
          </a:effectLst>
          <a:latin typeface="+mj-lt"/>
          <a:ea typeface="+mj-ea"/>
          <a:cs typeface="+mj-cs"/>
        </a:defRPr>
      </a:lvl1pPr>
    </p:titleStyle>
    <p:bodyStyle>
      <a:lvl1pPr marL="282575" indent="-282575" algn="l" defTabSz="914400" rtl="0" eaLnBrk="1" latinLnBrk="0" hangingPunct="1">
        <a:spcBef>
          <a:spcPts val="1800"/>
        </a:spcBef>
        <a:buClr>
          <a:schemeClr val="accent1"/>
        </a:buClr>
        <a:buSzPct val="75000"/>
        <a:buFont typeface="Wingdings" pitchFamily="2" charset="2"/>
        <a:buChar char="n"/>
        <a:defRPr sz="2000" kern="1200">
          <a:solidFill>
            <a:schemeClr val="tx1">
              <a:lumMod val="85000"/>
              <a:lumOff val="15000"/>
            </a:schemeClr>
          </a:solidFill>
          <a:latin typeface="+mn-lt"/>
          <a:ea typeface="+mn-ea"/>
          <a:cs typeface="+mn-cs"/>
        </a:defRPr>
      </a:lvl1pPr>
      <a:lvl2pPr marL="577850" indent="-2952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2pPr>
      <a:lvl3pPr marL="86042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3pPr>
      <a:lvl4pPr marL="1143000"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4pPr>
      <a:lvl5pPr marL="142557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df"/><Relationship Id="rId4" Type="http://schemas.openxmlformats.org/officeDocument/2006/relationships/image" Target="../media/image7.png"/><Relationship Id="rId5" Type="http://schemas.openxmlformats.org/officeDocument/2006/relationships/image" Target="../media/image7.pdf"/><Relationship Id="rId6" Type="http://schemas.openxmlformats.org/officeDocument/2006/relationships/image" Target="../media/image9.png"/><Relationship Id="rId7" Type="http://schemas.openxmlformats.org/officeDocument/2006/relationships/image" Target="../media/image8.jpeg"/><Relationship Id="rId8" Type="http://schemas.openxmlformats.org/officeDocument/2006/relationships/image" Target="../media/image9.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1.jpeg"/><Relationship Id="rId3" Type="http://schemas.openxmlformats.org/officeDocument/2006/relationships/image" Target="../media/image2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4.jpeg"/><Relationship Id="rId3" Type="http://schemas.openxmlformats.org/officeDocument/2006/relationships/image" Target="../media/image2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1.jpeg"/><Relationship Id="rId3" Type="http://schemas.openxmlformats.org/officeDocument/2006/relationships/image" Target="../media/image2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7.jpeg"/><Relationship Id="rId3" Type="http://schemas.openxmlformats.org/officeDocument/2006/relationships/image" Target="../media/image2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jpeg"/><Relationship Id="rId3"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png"/><Relationship Id="rId6" Type="http://schemas.openxmlformats.org/officeDocument/2006/relationships/image" Target="../media/image19.jpeg"/><Relationship Id="rId7" Type="http://schemas.openxmlformats.org/officeDocument/2006/relationships/image" Target="../media/image20.jpeg"/><Relationship Id="rId1" Type="http://schemas.openxmlformats.org/officeDocument/2006/relationships/slideLayout" Target="../slideLayouts/slideLayout9.xml"/><Relationship Id="rId2" Type="http://schemas.openxmlformats.org/officeDocument/2006/relationships/image" Target="../media/image1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1.jpeg"/><Relationship Id="rId3"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aseline="30000" dirty="0" smtClean="0"/>
              <a:t/>
            </a:r>
            <a:br>
              <a:rPr lang="en-US" baseline="30000" dirty="0" smtClean="0"/>
            </a:br>
            <a:endParaRPr lang="en-US" dirty="0"/>
          </a:p>
        </p:txBody>
      </p:sp>
      <p:pic>
        <p:nvPicPr>
          <p:cNvPr id="5" name="Picture 4"/>
          <p:cNvPicPr>
            <a:picLocks noChangeAspect="1"/>
          </p:cNvPicPr>
          <p:nvPr/>
        </p:nvPicPr>
        <mc:AlternateContent xmlns:ma="http://schemas.microsoft.com/office/mac/drawingml/2008/main">
          <mc:Choice Requires="ma">
            <p:blipFill>
              <a:blip r:embed="rId3"/>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4"/>
              <a:stretch>
                <a:fillRect/>
              </a:stretch>
            </p:blipFill>
          </mc:Fallback>
        </mc:AlternateContent>
        <p:spPr>
          <a:xfrm>
            <a:off x="2057400" y="1843369"/>
            <a:ext cx="5219700" cy="241300"/>
          </a:xfrm>
          <a:prstGeom prst="rect">
            <a:avLst/>
          </a:prstGeom>
        </p:spPr>
      </p:pic>
      <p:pic>
        <p:nvPicPr>
          <p:cNvPr id="6" name="Picture 5"/>
          <p:cNvPicPr>
            <a:picLocks noChangeAspect="1"/>
          </p:cNvPicPr>
          <p:nvPr/>
        </p:nvPicPr>
        <mc:AlternateContent xmlns:ma="http://schemas.microsoft.com/office/mac/drawingml/2008/main">
          <mc:Choice Requires="ma">
            <p:blipFill>
              <a:blip r:embed="rId5"/>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tretch>
                <a:fillRect/>
              </a:stretch>
            </p:blipFill>
          </mc:Fallback>
        </mc:AlternateContent>
        <p:spPr>
          <a:xfrm>
            <a:off x="2813714" y="2205319"/>
            <a:ext cx="3876676" cy="457200"/>
          </a:xfrm>
          <a:prstGeom prst="rect">
            <a:avLst/>
          </a:prstGeom>
        </p:spPr>
      </p:pic>
      <p:sp>
        <p:nvSpPr>
          <p:cNvPr id="7" name="TextBox 6"/>
          <p:cNvSpPr txBox="1"/>
          <p:nvPr/>
        </p:nvSpPr>
        <p:spPr>
          <a:xfrm>
            <a:off x="1447800" y="5486400"/>
            <a:ext cx="6248400" cy="523220"/>
          </a:xfrm>
          <a:prstGeom prst="rect">
            <a:avLst/>
          </a:prstGeom>
          <a:noFill/>
        </p:spPr>
        <p:txBody>
          <a:bodyPr wrap="square" rtlCol="0">
            <a:spAutoFit/>
          </a:bodyPr>
          <a:lstStyle/>
          <a:p>
            <a:pPr algn="ctr"/>
            <a:r>
              <a:rPr lang="en-US" sz="1400" i="1" dirty="0" smtClean="0">
                <a:latin typeface="Arial"/>
                <a:cs typeface="Arial"/>
              </a:rPr>
              <a:t>By Janet Valentine</a:t>
            </a:r>
          </a:p>
          <a:p>
            <a:pPr algn="ctr"/>
            <a:r>
              <a:rPr lang="en-US" sz="1400" i="1" dirty="0" smtClean="0">
                <a:latin typeface="Arial Italic"/>
                <a:cs typeface="Arial Italic"/>
              </a:rPr>
              <a:t>for Introduction to Multimedia</a:t>
            </a:r>
            <a:endParaRPr lang="en-US" sz="1400" i="1" dirty="0">
              <a:latin typeface="Arial Italic"/>
              <a:cs typeface="Arial Italic"/>
            </a:endParaRPr>
          </a:p>
        </p:txBody>
      </p:sp>
      <p:pic>
        <p:nvPicPr>
          <p:cNvPr id="9" name="Picture 8" descr="jung-2.jpg"/>
          <p:cNvPicPr>
            <a:picLocks noChangeAspect="1"/>
          </p:cNvPicPr>
          <p:nvPr/>
        </p:nvPicPr>
        <p:blipFill>
          <a:blip r:embed="rId7"/>
          <a:stretch>
            <a:fillRect/>
          </a:stretch>
        </p:blipFill>
        <p:spPr>
          <a:xfrm>
            <a:off x="457200" y="3124200"/>
            <a:ext cx="2356514" cy="3200400"/>
          </a:xfrm>
          <a:prstGeom prst="rect">
            <a:avLst/>
          </a:prstGeom>
        </p:spPr>
      </p:pic>
      <p:sp>
        <p:nvSpPr>
          <p:cNvPr id="10" name="TextBox 9"/>
          <p:cNvSpPr txBox="1"/>
          <p:nvPr/>
        </p:nvSpPr>
        <p:spPr>
          <a:xfrm>
            <a:off x="1600200" y="905470"/>
            <a:ext cx="6096000" cy="923330"/>
          </a:xfrm>
          <a:prstGeom prst="rect">
            <a:avLst/>
          </a:prstGeom>
          <a:noFill/>
        </p:spPr>
        <p:txBody>
          <a:bodyPr wrap="square" rtlCol="0">
            <a:spAutoFit/>
          </a:bodyPr>
          <a:lstStyle/>
          <a:p>
            <a:pPr algn="ctr"/>
            <a:r>
              <a:rPr lang="en-US" sz="5300" dirty="0" smtClean="0">
                <a:solidFill>
                  <a:srgbClr val="990000"/>
                </a:solidFill>
                <a:latin typeface="Lithos Pro Black"/>
                <a:cs typeface="Lithos Pro Black"/>
              </a:rPr>
              <a:t>The Hero</a:t>
            </a:r>
            <a:endParaRPr lang="en-US" sz="5300" dirty="0">
              <a:solidFill>
                <a:srgbClr val="990000"/>
              </a:solidFill>
              <a:latin typeface="Lithos Pro Black"/>
              <a:cs typeface="Lithos Pro Black"/>
            </a:endParaRPr>
          </a:p>
        </p:txBody>
      </p:sp>
      <p:pic>
        <p:nvPicPr>
          <p:cNvPr id="11" name="Picture 10" descr="Campbell.jpg"/>
          <p:cNvPicPr>
            <a:picLocks noChangeAspect="1"/>
          </p:cNvPicPr>
          <p:nvPr/>
        </p:nvPicPr>
        <p:blipFill>
          <a:blip r:embed="rId8"/>
          <a:srcRect l="3622" r="13080"/>
          <a:stretch>
            <a:fillRect/>
          </a:stretch>
        </p:blipFill>
        <p:spPr>
          <a:xfrm>
            <a:off x="6032500" y="3124200"/>
            <a:ext cx="2628900" cy="32004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3759200" y="588428"/>
            <a:ext cx="5029200" cy="4154983"/>
          </a:xfrm>
          <a:prstGeom prst="rect">
            <a:avLst/>
          </a:prstGeom>
        </p:spPr>
        <p:txBody>
          <a:bodyPr wrap="square">
            <a:spAutoFit/>
          </a:bodyPr>
          <a:lstStyle/>
          <a:p>
            <a:pPr indent="-342900">
              <a:spcAft>
                <a:spcPts val="400"/>
              </a:spcAft>
            </a:pPr>
            <a:r>
              <a:rPr lang="en-US" sz="2200" dirty="0" err="1" smtClean="0">
                <a:solidFill>
                  <a:schemeClr val="accent2"/>
                </a:solidFill>
                <a:latin typeface="Arial Black"/>
                <a:cs typeface="Arial Black"/>
              </a:rPr>
              <a:t>Utnapishtim</a:t>
            </a:r>
            <a:r>
              <a:rPr lang="en-US" sz="2200" dirty="0" smtClean="0">
                <a:solidFill>
                  <a:schemeClr val="accent2"/>
                </a:solidFill>
                <a:latin typeface="Arial Black"/>
                <a:cs typeface="Arial Black"/>
              </a:rPr>
              <a:t> &amp; the Great Flood</a:t>
            </a:r>
          </a:p>
          <a:p>
            <a:pPr indent="-342900">
              <a:spcAft>
                <a:spcPts val="400"/>
              </a:spcAft>
            </a:pPr>
            <a:endParaRPr lang="en-US" sz="1100" dirty="0" smtClean="0">
              <a:solidFill>
                <a:schemeClr val="accent2"/>
              </a:solidFill>
              <a:latin typeface="Arial Black"/>
              <a:cs typeface="Arial Black"/>
            </a:endParaRPr>
          </a:p>
          <a:p>
            <a:pPr indent="-342900">
              <a:spcAft>
                <a:spcPts val="400"/>
              </a:spcAft>
            </a:pPr>
            <a:r>
              <a:rPr lang="en-US" sz="1400" dirty="0" smtClean="0">
                <a:latin typeface="Arial"/>
                <a:cs typeface="Arial"/>
              </a:rPr>
              <a:t>It is the story of the Flood (remarkably similar to the Flood story in Genesis). Here is an example of an archetypical </a:t>
            </a:r>
            <a:r>
              <a:rPr lang="en-US" sz="1400" b="1" dirty="0" smtClean="0">
                <a:solidFill>
                  <a:schemeClr val="accent2"/>
                </a:solidFill>
                <a:latin typeface="Arial"/>
                <a:cs typeface="Arial"/>
              </a:rPr>
              <a:t>motif</a:t>
            </a:r>
            <a:r>
              <a:rPr lang="en-US" sz="1400" dirty="0" smtClean="0">
                <a:latin typeface="Arial"/>
                <a:cs typeface="Arial"/>
              </a:rPr>
              <a:t>. The motif of the flood, along with the virgin birth, are found again and again in myth. Campbell touched on this in one of his conversations with Michael Toms:</a:t>
            </a:r>
          </a:p>
          <a:p>
            <a:pPr indent="-342900">
              <a:spcAft>
                <a:spcPts val="400"/>
              </a:spcAft>
            </a:pPr>
            <a:endParaRPr lang="en-US" sz="1200" dirty="0" smtClean="0"/>
          </a:p>
          <a:p>
            <a:pPr indent="-342900">
              <a:spcAft>
                <a:spcPts val="400"/>
              </a:spcAft>
            </a:pPr>
            <a:r>
              <a:rPr lang="en-US" sz="1400" dirty="0" smtClean="0">
                <a:latin typeface="Arial"/>
                <a:cs typeface="Arial"/>
              </a:rPr>
              <a:t>TOMS: You mentioned the Flood. Like the Virgin Birth, it also is a motif that runs through all cultures.</a:t>
            </a:r>
          </a:p>
          <a:p>
            <a:pPr indent="-342900">
              <a:spcAft>
                <a:spcPts val="400"/>
              </a:spcAft>
            </a:pPr>
            <a:endParaRPr lang="en-US" sz="1200" dirty="0" smtClean="0">
              <a:latin typeface="Arial"/>
              <a:cs typeface="Arial"/>
            </a:endParaRPr>
          </a:p>
          <a:p>
            <a:pPr indent="-342900">
              <a:spcAft>
                <a:spcPts val="400"/>
              </a:spcAft>
            </a:pPr>
            <a:r>
              <a:rPr lang="en-US" sz="1400" dirty="0" smtClean="0">
                <a:latin typeface="Arial"/>
                <a:cs typeface="Arial"/>
              </a:rPr>
              <a:t>CAMPBELL: Yes. There are very few cultures that don’t have a Flood motif. That’s a basic idea: the dissolution of the world which takes place every night when we go into the flood of our own unconscious. It’s the analogue of the mythological Flood: at the end of the cycle, there’s a flood. The American Indians have lots of Flood stories. </a:t>
            </a:r>
            <a:endParaRPr lang="en-US" sz="1400" dirty="0">
              <a:latin typeface="Arial"/>
              <a:cs typeface="Arial"/>
            </a:endParaRPr>
          </a:p>
        </p:txBody>
      </p:sp>
      <p:pic>
        <p:nvPicPr>
          <p:cNvPr id="3" name="Picture 2" descr="Flood-dore.jpg"/>
          <p:cNvPicPr>
            <a:picLocks noChangeAspect="1"/>
          </p:cNvPicPr>
          <p:nvPr/>
        </p:nvPicPr>
        <p:blipFill>
          <a:blip r:embed="rId3"/>
          <a:srcRect t="5963" b="4260"/>
          <a:stretch>
            <a:fillRect/>
          </a:stretch>
        </p:blipFill>
        <p:spPr>
          <a:xfrm>
            <a:off x="457200" y="609600"/>
            <a:ext cx="3158223" cy="3657600"/>
          </a:xfrm>
          <a:prstGeom prst="rect">
            <a:avLst/>
          </a:prstGeom>
        </p:spPr>
      </p:pic>
      <p:sp>
        <p:nvSpPr>
          <p:cNvPr id="5" name="TextBox 4"/>
          <p:cNvSpPr txBox="1"/>
          <p:nvPr/>
        </p:nvSpPr>
        <p:spPr>
          <a:xfrm>
            <a:off x="1100823" y="4327912"/>
            <a:ext cx="2514600" cy="276999"/>
          </a:xfrm>
          <a:prstGeom prst="rect">
            <a:avLst/>
          </a:prstGeom>
          <a:noFill/>
        </p:spPr>
        <p:txBody>
          <a:bodyPr wrap="square" rtlCol="0">
            <a:spAutoFit/>
          </a:bodyPr>
          <a:lstStyle/>
          <a:p>
            <a:r>
              <a:rPr lang="en-US" sz="1200" i="1" dirty="0" smtClean="0">
                <a:latin typeface="Arial"/>
                <a:cs typeface="Arial"/>
              </a:rPr>
              <a:t>Illustration by </a:t>
            </a:r>
            <a:r>
              <a:rPr lang="en-US" sz="1200" i="1" dirty="0" err="1" smtClean="0">
                <a:latin typeface="Arial"/>
                <a:cs typeface="Arial"/>
              </a:rPr>
              <a:t>Gustave</a:t>
            </a:r>
            <a:r>
              <a:rPr lang="en-US" sz="1200" i="1" dirty="0" smtClean="0">
                <a:latin typeface="Arial"/>
                <a:cs typeface="Arial"/>
              </a:rPr>
              <a:t> </a:t>
            </a:r>
            <a:r>
              <a:rPr lang="en-US" sz="1200" i="1" dirty="0" err="1" smtClean="0">
                <a:latin typeface="Arial"/>
                <a:cs typeface="Arial"/>
              </a:rPr>
              <a:t>Doré</a:t>
            </a:r>
            <a:endParaRPr lang="en-US" sz="1200" i="1" dirty="0">
              <a:latin typeface="Arial"/>
              <a:cs typeface="Arial"/>
            </a:endParaRPr>
          </a:p>
        </p:txBody>
      </p:sp>
      <p:sp>
        <p:nvSpPr>
          <p:cNvPr id="8" name="Rectangle 7"/>
          <p:cNvSpPr/>
          <p:nvPr/>
        </p:nvSpPr>
        <p:spPr>
          <a:xfrm>
            <a:off x="457200" y="4743411"/>
            <a:ext cx="8331200" cy="1411856"/>
          </a:xfrm>
          <a:prstGeom prst="rect">
            <a:avLst/>
          </a:prstGeom>
          <a:solidFill>
            <a:schemeClr val="accent6">
              <a:lumMod val="20000"/>
              <a:lumOff val="80000"/>
              <a:alpha val="90000"/>
            </a:schemeClr>
          </a:solidFill>
          <a:ln>
            <a:noFill/>
          </a:ln>
          <a:effectLst>
            <a:outerShdw blurRad="190500" dist="381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635000" y="4851400"/>
            <a:ext cx="8153400" cy="1114835"/>
          </a:xfrm>
          <a:prstGeom prst="rect">
            <a:avLst/>
          </a:prstGeom>
          <a:noFill/>
        </p:spPr>
        <p:txBody>
          <a:bodyPr wrap="square" rtlCol="0">
            <a:spAutoFit/>
          </a:bodyPr>
          <a:lstStyle/>
          <a:p>
            <a:pPr>
              <a:lnSpc>
                <a:spcPts val="1640"/>
              </a:lnSpc>
            </a:pPr>
            <a:r>
              <a:rPr lang="en-US" sz="1200" b="1" dirty="0" smtClean="0">
                <a:latin typeface="Arial Bold"/>
                <a:cs typeface="Arial Bold"/>
              </a:rPr>
              <a:t>Flood legends are thought to have a basis in very ancient history.  Around 12,000 years ago an instability of the earth caused the movement of the north pole, causing a shift in the axis of the earth. The north pole shifted from the area of Hudson Bay, Canada in North America to its present location. This 30 degree shift in latitude had tremendous consequences for several thousands of years thereafter, because the slowly melting ice raised the levels of the oceans, which thereafter caused recurring floods throughout the world. </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4" name="Rectangle 3"/>
          <p:cNvSpPr/>
          <p:nvPr/>
        </p:nvSpPr>
        <p:spPr>
          <a:xfrm>
            <a:off x="3005672" y="422112"/>
            <a:ext cx="5740400" cy="5993949"/>
          </a:xfrm>
          <a:prstGeom prst="rect">
            <a:avLst/>
          </a:prstGeom>
        </p:spPr>
        <p:txBody>
          <a:bodyPr wrap="square">
            <a:spAutoFit/>
          </a:bodyPr>
          <a:lstStyle/>
          <a:p>
            <a:pPr indent="-342900">
              <a:spcAft>
                <a:spcPts val="400"/>
              </a:spcAft>
            </a:pPr>
            <a:r>
              <a:rPr lang="en-US" sz="2500" dirty="0" smtClean="0">
                <a:solidFill>
                  <a:schemeClr val="accent2"/>
                </a:solidFill>
                <a:latin typeface="Arial Black"/>
                <a:cs typeface="Arial Black"/>
              </a:rPr>
              <a:t>Gilgamesh Returns</a:t>
            </a:r>
          </a:p>
          <a:p>
            <a:pPr indent="-342900">
              <a:spcAft>
                <a:spcPts val="400"/>
              </a:spcAft>
            </a:pPr>
            <a:endParaRPr lang="en-US" sz="1200" dirty="0" smtClean="0">
              <a:solidFill>
                <a:schemeClr val="accent2"/>
              </a:solidFill>
              <a:latin typeface="Arial Black"/>
              <a:cs typeface="Arial Black"/>
            </a:endParaRPr>
          </a:p>
          <a:p>
            <a:pPr indent="-342900">
              <a:lnSpc>
                <a:spcPts val="1680"/>
              </a:lnSpc>
              <a:spcAft>
                <a:spcPts val="1000"/>
              </a:spcAft>
            </a:pPr>
            <a:r>
              <a:rPr lang="en-US" sz="1500" dirty="0" err="1" smtClean="0">
                <a:latin typeface="Arial"/>
                <a:cs typeface="Arial"/>
              </a:rPr>
              <a:t>Utnapishtim</a:t>
            </a:r>
            <a:r>
              <a:rPr lang="en-US" sz="1500" dirty="0" smtClean="0">
                <a:latin typeface="Arial"/>
                <a:cs typeface="Arial"/>
              </a:rPr>
              <a:t> explains that he was given eternal life for surviving the Great Flood. Gilgamesh is disappointed when he is told that all men die. He almost secures a magic plant that can restore youth, but it is taken from him by a serpent </a:t>
            </a:r>
            <a:r>
              <a:rPr lang="en-US" sz="1500" i="1" dirty="0" smtClean="0">
                <a:solidFill>
                  <a:schemeClr val="accent2"/>
                </a:solidFill>
                <a:latin typeface="Arial"/>
                <a:cs typeface="Arial"/>
              </a:rPr>
              <a:t>(magical motif animal).</a:t>
            </a:r>
            <a:r>
              <a:rPr lang="en-US" sz="1500" dirty="0" smtClean="0">
                <a:latin typeface="Arial"/>
                <a:cs typeface="Arial"/>
              </a:rPr>
              <a:t> </a:t>
            </a:r>
          </a:p>
          <a:p>
            <a:pPr indent="-342900">
              <a:lnSpc>
                <a:spcPts val="1680"/>
              </a:lnSpc>
              <a:spcAft>
                <a:spcPts val="1000"/>
              </a:spcAft>
            </a:pPr>
            <a:r>
              <a:rPr lang="en-US" sz="1500" dirty="0" smtClean="0"/>
              <a:t>This story is familiar to us, not only because we recognize this snake as a precursor of the more sinister one that appears in the Garden of Eden, but because we recognize it as a symbol. In the Sumerian world, </a:t>
            </a:r>
            <a:r>
              <a:rPr lang="en-US" sz="1500" dirty="0" err="1" smtClean="0"/>
              <a:t>Ningizzida</a:t>
            </a:r>
            <a:r>
              <a:rPr lang="en-US" sz="1500" dirty="0" smtClean="0"/>
              <a:t>, the god of the serpent, is "the lord of the Tree of Life" (119). </a:t>
            </a:r>
          </a:p>
          <a:p>
            <a:pPr indent="-342900">
              <a:lnSpc>
                <a:spcPts val="1680"/>
              </a:lnSpc>
              <a:spcAft>
                <a:spcPts val="1000"/>
              </a:spcAft>
            </a:pPr>
            <a:r>
              <a:rPr lang="en-US" sz="1500" dirty="0" smtClean="0">
                <a:latin typeface="Arial"/>
                <a:cs typeface="Arial"/>
              </a:rPr>
              <a:t>Ultimately Gilgamesh does not bring any magic elixir or great boon to his people, but after his earlier conquest of </a:t>
            </a:r>
            <a:r>
              <a:rPr lang="en-US" sz="1500" dirty="0" err="1" smtClean="0">
                <a:latin typeface="Arial"/>
                <a:cs typeface="Arial"/>
              </a:rPr>
              <a:t>Humbaba</a:t>
            </a:r>
            <a:r>
              <a:rPr lang="en-US" sz="1500" dirty="0" smtClean="0">
                <a:latin typeface="Arial"/>
                <a:cs typeface="Arial"/>
              </a:rPr>
              <a:t>, the guardian demon of the cedar forest, </a:t>
            </a:r>
            <a:r>
              <a:rPr lang="en-US" sz="1500" dirty="0" smtClean="0"/>
              <a:t>Gilgamesh and </a:t>
            </a:r>
            <a:r>
              <a:rPr lang="en-US" sz="1500" dirty="0" err="1" smtClean="0"/>
              <a:t>Enkidu</a:t>
            </a:r>
            <a:r>
              <a:rPr lang="en-US" sz="1500" dirty="0" smtClean="0"/>
              <a:t> cut down the cedar forest and in particular the tallest of the cedar trees to make a great cedar gate for the city of Nippur. They build a raft out of the cedar and float down the Euphrates to their city, where they are greeted as heroes.</a:t>
            </a:r>
          </a:p>
          <a:p>
            <a:pPr indent="-342900">
              <a:lnSpc>
                <a:spcPts val="1680"/>
              </a:lnSpc>
              <a:spcAft>
                <a:spcPts val="1000"/>
              </a:spcAft>
            </a:pPr>
            <a:r>
              <a:rPr lang="en-US" sz="1500" dirty="0" smtClean="0">
                <a:latin typeface="Arial"/>
                <a:cs typeface="Arial"/>
              </a:rPr>
              <a:t>Other heroes in ancient mythology include the Egyptian </a:t>
            </a:r>
            <a:r>
              <a:rPr lang="en-US" sz="1500" b="1" i="1" dirty="0" smtClean="0">
                <a:solidFill>
                  <a:schemeClr val="accent2"/>
                </a:solidFill>
                <a:latin typeface="Arial"/>
                <a:cs typeface="Arial"/>
              </a:rPr>
              <a:t>Osiris</a:t>
            </a:r>
            <a:r>
              <a:rPr lang="en-US" sz="1500" dirty="0" smtClean="0">
                <a:latin typeface="Arial"/>
                <a:cs typeface="Arial"/>
              </a:rPr>
              <a:t>, Greek </a:t>
            </a:r>
            <a:r>
              <a:rPr lang="en-US" sz="1500" b="1" i="1" dirty="0" err="1" smtClean="0">
                <a:solidFill>
                  <a:schemeClr val="accent2"/>
                </a:solidFill>
                <a:latin typeface="Arial"/>
                <a:cs typeface="Arial"/>
              </a:rPr>
              <a:t>Bellerophon</a:t>
            </a:r>
            <a:r>
              <a:rPr lang="en-US" sz="1500" dirty="0" smtClean="0">
                <a:latin typeface="Arial"/>
                <a:cs typeface="Arial"/>
              </a:rPr>
              <a:t>, Scandinavian </a:t>
            </a:r>
            <a:r>
              <a:rPr lang="en-US" sz="1500" b="1" i="1" dirty="0" smtClean="0">
                <a:solidFill>
                  <a:schemeClr val="accent2"/>
                </a:solidFill>
                <a:latin typeface="Arial"/>
                <a:cs typeface="Arial"/>
              </a:rPr>
              <a:t>Siegfried</a:t>
            </a:r>
            <a:r>
              <a:rPr lang="en-US" sz="1500" dirty="0" smtClean="0">
                <a:latin typeface="Arial"/>
                <a:cs typeface="Arial"/>
              </a:rPr>
              <a:t>, Japanese </a:t>
            </a:r>
            <a:r>
              <a:rPr lang="en-US" sz="1500" b="1" i="1" dirty="0" err="1" smtClean="0">
                <a:solidFill>
                  <a:schemeClr val="accent2"/>
                </a:solidFill>
                <a:latin typeface="Arial"/>
                <a:cs typeface="Arial"/>
              </a:rPr>
              <a:t>Kintaro</a:t>
            </a:r>
            <a:r>
              <a:rPr lang="en-US" sz="1500" dirty="0" smtClean="0">
                <a:latin typeface="Arial"/>
                <a:cs typeface="Arial"/>
              </a:rPr>
              <a:t>, Chinese </a:t>
            </a:r>
            <a:r>
              <a:rPr lang="en-US" sz="1500" b="1" i="1" dirty="0" err="1" smtClean="0">
                <a:solidFill>
                  <a:schemeClr val="accent2"/>
                </a:solidFill>
                <a:latin typeface="Arial"/>
                <a:cs typeface="Arial"/>
              </a:rPr>
              <a:t>Da</a:t>
            </a:r>
            <a:r>
              <a:rPr lang="en-US" sz="1500" b="1" i="1" dirty="0" smtClean="0">
                <a:solidFill>
                  <a:schemeClr val="accent2"/>
                </a:solidFill>
                <a:latin typeface="Arial"/>
                <a:cs typeface="Arial"/>
              </a:rPr>
              <a:t> Yu</a:t>
            </a:r>
            <a:r>
              <a:rPr lang="en-US" sz="1500" dirty="0" smtClean="0">
                <a:latin typeface="Arial"/>
                <a:cs typeface="Arial"/>
              </a:rPr>
              <a:t>, English </a:t>
            </a:r>
            <a:r>
              <a:rPr lang="en-US" sz="1500" b="1" i="1" dirty="0" smtClean="0">
                <a:solidFill>
                  <a:schemeClr val="accent2"/>
                </a:solidFill>
                <a:latin typeface="Arial"/>
                <a:cs typeface="Arial"/>
              </a:rPr>
              <a:t>Beowulf</a:t>
            </a:r>
            <a:r>
              <a:rPr lang="en-US" sz="1500" dirty="0" smtClean="0">
                <a:latin typeface="Arial"/>
                <a:cs typeface="Arial"/>
              </a:rPr>
              <a:t>, Welsh </a:t>
            </a:r>
            <a:r>
              <a:rPr lang="en-US" sz="1500" b="1" i="1" dirty="0" err="1" smtClean="0">
                <a:solidFill>
                  <a:schemeClr val="accent2"/>
                </a:solidFill>
                <a:latin typeface="Arial"/>
                <a:cs typeface="Arial"/>
              </a:rPr>
              <a:t>Pryderi</a:t>
            </a:r>
            <a:r>
              <a:rPr lang="en-US" sz="1500" b="1" i="1" dirty="0" smtClean="0">
                <a:solidFill>
                  <a:schemeClr val="accent2"/>
                </a:solidFill>
                <a:latin typeface="Arial"/>
                <a:cs typeface="Arial"/>
              </a:rPr>
              <a:t> </a:t>
            </a:r>
            <a:r>
              <a:rPr lang="en-US" sz="1500" b="1" i="1" dirty="0" err="1" smtClean="0">
                <a:solidFill>
                  <a:schemeClr val="accent2"/>
                </a:solidFill>
                <a:latin typeface="Arial"/>
                <a:cs typeface="Arial"/>
              </a:rPr>
              <a:t>fab</a:t>
            </a:r>
            <a:r>
              <a:rPr lang="en-US" sz="1500" b="1" i="1" dirty="0" smtClean="0">
                <a:solidFill>
                  <a:schemeClr val="accent2"/>
                </a:solidFill>
                <a:latin typeface="Arial"/>
                <a:cs typeface="Arial"/>
              </a:rPr>
              <a:t> </a:t>
            </a:r>
            <a:r>
              <a:rPr lang="en-US" sz="1500" b="1" i="1" dirty="0" err="1" smtClean="0">
                <a:solidFill>
                  <a:schemeClr val="accent2"/>
                </a:solidFill>
                <a:latin typeface="Arial"/>
                <a:cs typeface="Arial"/>
              </a:rPr>
              <a:t>Pwyll</a:t>
            </a:r>
            <a:r>
              <a:rPr lang="en-US" sz="1600" dirty="0" smtClean="0">
                <a:latin typeface="Arial"/>
                <a:cs typeface="Arial"/>
              </a:rPr>
              <a:t>, </a:t>
            </a:r>
            <a:r>
              <a:rPr lang="en-US" sz="1500" dirty="0" smtClean="0">
                <a:latin typeface="Arial"/>
                <a:cs typeface="Arial"/>
              </a:rPr>
              <a:t>Irish </a:t>
            </a:r>
            <a:r>
              <a:rPr lang="en-US" sz="1500" b="1" i="1" dirty="0" err="1" smtClean="0">
                <a:solidFill>
                  <a:schemeClr val="accent2"/>
                </a:solidFill>
                <a:latin typeface="Arial"/>
                <a:cs typeface="Arial"/>
              </a:rPr>
              <a:t>Cú</a:t>
            </a:r>
            <a:r>
              <a:rPr lang="en-US" sz="1500" b="1" i="1" dirty="0" smtClean="0">
                <a:solidFill>
                  <a:schemeClr val="accent2"/>
                </a:solidFill>
                <a:latin typeface="Arial"/>
                <a:cs typeface="Arial"/>
              </a:rPr>
              <a:t> </a:t>
            </a:r>
            <a:r>
              <a:rPr lang="en-US" sz="1500" b="1" i="1" dirty="0" err="1" smtClean="0">
                <a:solidFill>
                  <a:schemeClr val="accent2"/>
                </a:solidFill>
                <a:latin typeface="Arial"/>
                <a:cs typeface="Arial"/>
              </a:rPr>
              <a:t>Chulainn</a:t>
            </a:r>
            <a:r>
              <a:rPr lang="en-US" sz="1600" dirty="0" smtClean="0"/>
              <a:t>, Blackfoot </a:t>
            </a:r>
            <a:r>
              <a:rPr lang="en-US" sz="1500" b="1" i="1" dirty="0" smtClean="0">
                <a:solidFill>
                  <a:schemeClr val="accent2"/>
                </a:solidFill>
                <a:latin typeface="Arial"/>
                <a:cs typeface="Arial"/>
              </a:rPr>
              <a:t>Star Boy</a:t>
            </a:r>
            <a:r>
              <a:rPr lang="en-US" sz="1500" dirty="0" smtClean="0">
                <a:latin typeface="Arial"/>
                <a:cs typeface="Arial"/>
              </a:rPr>
              <a:t>, and African </a:t>
            </a:r>
            <a:r>
              <a:rPr lang="en-US" sz="1500" b="1" i="1" dirty="0" err="1" smtClean="0">
                <a:solidFill>
                  <a:schemeClr val="accent2"/>
                </a:solidFill>
                <a:latin typeface="Arial"/>
                <a:cs typeface="Arial"/>
              </a:rPr>
              <a:t>Sunjata</a:t>
            </a:r>
            <a:r>
              <a:rPr lang="en-US" sz="1600" dirty="0" smtClean="0"/>
              <a:t>. </a:t>
            </a:r>
            <a:endParaRPr lang="en-US" sz="1500" dirty="0" smtClean="0">
              <a:latin typeface="Arial"/>
              <a:cs typeface="Arial"/>
            </a:endParaRPr>
          </a:p>
          <a:p>
            <a:pPr indent="-342900">
              <a:lnSpc>
                <a:spcPts val="1680"/>
              </a:lnSpc>
              <a:spcAft>
                <a:spcPts val="1000"/>
              </a:spcAft>
            </a:pPr>
            <a:endParaRPr lang="en-US" sz="1400" dirty="0" smtClean="0"/>
          </a:p>
        </p:txBody>
      </p:sp>
      <p:pic>
        <p:nvPicPr>
          <p:cNvPr id="6" name="Picture 5" descr="noahs-ark.jpg"/>
          <p:cNvPicPr>
            <a:picLocks noChangeAspect="1"/>
          </p:cNvPicPr>
          <p:nvPr/>
        </p:nvPicPr>
        <p:blipFill>
          <a:blip r:embed="rId2"/>
          <a:stretch>
            <a:fillRect/>
          </a:stretch>
        </p:blipFill>
        <p:spPr>
          <a:xfrm>
            <a:off x="197338" y="455981"/>
            <a:ext cx="2743200" cy="1854403"/>
          </a:xfrm>
          <a:prstGeom prst="rect">
            <a:avLst/>
          </a:prstGeom>
        </p:spPr>
      </p:pic>
      <p:pic>
        <p:nvPicPr>
          <p:cNvPr id="7" name="Picture 6" descr="Utnapishtim.jpg"/>
          <p:cNvPicPr>
            <a:picLocks noChangeAspect="1"/>
          </p:cNvPicPr>
          <p:nvPr/>
        </p:nvPicPr>
        <p:blipFill>
          <a:blip r:embed="rId3"/>
          <a:stretch>
            <a:fillRect/>
          </a:stretch>
        </p:blipFill>
        <p:spPr>
          <a:xfrm>
            <a:off x="197338" y="2637563"/>
            <a:ext cx="2743200" cy="2495257"/>
          </a:xfrm>
          <a:prstGeom prst="rect">
            <a:avLst/>
          </a:prstGeom>
        </p:spPr>
      </p:pic>
      <p:sp>
        <p:nvSpPr>
          <p:cNvPr id="8" name="TextBox 7"/>
          <p:cNvSpPr txBox="1"/>
          <p:nvPr/>
        </p:nvSpPr>
        <p:spPr>
          <a:xfrm>
            <a:off x="197338" y="5257231"/>
            <a:ext cx="2808334" cy="1200329"/>
          </a:xfrm>
          <a:prstGeom prst="rect">
            <a:avLst/>
          </a:prstGeom>
          <a:noFill/>
        </p:spPr>
        <p:txBody>
          <a:bodyPr wrap="square" rtlCol="0">
            <a:spAutoFit/>
          </a:bodyPr>
          <a:lstStyle/>
          <a:p>
            <a:r>
              <a:rPr lang="en-US" sz="1200" b="1" dirty="0" smtClean="0">
                <a:latin typeface="Arial Bold"/>
                <a:cs typeface="Arial Bold"/>
              </a:rPr>
              <a:t>The Flood story is familiar to us not only because it anticipates Noah's story in the book of Genesis, but because it is the story of life, the story of destruction and renewal.</a:t>
            </a:r>
          </a:p>
          <a:p>
            <a:endParaRPr lang="en-US" sz="1200" b="1" dirty="0">
              <a:latin typeface="Arial Bold"/>
              <a:cs typeface="Arial Bo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pic>
        <p:nvPicPr>
          <p:cNvPr id="7" name="Picture 6" descr="frodo.jpg"/>
          <p:cNvPicPr>
            <a:picLocks noChangeAspect="1"/>
          </p:cNvPicPr>
          <p:nvPr/>
        </p:nvPicPr>
        <p:blipFill>
          <a:blip r:embed="rId3"/>
          <a:srcRect l="7986"/>
          <a:stretch>
            <a:fillRect/>
          </a:stretch>
        </p:blipFill>
        <p:spPr>
          <a:xfrm>
            <a:off x="292100" y="275272"/>
            <a:ext cx="3365500" cy="4364182"/>
          </a:xfrm>
          <a:prstGeom prst="rect">
            <a:avLst/>
          </a:prstGeom>
        </p:spPr>
      </p:pic>
      <p:sp>
        <p:nvSpPr>
          <p:cNvPr id="5" name="Title 2"/>
          <p:cNvSpPr txBox="1">
            <a:spLocks/>
          </p:cNvSpPr>
          <p:nvPr/>
        </p:nvSpPr>
        <p:spPr>
          <a:xfrm>
            <a:off x="3797300" y="355600"/>
            <a:ext cx="5395912" cy="762000"/>
          </a:xfrm>
          <a:prstGeom prst="rect">
            <a:avLst/>
          </a:prstGeom>
          <a:effectLst/>
        </p:spPr>
        <p:txBody>
          <a:bodyPr vert="horz" lIns="91440" tIns="0" rIns="91440" bIns="0" rtlCol="0" anchor="t" anchorCtr="0">
            <a:noAutofit/>
          </a:bodyPr>
          <a:lstStyle/>
          <a:p>
            <a:pPr marL="0" marR="0" lvl="0" indent="0" algn="l" defTabSz="914400" rtl="0" eaLnBrk="1" fontAlgn="auto" latinLnBrk="0" hangingPunct="1">
              <a:lnSpc>
                <a:spcPts val="54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accent2"/>
                </a:solidFill>
                <a:effectLst>
                  <a:outerShdw blurRad="50800" dist="38100" dir="2700000" algn="tl" rotWithShape="0">
                    <a:prstClr val="black">
                      <a:alpha val="40000"/>
                    </a:prstClr>
                  </a:outerShdw>
                </a:effectLst>
                <a:uLnTx/>
                <a:uFillTx/>
                <a:latin typeface="Arial Black"/>
                <a:ea typeface="+mj-ea"/>
                <a:cs typeface="Arial Black"/>
              </a:rPr>
              <a:t>Heroes in Fiction</a:t>
            </a:r>
            <a:endParaRPr kumimoji="0" lang="en-US" sz="3600" b="0" i="0" u="none" strike="noStrike" kern="1200" cap="none" spc="0" normalizeH="0" baseline="0" noProof="0" dirty="0">
              <a:ln>
                <a:noFill/>
              </a:ln>
              <a:solidFill>
                <a:schemeClr val="accent2"/>
              </a:solidFill>
              <a:effectLst>
                <a:outerShdw blurRad="50800" dist="38100" dir="2700000" algn="tl" rotWithShape="0">
                  <a:prstClr val="black">
                    <a:alpha val="40000"/>
                  </a:prstClr>
                </a:outerShdw>
              </a:effectLst>
              <a:uLnTx/>
              <a:uFillTx/>
              <a:latin typeface="Arial Black"/>
              <a:ea typeface="+mj-ea"/>
              <a:cs typeface="Arial Black"/>
            </a:endParaRPr>
          </a:p>
        </p:txBody>
      </p:sp>
      <p:sp>
        <p:nvSpPr>
          <p:cNvPr id="8" name="TextBox 7"/>
          <p:cNvSpPr txBox="1"/>
          <p:nvPr/>
        </p:nvSpPr>
        <p:spPr>
          <a:xfrm>
            <a:off x="3848100" y="1295400"/>
            <a:ext cx="4800600" cy="4873129"/>
          </a:xfrm>
          <a:prstGeom prst="rect">
            <a:avLst/>
          </a:prstGeom>
          <a:noFill/>
        </p:spPr>
        <p:txBody>
          <a:bodyPr wrap="square" rtlCol="0">
            <a:spAutoFit/>
          </a:bodyPr>
          <a:lstStyle/>
          <a:p>
            <a:pPr indent="-342900">
              <a:spcAft>
                <a:spcPts val="400"/>
              </a:spcAft>
            </a:pPr>
            <a:r>
              <a:rPr lang="en-US" sz="1600" dirty="0" smtClean="0">
                <a:solidFill>
                  <a:schemeClr val="accent2"/>
                </a:solidFill>
                <a:latin typeface="Arial Black"/>
                <a:cs typeface="Arial Black"/>
              </a:rPr>
              <a:t>FRODO BAGGINS</a:t>
            </a:r>
            <a:endParaRPr lang="en-US" sz="2400" dirty="0" smtClean="0">
              <a:solidFill>
                <a:schemeClr val="accent2"/>
              </a:solidFill>
              <a:latin typeface="Arial Black"/>
              <a:cs typeface="Arial Black"/>
            </a:endParaRPr>
          </a:p>
          <a:p>
            <a:pPr indent="-342900">
              <a:spcAft>
                <a:spcPts val="400"/>
              </a:spcAft>
            </a:pPr>
            <a:r>
              <a:rPr lang="en-US" sz="1600" dirty="0" smtClean="0">
                <a:solidFill>
                  <a:schemeClr val="bg2">
                    <a:lumMod val="25000"/>
                  </a:schemeClr>
                </a:solidFill>
                <a:latin typeface="Arial"/>
                <a:cs typeface="Arial"/>
              </a:rPr>
              <a:t>There are countless heroes in fairy tales and fiction, but J.R.R. Tolkien created particularly compelling heroes in his Lord of the Rings trilogy.</a:t>
            </a:r>
          </a:p>
          <a:p>
            <a:endParaRPr lang="en-US" sz="1600" dirty="0" smtClean="0">
              <a:solidFill>
                <a:schemeClr val="bg2">
                  <a:lumMod val="25000"/>
                </a:schemeClr>
              </a:solidFill>
              <a:latin typeface="Arial"/>
              <a:cs typeface="Arial"/>
            </a:endParaRPr>
          </a:p>
          <a:p>
            <a:r>
              <a:rPr lang="en-US" sz="1600" dirty="0" smtClean="0">
                <a:solidFill>
                  <a:schemeClr val="bg2">
                    <a:lumMod val="25000"/>
                  </a:schemeClr>
                </a:solidFill>
                <a:latin typeface="Arial"/>
                <a:cs typeface="Arial"/>
              </a:rPr>
              <a:t>Frodo Baggins is a </a:t>
            </a:r>
            <a:r>
              <a:rPr lang="en-US" sz="1600" b="1" dirty="0" smtClean="0">
                <a:solidFill>
                  <a:schemeClr val="accent2"/>
                </a:solidFill>
                <a:latin typeface="Arial"/>
                <a:cs typeface="Arial"/>
              </a:rPr>
              <a:t>classic hero</a:t>
            </a:r>
            <a:r>
              <a:rPr lang="en-US" sz="1600" dirty="0" smtClean="0">
                <a:solidFill>
                  <a:schemeClr val="bg2">
                    <a:lumMod val="25000"/>
                  </a:schemeClr>
                </a:solidFill>
                <a:latin typeface="Arial"/>
                <a:cs typeface="Arial"/>
              </a:rPr>
              <a:t>. He tries to refuse the call, but is persuaded by supernatural aid #1, Gandalf the wizard.</a:t>
            </a:r>
          </a:p>
          <a:p>
            <a:endParaRPr lang="en-US" sz="1600" dirty="0" smtClean="0">
              <a:solidFill>
                <a:schemeClr val="bg2">
                  <a:lumMod val="25000"/>
                </a:schemeClr>
              </a:solidFill>
              <a:latin typeface="Arial"/>
              <a:cs typeface="Arial"/>
            </a:endParaRPr>
          </a:p>
          <a:p>
            <a:r>
              <a:rPr lang="en-US" sz="1600" dirty="0" smtClean="0">
                <a:solidFill>
                  <a:schemeClr val="bg2">
                    <a:lumMod val="25000"/>
                  </a:schemeClr>
                </a:solidFill>
                <a:latin typeface="Arial"/>
                <a:cs typeface="Arial"/>
              </a:rPr>
              <a:t>Troubles along the way include terrifying </a:t>
            </a:r>
            <a:r>
              <a:rPr lang="en-US" sz="1600" dirty="0" err="1" smtClean="0">
                <a:solidFill>
                  <a:schemeClr val="bg2">
                    <a:lumMod val="25000"/>
                  </a:schemeClr>
                </a:solidFill>
                <a:latin typeface="Arial"/>
                <a:cs typeface="Arial"/>
              </a:rPr>
              <a:t>orcs</a:t>
            </a:r>
            <a:r>
              <a:rPr lang="en-US" sz="1600" dirty="0" smtClean="0">
                <a:solidFill>
                  <a:schemeClr val="bg2">
                    <a:lumMod val="25000"/>
                  </a:schemeClr>
                </a:solidFill>
                <a:latin typeface="Arial"/>
                <a:cs typeface="Arial"/>
              </a:rPr>
              <a:t> (goblins), a </a:t>
            </a:r>
            <a:r>
              <a:rPr lang="en-US" sz="1600" dirty="0" err="1" smtClean="0">
                <a:solidFill>
                  <a:schemeClr val="bg2">
                    <a:lumMod val="25000"/>
                  </a:schemeClr>
                </a:solidFill>
                <a:latin typeface="Arial"/>
                <a:cs typeface="Arial"/>
              </a:rPr>
              <a:t>Balrog</a:t>
            </a:r>
            <a:r>
              <a:rPr lang="en-US" sz="1600" dirty="0" smtClean="0">
                <a:solidFill>
                  <a:schemeClr val="bg2">
                    <a:lumMod val="25000"/>
                  </a:schemeClr>
                </a:solidFill>
                <a:latin typeface="Arial"/>
                <a:cs typeface="Arial"/>
              </a:rPr>
              <a:t> (a monstrous ogre), and the slithering, sinister Gollum, originally a hobbit but warped beyond recognition by the evil power of the magic ring that Frodo has been given–a perfect Shadow archetype!</a:t>
            </a:r>
          </a:p>
          <a:p>
            <a:endParaRPr lang="en-US" sz="1600" dirty="0" smtClean="0">
              <a:solidFill>
                <a:schemeClr val="bg2">
                  <a:lumMod val="25000"/>
                </a:schemeClr>
              </a:solidFill>
              <a:latin typeface="Arial"/>
              <a:cs typeface="Arial"/>
            </a:endParaRPr>
          </a:p>
          <a:p>
            <a:r>
              <a:rPr lang="en-US" sz="1600" dirty="0" smtClean="0">
                <a:solidFill>
                  <a:schemeClr val="bg2">
                    <a:lumMod val="25000"/>
                  </a:schemeClr>
                </a:solidFill>
                <a:latin typeface="Arial"/>
                <a:cs typeface="Arial"/>
              </a:rPr>
              <a:t>Frodo takes refuge with elves both in </a:t>
            </a:r>
            <a:r>
              <a:rPr lang="en-US" sz="1600" dirty="0" err="1" smtClean="0">
                <a:solidFill>
                  <a:schemeClr val="bg2">
                    <a:lumMod val="25000"/>
                  </a:schemeClr>
                </a:solidFill>
                <a:latin typeface="Arial"/>
                <a:cs typeface="Arial"/>
              </a:rPr>
              <a:t>Rivendell</a:t>
            </a:r>
            <a:r>
              <a:rPr lang="en-US" sz="1600" dirty="0" smtClean="0">
                <a:solidFill>
                  <a:schemeClr val="bg2">
                    <a:lumMod val="25000"/>
                  </a:schemeClr>
                </a:solidFill>
                <a:latin typeface="Arial"/>
                <a:cs typeface="Arial"/>
              </a:rPr>
              <a:t>, and </a:t>
            </a:r>
            <a:r>
              <a:rPr lang="en-US" sz="1600" dirty="0" err="1" smtClean="0">
                <a:solidFill>
                  <a:schemeClr val="bg2">
                    <a:lumMod val="25000"/>
                  </a:schemeClr>
                </a:solidFill>
                <a:latin typeface="Arial"/>
                <a:cs typeface="Arial"/>
              </a:rPr>
              <a:t>Lothlorien</a:t>
            </a:r>
            <a:r>
              <a:rPr lang="en-US" sz="1600" dirty="0" smtClean="0">
                <a:solidFill>
                  <a:schemeClr val="bg2">
                    <a:lumMod val="25000"/>
                  </a:schemeClr>
                </a:solidFill>
                <a:latin typeface="Arial"/>
                <a:cs typeface="Arial"/>
              </a:rPr>
              <a:t>, where he meets Galadriel, the equivalent of the </a:t>
            </a:r>
            <a:r>
              <a:rPr lang="en-US" sz="1600" b="1" dirty="0" smtClean="0">
                <a:solidFill>
                  <a:schemeClr val="accent2"/>
                </a:solidFill>
                <a:latin typeface="Arial"/>
                <a:cs typeface="Arial"/>
              </a:rPr>
              <a:t>Goddess</a:t>
            </a:r>
            <a:r>
              <a:rPr lang="en-US" sz="1600" dirty="0" smtClean="0">
                <a:solidFill>
                  <a:schemeClr val="bg2">
                    <a:lumMod val="25000"/>
                  </a:schemeClr>
                </a:solidFill>
                <a:latin typeface="Arial"/>
                <a:cs typeface="Arial"/>
              </a:rPr>
              <a:t>. </a:t>
            </a:r>
            <a:endParaRPr lang="en-US" sz="1600" dirty="0"/>
          </a:p>
        </p:txBody>
      </p:sp>
      <p:sp>
        <p:nvSpPr>
          <p:cNvPr id="9" name="TextBox 8"/>
          <p:cNvSpPr txBox="1"/>
          <p:nvPr/>
        </p:nvSpPr>
        <p:spPr>
          <a:xfrm>
            <a:off x="292100" y="4813300"/>
            <a:ext cx="3365500" cy="1323439"/>
          </a:xfrm>
          <a:prstGeom prst="rect">
            <a:avLst/>
          </a:prstGeom>
          <a:noFill/>
        </p:spPr>
        <p:txBody>
          <a:bodyPr wrap="square" rtlCol="0">
            <a:spAutoFit/>
          </a:bodyPr>
          <a:lstStyle/>
          <a:p>
            <a:r>
              <a:rPr lang="en-US" sz="1600" b="1" i="1" dirty="0" smtClean="0">
                <a:latin typeface="Arial"/>
                <a:cs typeface="Arial"/>
              </a:rPr>
              <a:t>There have been few heroes as reluctant to embrace the adventure as Frodo Baggins–and few whose story has been told so eloquently.</a:t>
            </a:r>
            <a:endParaRPr lang="en-US" sz="1600" b="1" i="1" dirty="0">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8" name="Rectangle 7"/>
          <p:cNvSpPr/>
          <p:nvPr/>
        </p:nvSpPr>
        <p:spPr>
          <a:xfrm>
            <a:off x="4580470" y="935798"/>
            <a:ext cx="4241797" cy="5651269"/>
          </a:xfrm>
          <a:prstGeom prst="rect">
            <a:avLst/>
          </a:prstGeom>
          <a:solidFill>
            <a:schemeClr val="tx2">
              <a:lumMod val="10000"/>
              <a:lumOff val="90000"/>
              <a:alpha val="91000"/>
            </a:schemeClr>
          </a:solidFill>
          <a:ln w="127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368300" y="863586"/>
            <a:ext cx="4102100" cy="5693865"/>
          </a:xfrm>
          <a:prstGeom prst="rect">
            <a:avLst/>
          </a:prstGeom>
          <a:noFill/>
        </p:spPr>
        <p:txBody>
          <a:bodyPr wrap="square" rtlCol="0">
            <a:spAutoFit/>
          </a:bodyPr>
          <a:lstStyle/>
          <a:p>
            <a:r>
              <a:rPr lang="en-US" sz="1400" dirty="0" smtClean="0">
                <a:latin typeface="Arial"/>
                <a:cs typeface="Arial"/>
              </a:rPr>
              <a:t>The conclusion of Lord of the Rings brings Frodo deep into the “belly of the whale” in Mordor. He battles with giant spider </a:t>
            </a:r>
            <a:r>
              <a:rPr lang="en-US" sz="1400" dirty="0" err="1" smtClean="0">
                <a:latin typeface="Arial"/>
                <a:cs typeface="Arial"/>
              </a:rPr>
              <a:t>Shelob</a:t>
            </a:r>
            <a:r>
              <a:rPr lang="en-US" sz="1400" dirty="0" smtClean="0">
                <a:latin typeface="Arial"/>
                <a:cs typeface="Arial"/>
              </a:rPr>
              <a:t>, (from whom he’s rescued by his companion/ally Sam), and wrestles with his shadow/self Gollum at Mount Doom, a volcano. </a:t>
            </a:r>
          </a:p>
          <a:p>
            <a:endParaRPr lang="en-US" sz="1400" dirty="0" smtClean="0">
              <a:latin typeface="Arial"/>
              <a:cs typeface="Arial"/>
            </a:endParaRPr>
          </a:p>
          <a:p>
            <a:r>
              <a:rPr lang="en-US" sz="1400" dirty="0" smtClean="0">
                <a:latin typeface="Arial"/>
                <a:cs typeface="Arial"/>
              </a:rPr>
              <a:t>Volcano myths were developed by ancient people to explain events that otherwise seemed terrifyingly random and cruel. Pele is the most well-known of all volcano gods. There are countless stories about her, from traditional myths to Hawaiian versions of the modern "ghost hitchhiker" urban legend.</a:t>
            </a:r>
          </a:p>
          <a:p>
            <a:endParaRPr lang="en-US" sz="1400" dirty="0" smtClean="0">
              <a:latin typeface="Arial"/>
              <a:cs typeface="Arial"/>
            </a:endParaRPr>
          </a:p>
          <a:p>
            <a:r>
              <a:rPr lang="en-US" sz="1400" dirty="0" smtClean="0">
                <a:latin typeface="Arial"/>
                <a:cs typeface="Arial"/>
              </a:rPr>
              <a:t>After they succeed in destroying the evil Ring </a:t>
            </a:r>
            <a:r>
              <a:rPr lang="en-US" sz="1400" i="1" dirty="0" smtClean="0">
                <a:solidFill>
                  <a:schemeClr val="accent2"/>
                </a:solidFill>
                <a:latin typeface="Arial Italic"/>
                <a:cs typeface="Arial Italic"/>
              </a:rPr>
              <a:t>(boon)</a:t>
            </a:r>
            <a:r>
              <a:rPr lang="en-US" sz="1400" dirty="0" smtClean="0">
                <a:latin typeface="Arial"/>
                <a:cs typeface="Arial"/>
              </a:rPr>
              <a:t>, the hobbits are rescued by the great eagle </a:t>
            </a:r>
            <a:r>
              <a:rPr lang="en-US" sz="1400" dirty="0" err="1" smtClean="0">
                <a:latin typeface="Arial"/>
                <a:cs typeface="Arial"/>
              </a:rPr>
              <a:t>Gwaihir</a:t>
            </a:r>
            <a:r>
              <a:rPr lang="en-US" sz="1400" dirty="0" smtClean="0">
                <a:latin typeface="Arial"/>
                <a:cs typeface="Arial"/>
              </a:rPr>
              <a:t> </a:t>
            </a:r>
            <a:r>
              <a:rPr lang="en-US" sz="1400" i="1" dirty="0" smtClean="0">
                <a:solidFill>
                  <a:schemeClr val="accent2"/>
                </a:solidFill>
                <a:latin typeface="Arial Italic"/>
                <a:cs typeface="Arial Italic"/>
              </a:rPr>
              <a:t>(rescue from without)</a:t>
            </a:r>
            <a:r>
              <a:rPr lang="en-US" sz="1400" dirty="0" smtClean="0">
                <a:latin typeface="Arial"/>
                <a:cs typeface="Arial"/>
              </a:rPr>
              <a:t>. After their return, Aragorn, the other classic hero character in Lord of the Rings, is crowned King of </a:t>
            </a:r>
            <a:r>
              <a:rPr lang="en-US" sz="1400" dirty="0" err="1" smtClean="0">
                <a:latin typeface="Arial"/>
                <a:cs typeface="Arial"/>
              </a:rPr>
              <a:t>Gondor</a:t>
            </a:r>
            <a:r>
              <a:rPr lang="en-US" sz="1400" dirty="0" smtClean="0">
                <a:latin typeface="Arial"/>
                <a:cs typeface="Arial"/>
              </a:rPr>
              <a:t> and </a:t>
            </a:r>
            <a:r>
              <a:rPr lang="en-US" sz="1400" dirty="0" err="1" smtClean="0">
                <a:latin typeface="Arial"/>
                <a:cs typeface="Arial"/>
              </a:rPr>
              <a:t>Arnor</a:t>
            </a:r>
            <a:r>
              <a:rPr lang="en-US" sz="1400" dirty="0" smtClean="0">
                <a:latin typeface="Arial"/>
                <a:cs typeface="Arial"/>
              </a:rPr>
              <a:t>, and has defeated Mordor (later re-</a:t>
            </a:r>
            <a:r>
              <a:rPr lang="en-US" sz="1400" dirty="0" err="1" smtClean="0">
                <a:latin typeface="Arial"/>
                <a:cs typeface="Arial"/>
              </a:rPr>
              <a:t>destributing</a:t>
            </a:r>
            <a:r>
              <a:rPr lang="en-US" sz="1400" dirty="0" smtClean="0">
                <a:latin typeface="Arial"/>
                <a:cs typeface="Arial"/>
              </a:rPr>
              <a:t> its conquered lands to the former slaves that tilled the fields in its southern regions). Aragorn then marries </a:t>
            </a:r>
            <a:r>
              <a:rPr lang="en-US" sz="1400" dirty="0" err="1" smtClean="0">
                <a:latin typeface="Arial"/>
                <a:cs typeface="Arial"/>
              </a:rPr>
              <a:t>Arwen</a:t>
            </a:r>
            <a:r>
              <a:rPr lang="en-US" sz="1400" dirty="0" smtClean="0">
                <a:latin typeface="Arial"/>
                <a:cs typeface="Arial"/>
              </a:rPr>
              <a:t>, daughter of his father-figure Elrond, uniting the worlds of Elf and Man. </a:t>
            </a:r>
            <a:r>
              <a:rPr lang="en-US" sz="1400" i="1" dirty="0" smtClean="0">
                <a:solidFill>
                  <a:schemeClr val="accent2"/>
                </a:solidFill>
                <a:latin typeface="Arial Italic"/>
                <a:cs typeface="Arial Italic"/>
              </a:rPr>
              <a:t>(master of the two worlds)</a:t>
            </a:r>
            <a:endParaRPr lang="en-US" sz="1400" i="1" dirty="0">
              <a:solidFill>
                <a:schemeClr val="accent2"/>
              </a:solidFill>
              <a:latin typeface="Arial Italic"/>
              <a:cs typeface="Arial Italic"/>
            </a:endParaRPr>
          </a:p>
        </p:txBody>
      </p:sp>
      <p:sp>
        <p:nvSpPr>
          <p:cNvPr id="5" name="TextBox 4"/>
          <p:cNvSpPr txBox="1"/>
          <p:nvPr/>
        </p:nvSpPr>
        <p:spPr>
          <a:xfrm>
            <a:off x="368300" y="338661"/>
            <a:ext cx="8183033" cy="461665"/>
          </a:xfrm>
          <a:prstGeom prst="rect">
            <a:avLst/>
          </a:prstGeom>
          <a:noFill/>
        </p:spPr>
        <p:txBody>
          <a:bodyPr wrap="square" rtlCol="0">
            <a:spAutoFit/>
          </a:bodyPr>
          <a:lstStyle/>
          <a:p>
            <a:r>
              <a:rPr lang="en-US" sz="2400" dirty="0" smtClean="0">
                <a:solidFill>
                  <a:schemeClr val="accent2"/>
                </a:solidFill>
                <a:latin typeface="Arial Black"/>
                <a:cs typeface="Arial Black"/>
              </a:rPr>
              <a:t>The Spider’s Lair and the Mountain of Fire</a:t>
            </a:r>
            <a:endParaRPr lang="en-US" sz="2400" dirty="0">
              <a:solidFill>
                <a:schemeClr val="accent2"/>
              </a:solidFill>
              <a:latin typeface="Arial Black"/>
              <a:cs typeface="Arial Black"/>
            </a:endParaRPr>
          </a:p>
        </p:txBody>
      </p:sp>
      <p:pic>
        <p:nvPicPr>
          <p:cNvPr id="6" name="Picture 5" descr="shelob.jpg"/>
          <p:cNvPicPr>
            <a:picLocks noChangeAspect="1"/>
          </p:cNvPicPr>
          <p:nvPr/>
        </p:nvPicPr>
        <p:blipFill>
          <a:blip r:embed="rId3"/>
          <a:stretch>
            <a:fillRect/>
          </a:stretch>
        </p:blipFill>
        <p:spPr>
          <a:xfrm>
            <a:off x="4800613" y="1058334"/>
            <a:ext cx="3765176" cy="2560320"/>
          </a:xfrm>
          <a:prstGeom prst="rect">
            <a:avLst/>
          </a:prstGeom>
        </p:spPr>
      </p:pic>
      <p:sp>
        <p:nvSpPr>
          <p:cNvPr id="7" name="TextBox 6"/>
          <p:cNvSpPr txBox="1"/>
          <p:nvPr/>
        </p:nvSpPr>
        <p:spPr>
          <a:xfrm>
            <a:off x="4665140" y="3750733"/>
            <a:ext cx="4080929" cy="2700740"/>
          </a:xfrm>
          <a:prstGeom prst="rect">
            <a:avLst/>
          </a:prstGeom>
          <a:noFill/>
        </p:spPr>
        <p:txBody>
          <a:bodyPr wrap="square" rtlCol="0">
            <a:spAutoFit/>
          </a:bodyPr>
          <a:lstStyle/>
          <a:p>
            <a:pPr>
              <a:spcAft>
                <a:spcPts val="300"/>
              </a:spcAft>
            </a:pPr>
            <a:r>
              <a:rPr lang="en-US" sz="1400" b="1" dirty="0" smtClean="0">
                <a:solidFill>
                  <a:schemeClr val="accent2"/>
                </a:solidFill>
                <a:latin typeface="Arial Black"/>
                <a:cs typeface="Arial Black"/>
              </a:rPr>
              <a:t>An Archetype We Love to Hate</a:t>
            </a:r>
          </a:p>
          <a:p>
            <a:r>
              <a:rPr lang="en-US" sz="1300" b="1" i="1" dirty="0" smtClean="0">
                <a:latin typeface="Arial"/>
                <a:cs typeface="Arial"/>
              </a:rPr>
              <a:t>The spider is an archetype that is featured in mythological fables and cultures throughout the world since ancient times.</a:t>
            </a:r>
          </a:p>
          <a:p>
            <a:endParaRPr lang="en-US" sz="1000" b="1" i="1" dirty="0" smtClean="0">
              <a:latin typeface="Arial"/>
              <a:cs typeface="Arial"/>
            </a:endParaRPr>
          </a:p>
          <a:p>
            <a:r>
              <a:rPr lang="en-US" sz="1300" b="1" i="1" dirty="0" smtClean="0">
                <a:latin typeface="Arial"/>
                <a:cs typeface="Arial"/>
              </a:rPr>
              <a:t>In ancient Egypt, the spider was associated with the goddess </a:t>
            </a:r>
            <a:r>
              <a:rPr lang="en-US" sz="1300" b="1" i="1" dirty="0" err="1" smtClean="0">
                <a:latin typeface="Arial"/>
                <a:cs typeface="Arial"/>
              </a:rPr>
              <a:t>Neith</a:t>
            </a:r>
            <a:r>
              <a:rPr lang="en-US" sz="1300" b="1" i="1" dirty="0" smtClean="0">
                <a:latin typeface="Arial"/>
                <a:cs typeface="Arial"/>
              </a:rPr>
              <a:t> in her aspect as spinner and weaver of destiny. In African folklore, the spider is personified as </a:t>
            </a:r>
            <a:r>
              <a:rPr lang="en-US" sz="1300" b="1" i="1" dirty="0" err="1" smtClean="0">
                <a:latin typeface="Arial"/>
                <a:cs typeface="Arial"/>
              </a:rPr>
              <a:t>Anansi</a:t>
            </a:r>
            <a:r>
              <a:rPr lang="en-US" sz="1300" b="1" i="1" dirty="0" smtClean="0">
                <a:latin typeface="Arial"/>
                <a:cs typeface="Arial"/>
              </a:rPr>
              <a:t>, the trickster god and character from later in African mythology.</a:t>
            </a:r>
          </a:p>
          <a:p>
            <a:r>
              <a:rPr lang="en-US" sz="1300" b="1" i="1" dirty="0" smtClean="0">
                <a:latin typeface="Arial"/>
                <a:cs typeface="Arial"/>
              </a:rPr>
              <a:t>The Navajo have the creation myth of Spider Grandmother, who created all things through the shimmering threads that came from her belly. </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gradFill flip="none" rotWithShape="1">
          <a:gsLst>
            <a:gs pos="49000">
              <a:schemeClr val="bg1"/>
            </a:gs>
            <a:gs pos="100000">
              <a:schemeClr val="accent3">
                <a:lumMod val="60000"/>
                <a:lumOff val="40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3" name="TextBox 2"/>
          <p:cNvSpPr txBox="1"/>
          <p:nvPr/>
        </p:nvSpPr>
        <p:spPr>
          <a:xfrm>
            <a:off x="303213" y="1117600"/>
            <a:ext cx="5116512" cy="5478422"/>
          </a:xfrm>
          <a:prstGeom prst="rect">
            <a:avLst/>
          </a:prstGeom>
          <a:noFill/>
        </p:spPr>
        <p:txBody>
          <a:bodyPr wrap="square" rtlCol="0">
            <a:spAutoFit/>
          </a:bodyPr>
          <a:lstStyle/>
          <a:p>
            <a:r>
              <a:rPr lang="en-US" sz="1400" dirty="0" smtClean="0">
                <a:latin typeface="Arial"/>
                <a:cs typeface="Arial"/>
              </a:rPr>
              <a:t>Mother Teresa was born Agnes </a:t>
            </a:r>
            <a:r>
              <a:rPr lang="en-US" sz="1400" dirty="0" err="1" smtClean="0">
                <a:latin typeface="Arial"/>
                <a:cs typeface="Arial"/>
              </a:rPr>
              <a:t>Gouxha</a:t>
            </a:r>
            <a:r>
              <a:rPr lang="en-US" sz="1400" dirty="0" smtClean="0">
                <a:latin typeface="Arial"/>
                <a:cs typeface="Arial"/>
              </a:rPr>
              <a:t> </a:t>
            </a:r>
            <a:r>
              <a:rPr lang="en-US" sz="1400" dirty="0" err="1" smtClean="0">
                <a:latin typeface="Arial"/>
                <a:cs typeface="Arial"/>
              </a:rPr>
              <a:t>Bojaxhiu</a:t>
            </a:r>
            <a:r>
              <a:rPr lang="en-US" sz="1400" dirty="0" smtClean="0">
                <a:latin typeface="Arial"/>
                <a:cs typeface="Arial"/>
              </a:rPr>
              <a:t> to a peasant family in Macedonia. At an early age she had recognized the special problems associated with poverty. Horrified by its dehumanizing effects, she firmly committed herself to try to help. Despite the protestations of her family, at age 18 she decided to leave home and join with the Congregation of Loreto nuns working in Bengal, India.</a:t>
            </a:r>
          </a:p>
          <a:p>
            <a:endParaRPr lang="en-US" sz="1400" dirty="0" smtClean="0">
              <a:latin typeface="Arial"/>
              <a:cs typeface="Arial"/>
            </a:endParaRPr>
          </a:p>
          <a:p>
            <a:r>
              <a:rPr lang="en-US" sz="1400" dirty="0" smtClean="0">
                <a:latin typeface="Arial"/>
                <a:cs typeface="Arial"/>
              </a:rPr>
              <a:t>In 1952 she started a hospice. She and other nuns searched for people who were sick or dying on the streets in Calcutta. They helped and cared for them at the home. She once said, “I see God in every human being.” </a:t>
            </a:r>
          </a:p>
          <a:p>
            <a:endParaRPr lang="en-US" sz="1400" dirty="0" smtClean="0">
              <a:latin typeface="Arial"/>
              <a:cs typeface="Arial"/>
            </a:endParaRPr>
          </a:p>
          <a:p>
            <a:r>
              <a:rPr lang="en-US" sz="1400" dirty="0" smtClean="0">
                <a:latin typeface="Arial"/>
                <a:cs typeface="Arial"/>
              </a:rPr>
              <a:t>In the later 1950's, she began a leper colony called the “Town of Peace.” She also started orphanages and schools for the poor. She was awarded the Nobel Peace Prize and many other prizes; each time she donated the prize money to her charitable centers.</a:t>
            </a:r>
          </a:p>
          <a:p>
            <a:endParaRPr lang="en-US" sz="1400" dirty="0" smtClean="0">
              <a:latin typeface="Arial"/>
              <a:cs typeface="Arial"/>
            </a:endParaRPr>
          </a:p>
          <a:p>
            <a:r>
              <a:rPr lang="en-US" sz="1400" dirty="0" smtClean="0">
                <a:latin typeface="Arial"/>
                <a:cs typeface="Arial"/>
              </a:rPr>
              <a:t>Surely this too is a hero’s life. I’m not a Catholic, in fact I’m a pantheist, but I see Mother Teresa as a hero. We can’t even imagine what horrors she has survived in the </a:t>
            </a:r>
            <a:r>
              <a:rPr lang="en-US" sz="1400" b="1" dirty="0" smtClean="0">
                <a:solidFill>
                  <a:srgbClr val="800000"/>
                </a:solidFill>
                <a:latin typeface="Arial"/>
                <a:cs typeface="Arial"/>
              </a:rPr>
              <a:t>Belly of the Whale</a:t>
            </a:r>
            <a:r>
              <a:rPr lang="en-US" sz="1400" dirty="0" smtClean="0">
                <a:latin typeface="Arial"/>
                <a:cs typeface="Arial"/>
              </a:rPr>
              <a:t> known as poverty. Through her selfless caring, she taught us that the humblest among us can be true heroes.</a:t>
            </a:r>
          </a:p>
          <a:p>
            <a:endParaRPr lang="en-US" sz="1400" dirty="0" smtClean="0">
              <a:latin typeface="Arial"/>
              <a:cs typeface="Arial"/>
            </a:endParaRPr>
          </a:p>
        </p:txBody>
      </p:sp>
      <p:sp>
        <p:nvSpPr>
          <p:cNvPr id="5" name="Title 2"/>
          <p:cNvSpPr txBox="1">
            <a:spLocks/>
          </p:cNvSpPr>
          <p:nvPr/>
        </p:nvSpPr>
        <p:spPr>
          <a:xfrm>
            <a:off x="265113" y="355600"/>
            <a:ext cx="5395912" cy="762000"/>
          </a:xfrm>
          <a:prstGeom prst="rect">
            <a:avLst/>
          </a:prstGeom>
          <a:effectLst/>
        </p:spPr>
        <p:txBody>
          <a:bodyPr vert="horz" lIns="91440" tIns="0" rIns="91440" bIns="0" rtlCol="0" anchor="t" anchorCtr="0">
            <a:noAutofit/>
          </a:bodyPr>
          <a:lstStyle/>
          <a:p>
            <a:pPr marL="0" marR="0" lvl="0" indent="0" algn="l" defTabSz="914400" rtl="0" eaLnBrk="1" fontAlgn="auto" latinLnBrk="0" hangingPunct="1">
              <a:lnSpc>
                <a:spcPts val="54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accent2"/>
                </a:solidFill>
                <a:effectLst>
                  <a:outerShdw blurRad="50800" dist="38100" dir="2700000" algn="tl" rotWithShape="0">
                    <a:prstClr val="black">
                      <a:alpha val="40000"/>
                    </a:prstClr>
                  </a:outerShdw>
                </a:effectLst>
                <a:uLnTx/>
                <a:uFillTx/>
                <a:latin typeface="Arial Black"/>
                <a:ea typeface="+mj-ea"/>
                <a:cs typeface="Arial Black"/>
              </a:rPr>
              <a:t>Heroes in Real Life</a:t>
            </a:r>
            <a:endParaRPr kumimoji="0" lang="en-US" sz="3600" b="0" i="0" u="none" strike="noStrike" kern="1200" cap="none" spc="0" normalizeH="0" baseline="0" noProof="0" dirty="0">
              <a:ln>
                <a:noFill/>
              </a:ln>
              <a:solidFill>
                <a:schemeClr val="accent2"/>
              </a:solidFill>
              <a:effectLst>
                <a:outerShdw blurRad="50800" dist="38100" dir="2700000" algn="tl" rotWithShape="0">
                  <a:prstClr val="black">
                    <a:alpha val="40000"/>
                  </a:prstClr>
                </a:outerShdw>
              </a:effectLst>
              <a:uLnTx/>
              <a:uFillTx/>
              <a:latin typeface="Arial Black"/>
              <a:ea typeface="+mj-ea"/>
              <a:cs typeface="Arial Black"/>
            </a:endParaRPr>
          </a:p>
        </p:txBody>
      </p:sp>
      <p:pic>
        <p:nvPicPr>
          <p:cNvPr id="6" name="Picture 5" descr="MotherTeresa.jpg"/>
          <p:cNvPicPr>
            <a:picLocks noChangeAspect="1"/>
          </p:cNvPicPr>
          <p:nvPr/>
        </p:nvPicPr>
        <p:blipFill>
          <a:blip r:embed="rId2"/>
          <a:stretch>
            <a:fillRect/>
          </a:stretch>
        </p:blipFill>
        <p:spPr>
          <a:xfrm>
            <a:off x="5483225" y="518669"/>
            <a:ext cx="3200400" cy="4248531"/>
          </a:xfrm>
          <a:prstGeom prst="rect">
            <a:avLst/>
          </a:prstGeom>
          <a:ln w="25400" cap="flat" cmpd="sng" algn="ctr">
            <a:solidFill>
              <a:srgbClr val="0000FF"/>
            </a:solidFill>
            <a:prstDash val="solid"/>
            <a:round/>
            <a:headEnd type="none" w="med" len="med"/>
            <a:tailEnd type="none" w="med" len="med"/>
          </a:ln>
        </p:spPr>
      </p:pic>
      <p:sp>
        <p:nvSpPr>
          <p:cNvPr id="7" name="TextBox 6"/>
          <p:cNvSpPr txBox="1"/>
          <p:nvPr/>
        </p:nvSpPr>
        <p:spPr>
          <a:xfrm>
            <a:off x="5483225" y="4991101"/>
            <a:ext cx="3305175" cy="1569660"/>
          </a:xfrm>
          <a:prstGeom prst="rect">
            <a:avLst/>
          </a:prstGeom>
          <a:noFill/>
        </p:spPr>
        <p:txBody>
          <a:bodyPr wrap="square" rtlCol="0">
            <a:spAutoFit/>
          </a:bodyPr>
          <a:lstStyle/>
          <a:p>
            <a:r>
              <a:rPr lang="en-US" sz="1200" b="1" dirty="0" smtClean="0">
                <a:latin typeface="Arial"/>
                <a:cs typeface="Arial"/>
              </a:rPr>
              <a:t>Today, projects by the Missionaries of Charity include homes and schools for orphaned children, mobile clinics, leprosy centers, food kitchens, and peace centers for the dying. And the Missionaries of Charity are no longer limited to India. They have greatly expanded and dispensed aid on an international level.</a:t>
            </a:r>
            <a:endParaRPr lang="en-US" sz="1200" b="1" dirty="0">
              <a:latin typeface="Arial"/>
              <a:cs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obama2.jpg"/>
          <p:cNvPicPr>
            <a:picLocks noChangeAspect="1"/>
          </p:cNvPicPr>
          <p:nvPr/>
        </p:nvPicPr>
        <p:blipFill>
          <a:blip r:embed="rId2"/>
          <a:srcRect l="9705" t="4719" b="6873"/>
          <a:stretch>
            <a:fillRect/>
          </a:stretch>
        </p:blipFill>
        <p:spPr>
          <a:xfrm>
            <a:off x="673103" y="605365"/>
            <a:ext cx="1841343" cy="2560320"/>
          </a:xfrm>
          <a:prstGeom prst="rect">
            <a:avLst/>
          </a:prstGeom>
        </p:spPr>
      </p:pic>
      <p:sp>
        <p:nvSpPr>
          <p:cNvPr id="4" name="TextBox 3"/>
          <p:cNvSpPr txBox="1"/>
          <p:nvPr/>
        </p:nvSpPr>
        <p:spPr>
          <a:xfrm>
            <a:off x="3024188" y="1028696"/>
            <a:ext cx="5649911" cy="5155258"/>
          </a:xfrm>
          <a:prstGeom prst="rect">
            <a:avLst/>
          </a:prstGeom>
          <a:noFill/>
        </p:spPr>
        <p:txBody>
          <a:bodyPr wrap="square" rtlCol="0">
            <a:spAutoFit/>
          </a:bodyPr>
          <a:lstStyle/>
          <a:p>
            <a:r>
              <a:rPr lang="en-US" sz="1600" dirty="0" smtClean="0">
                <a:latin typeface="Arial"/>
                <a:cs typeface="Arial"/>
              </a:rPr>
              <a:t>Our 2008 Presidential election introduced dueling heroes, one a </a:t>
            </a:r>
            <a:r>
              <a:rPr lang="en-US" sz="1600" b="1" dirty="0" smtClean="0">
                <a:solidFill>
                  <a:schemeClr val="accent2"/>
                </a:solidFill>
                <a:latin typeface="Arial"/>
                <a:cs typeface="Arial"/>
              </a:rPr>
              <a:t>hero of two worlds </a:t>
            </a:r>
            <a:r>
              <a:rPr lang="en-US" sz="1600" dirty="0" smtClean="0">
                <a:latin typeface="Arial"/>
                <a:cs typeface="Arial"/>
              </a:rPr>
              <a:t>and one a war hero. The younger hero prevailed, carried to victory by the young who hadn’t had a hero before, and embraced the familiar myth.</a:t>
            </a:r>
          </a:p>
          <a:p>
            <a:endParaRPr lang="en-US" sz="1200" dirty="0" smtClean="0">
              <a:latin typeface="Arial"/>
              <a:cs typeface="Arial"/>
            </a:endParaRPr>
          </a:p>
          <a:p>
            <a:r>
              <a:rPr lang="en-US" sz="1600" dirty="0" smtClean="0">
                <a:latin typeface="Arial"/>
                <a:cs typeface="Arial"/>
              </a:rPr>
              <a:t>It is interesting that both </a:t>
            </a:r>
            <a:r>
              <a:rPr lang="en-US" sz="1600" dirty="0" err="1" smtClean="0">
                <a:latin typeface="Arial"/>
                <a:cs typeface="Arial"/>
              </a:rPr>
              <a:t>Obama</a:t>
            </a:r>
            <a:r>
              <a:rPr lang="en-US" sz="1600" dirty="0" smtClean="0">
                <a:latin typeface="Arial"/>
                <a:cs typeface="Arial"/>
              </a:rPr>
              <a:t> and McCain have the hero problem of </a:t>
            </a:r>
            <a:r>
              <a:rPr lang="en-US" sz="1600" b="1" dirty="0" smtClean="0">
                <a:solidFill>
                  <a:schemeClr val="accent2"/>
                </a:solidFill>
                <a:latin typeface="Arial"/>
                <a:cs typeface="Arial"/>
              </a:rPr>
              <a:t>mysterious birth</a:t>
            </a:r>
            <a:r>
              <a:rPr lang="en-US" sz="1600" dirty="0" smtClean="0">
                <a:latin typeface="Arial"/>
                <a:cs typeface="Arial"/>
              </a:rPr>
              <a:t>. Even though </a:t>
            </a:r>
            <a:r>
              <a:rPr lang="en-US" sz="1600" dirty="0" err="1" smtClean="0">
                <a:latin typeface="Arial"/>
                <a:cs typeface="Arial"/>
              </a:rPr>
              <a:t>Obama’s</a:t>
            </a:r>
            <a:r>
              <a:rPr lang="en-US" sz="1600" dirty="0" smtClean="0">
                <a:latin typeface="Arial"/>
                <a:cs typeface="Arial"/>
              </a:rPr>
              <a:t> origins are documented, there is continuing insistence by some that he is not a native-born American. Meanwhile, John McCain was born outside the U.S, in the Panama Canal zone, which caused a bit of controversy as well.</a:t>
            </a:r>
          </a:p>
          <a:p>
            <a:endParaRPr lang="en-US" sz="1200" dirty="0" smtClean="0">
              <a:latin typeface="Arial"/>
              <a:cs typeface="Arial"/>
            </a:endParaRPr>
          </a:p>
          <a:p>
            <a:r>
              <a:rPr lang="en-US" sz="1600" dirty="0" smtClean="0">
                <a:latin typeface="Arial"/>
                <a:cs typeface="Arial"/>
              </a:rPr>
              <a:t>Mysterious birth is another part of the hero myth. A prominent feature of a hero across different mythologies are the shadowy circumstances surrounding his birth.</a:t>
            </a:r>
          </a:p>
          <a:p>
            <a:endParaRPr lang="en-US" sz="1600" dirty="0" smtClean="0">
              <a:latin typeface="Arial"/>
              <a:cs typeface="Arial"/>
            </a:endParaRPr>
          </a:p>
          <a:p>
            <a:r>
              <a:rPr lang="en-US" sz="1600" dirty="0" smtClean="0">
                <a:latin typeface="Arial"/>
                <a:cs typeface="Arial"/>
              </a:rPr>
              <a:t>Heroes are often born in difficult or obscure circumstances and brought up in a different family than their own. </a:t>
            </a:r>
            <a:r>
              <a:rPr lang="en-US" sz="1600" i="1" dirty="0" smtClean="0">
                <a:solidFill>
                  <a:schemeClr val="accent2"/>
                </a:solidFill>
                <a:latin typeface="Arial"/>
                <a:cs typeface="Arial"/>
              </a:rPr>
              <a:t>(Horus, Romulus, Moses, </a:t>
            </a:r>
            <a:r>
              <a:rPr lang="en-US" sz="1600" i="1" dirty="0" err="1" smtClean="0">
                <a:solidFill>
                  <a:schemeClr val="accent2"/>
                </a:solidFill>
                <a:latin typeface="Arial"/>
                <a:cs typeface="Arial"/>
              </a:rPr>
              <a:t>Lohengrin</a:t>
            </a:r>
            <a:r>
              <a:rPr lang="en-US" sz="1600" i="1" dirty="0" smtClean="0">
                <a:solidFill>
                  <a:schemeClr val="accent2"/>
                </a:solidFill>
                <a:latin typeface="Arial"/>
                <a:cs typeface="Arial"/>
              </a:rPr>
              <a:t>, King Arthur, Frodo Baggins, Jesus, Harry Potter)</a:t>
            </a:r>
            <a:r>
              <a:rPr lang="en-US" sz="1600" dirty="0" smtClean="0">
                <a:latin typeface="Arial"/>
                <a:cs typeface="Arial"/>
              </a:rPr>
              <a:t>.</a:t>
            </a:r>
          </a:p>
          <a:p>
            <a:endParaRPr lang="en-US" sz="1700" dirty="0" smtClean="0">
              <a:latin typeface="Arial"/>
              <a:cs typeface="Arial"/>
            </a:endParaRPr>
          </a:p>
        </p:txBody>
      </p:sp>
      <p:sp>
        <p:nvSpPr>
          <p:cNvPr id="5" name="Title 2"/>
          <p:cNvSpPr txBox="1">
            <a:spLocks/>
          </p:cNvSpPr>
          <p:nvPr/>
        </p:nvSpPr>
        <p:spPr>
          <a:xfrm>
            <a:off x="2935289" y="253997"/>
            <a:ext cx="5395912" cy="762000"/>
          </a:xfrm>
          <a:prstGeom prst="rect">
            <a:avLst/>
          </a:prstGeom>
          <a:effectLst/>
        </p:spPr>
        <p:txBody>
          <a:bodyPr vert="horz" lIns="91440" tIns="0" rIns="91440" bIns="0" rtlCol="0" anchor="t" anchorCtr="0">
            <a:noAutofit/>
          </a:bodyPr>
          <a:lstStyle/>
          <a:p>
            <a:pPr marL="0" marR="0" lvl="0" indent="0" algn="l" defTabSz="914400" rtl="0" eaLnBrk="1" fontAlgn="auto" latinLnBrk="0" hangingPunct="1">
              <a:lnSpc>
                <a:spcPts val="54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accent2"/>
                </a:solidFill>
                <a:effectLst>
                  <a:outerShdw blurRad="50800" dist="38100" dir="2700000" algn="tl" rotWithShape="0">
                    <a:prstClr val="black">
                      <a:alpha val="40000"/>
                    </a:prstClr>
                  </a:outerShdw>
                </a:effectLst>
                <a:uLnTx/>
                <a:uFillTx/>
                <a:latin typeface="Arial Black"/>
                <a:ea typeface="+mj-ea"/>
                <a:cs typeface="Arial Black"/>
              </a:rPr>
              <a:t>Born</a:t>
            </a:r>
            <a:r>
              <a:rPr kumimoji="0" lang="en-US" sz="3600" b="0" i="0" u="none" strike="noStrike" kern="1200" cap="none" spc="0" normalizeH="0" noProof="0" dirty="0" smtClean="0">
                <a:ln>
                  <a:noFill/>
                </a:ln>
                <a:solidFill>
                  <a:schemeClr val="accent2"/>
                </a:solidFill>
                <a:effectLst>
                  <a:outerShdw blurRad="50800" dist="38100" dir="2700000" algn="tl" rotWithShape="0">
                    <a:prstClr val="black">
                      <a:alpha val="40000"/>
                    </a:prstClr>
                  </a:outerShdw>
                </a:effectLst>
                <a:uLnTx/>
                <a:uFillTx/>
                <a:latin typeface="Arial Black"/>
                <a:ea typeface="+mj-ea"/>
                <a:cs typeface="Arial Black"/>
              </a:rPr>
              <a:t> to Heroism?</a:t>
            </a:r>
            <a:endParaRPr kumimoji="0" lang="en-US" sz="3600" b="0" i="0" u="none" strike="noStrike" kern="1200" cap="none" spc="0" normalizeH="0" baseline="0" noProof="0" dirty="0">
              <a:ln>
                <a:noFill/>
              </a:ln>
              <a:solidFill>
                <a:schemeClr val="accent2"/>
              </a:solidFill>
              <a:effectLst>
                <a:outerShdw blurRad="50800" dist="38100" dir="2700000" algn="tl" rotWithShape="0">
                  <a:prstClr val="black">
                    <a:alpha val="40000"/>
                  </a:prstClr>
                </a:outerShdw>
              </a:effectLst>
              <a:uLnTx/>
              <a:uFillTx/>
              <a:latin typeface="Arial Black"/>
              <a:ea typeface="+mj-ea"/>
              <a:cs typeface="Arial Black"/>
            </a:endParaRPr>
          </a:p>
        </p:txBody>
      </p:sp>
      <p:sp>
        <p:nvSpPr>
          <p:cNvPr id="8" name="TextBox 7"/>
          <p:cNvSpPr txBox="1"/>
          <p:nvPr/>
        </p:nvSpPr>
        <p:spPr>
          <a:xfrm>
            <a:off x="452965" y="3234262"/>
            <a:ext cx="2465389" cy="2600712"/>
          </a:xfrm>
          <a:prstGeom prst="rect">
            <a:avLst/>
          </a:prstGeom>
          <a:noFill/>
        </p:spPr>
        <p:txBody>
          <a:bodyPr wrap="square" rtlCol="0">
            <a:spAutoFit/>
          </a:bodyPr>
          <a:lstStyle/>
          <a:p>
            <a:r>
              <a:rPr lang="en-US" sz="1500" b="1" dirty="0" smtClean="0">
                <a:solidFill>
                  <a:srgbClr val="800000"/>
                </a:solidFill>
                <a:latin typeface="Arial"/>
                <a:cs typeface="Arial"/>
              </a:rPr>
              <a:t>Master of Two Worlds</a:t>
            </a:r>
          </a:p>
          <a:p>
            <a:endParaRPr lang="en-US" sz="900" b="1" dirty="0" smtClean="0">
              <a:latin typeface="Arial"/>
              <a:cs typeface="Arial"/>
            </a:endParaRPr>
          </a:p>
          <a:p>
            <a:r>
              <a:rPr lang="en-US" sz="1300" b="1" dirty="0" smtClean="0">
                <a:latin typeface="Arial"/>
                <a:cs typeface="Arial"/>
              </a:rPr>
              <a:t>Barack Obama’s double dualism makes him a good hero for our troubled times. </a:t>
            </a:r>
          </a:p>
          <a:p>
            <a:endParaRPr lang="en-US" sz="900" b="1" dirty="0" smtClean="0">
              <a:latin typeface="Arial"/>
              <a:cs typeface="Arial"/>
            </a:endParaRPr>
          </a:p>
          <a:p>
            <a:r>
              <a:rPr lang="en-US" sz="1300" b="1" dirty="0" smtClean="0">
                <a:latin typeface="Arial"/>
                <a:cs typeface="Arial"/>
              </a:rPr>
              <a:t>Half black and half white, and by his parents half Christian and half Muslim, he straddles two often opposing sides, uniquely suited to rise above and transcend the differences.</a:t>
            </a:r>
            <a:endParaRPr lang="en-US" sz="1300" b="1" dirty="0">
              <a:latin typeface="Arial"/>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7" name="Rectangle 6"/>
          <p:cNvSpPr/>
          <p:nvPr/>
        </p:nvSpPr>
        <p:spPr>
          <a:xfrm>
            <a:off x="5647267" y="550334"/>
            <a:ext cx="3217333" cy="5762096"/>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499534" y="1015997"/>
            <a:ext cx="5147733" cy="2554545"/>
          </a:xfrm>
          <a:prstGeom prst="rect">
            <a:avLst/>
          </a:prstGeom>
          <a:noFill/>
        </p:spPr>
        <p:txBody>
          <a:bodyPr wrap="square" numCol="2" spcCol="274320" rtlCol="0">
            <a:spAutoFit/>
          </a:bodyPr>
          <a:lstStyle/>
          <a:p>
            <a:r>
              <a:rPr lang="en-US" sz="1600" dirty="0" smtClean="0">
                <a:latin typeface="Arial"/>
                <a:cs typeface="Arial"/>
              </a:rPr>
              <a:t>Heroes will always be with us because heroes </a:t>
            </a:r>
            <a:r>
              <a:rPr lang="en-US" sz="1600" i="1" dirty="0" smtClean="0">
                <a:latin typeface="Arial"/>
                <a:cs typeface="Arial"/>
              </a:rPr>
              <a:t>are</a:t>
            </a:r>
            <a:r>
              <a:rPr lang="en-US" sz="1600" dirty="0" smtClean="0">
                <a:latin typeface="Arial"/>
                <a:cs typeface="Arial"/>
              </a:rPr>
              <a:t> us. They are us when we refuse the call </a:t>
            </a:r>
            <a:r>
              <a:rPr lang="en-US" sz="1600" i="1" dirty="0" smtClean="0">
                <a:solidFill>
                  <a:schemeClr val="accent2"/>
                </a:solidFill>
                <a:latin typeface="Arial"/>
                <a:cs typeface="Arial"/>
              </a:rPr>
              <a:t>(hit the snooze button, drop out of school)</a:t>
            </a:r>
            <a:r>
              <a:rPr lang="en-US" sz="1600" dirty="0" smtClean="0">
                <a:latin typeface="Arial"/>
                <a:cs typeface="Arial"/>
              </a:rPr>
              <a:t>, when we befriend the dwarf </a:t>
            </a:r>
            <a:r>
              <a:rPr lang="en-US" sz="1600" i="1" dirty="0" smtClean="0">
                <a:solidFill>
                  <a:schemeClr val="accent2"/>
                </a:solidFill>
                <a:latin typeface="Arial"/>
                <a:cs typeface="Arial"/>
              </a:rPr>
              <a:t>(meet</a:t>
            </a:r>
          </a:p>
          <a:p>
            <a:r>
              <a:rPr lang="en-US" sz="1600" i="1" dirty="0" smtClean="0">
                <a:solidFill>
                  <a:schemeClr val="accent2"/>
                </a:solidFill>
                <a:latin typeface="Arial"/>
                <a:cs typeface="Arial"/>
              </a:rPr>
              <a:t> someone different from</a:t>
            </a:r>
          </a:p>
          <a:p>
            <a:r>
              <a:rPr lang="en-US" sz="1600" i="1" dirty="0" smtClean="0">
                <a:solidFill>
                  <a:schemeClr val="accent2"/>
                </a:solidFill>
                <a:latin typeface="Arial"/>
                <a:cs typeface="Arial"/>
              </a:rPr>
              <a:t>ourselves)</a:t>
            </a:r>
            <a:r>
              <a:rPr lang="en-US" sz="1600" dirty="0" smtClean="0">
                <a:latin typeface="Arial"/>
                <a:cs typeface="Arial"/>
              </a:rPr>
              <a:t>, get supernatural aid </a:t>
            </a:r>
            <a:r>
              <a:rPr lang="en-US" sz="1600" i="1" dirty="0" smtClean="0">
                <a:solidFill>
                  <a:schemeClr val="accent2"/>
                </a:solidFill>
                <a:latin typeface="Arial"/>
                <a:cs typeface="Arial"/>
              </a:rPr>
              <a:t>(from a teacher or attorney or doctor)</a:t>
            </a:r>
            <a:r>
              <a:rPr lang="en-US" sz="1600" dirty="0" smtClean="0">
                <a:latin typeface="Arial"/>
                <a:cs typeface="Arial"/>
              </a:rPr>
              <a:t>, meet the </a:t>
            </a:r>
          </a:p>
          <a:p>
            <a:r>
              <a:rPr lang="en-US" sz="1600" dirty="0" smtClean="0">
                <a:latin typeface="Arial"/>
                <a:cs typeface="Arial"/>
              </a:rPr>
              <a:t>Goddess </a:t>
            </a:r>
            <a:r>
              <a:rPr lang="en-US" sz="1600" i="1" dirty="0" smtClean="0">
                <a:solidFill>
                  <a:schemeClr val="accent2"/>
                </a:solidFill>
                <a:latin typeface="Arial"/>
                <a:cs typeface="Arial"/>
              </a:rPr>
              <a:t>(fall in love)</a:t>
            </a:r>
            <a:r>
              <a:rPr lang="en-US" sz="1600" dirty="0" smtClean="0">
                <a:latin typeface="Arial"/>
                <a:cs typeface="Arial"/>
              </a:rPr>
              <a:t>, slay the dragon </a:t>
            </a:r>
            <a:r>
              <a:rPr lang="en-US" sz="1600" i="1" dirty="0" smtClean="0">
                <a:solidFill>
                  <a:schemeClr val="accent2"/>
                </a:solidFill>
                <a:latin typeface="Arial"/>
                <a:cs typeface="Arial"/>
              </a:rPr>
              <a:t>(win a lawsuit, get a promotion, earn an A)</a:t>
            </a:r>
            <a:r>
              <a:rPr lang="en-US" sz="1600" dirty="0" smtClean="0">
                <a:latin typeface="Arial"/>
                <a:cs typeface="Arial"/>
              </a:rPr>
              <a:t>, and bring home the elixir </a:t>
            </a:r>
            <a:r>
              <a:rPr lang="en-US" sz="1600" i="1" dirty="0" smtClean="0">
                <a:solidFill>
                  <a:schemeClr val="accent2"/>
                </a:solidFill>
                <a:latin typeface="Arial"/>
                <a:cs typeface="Arial"/>
              </a:rPr>
              <a:t>(the paycheck, the bonus, your new novel, painting, invention, or widget)</a:t>
            </a:r>
            <a:r>
              <a:rPr lang="en-US" sz="1600" dirty="0" smtClean="0">
                <a:latin typeface="Arial"/>
                <a:cs typeface="Arial"/>
              </a:rPr>
              <a:t>.</a:t>
            </a:r>
            <a:endParaRPr lang="en-US" sz="1600" dirty="0">
              <a:latin typeface="Arial"/>
              <a:cs typeface="Arial"/>
            </a:endParaRPr>
          </a:p>
        </p:txBody>
      </p:sp>
      <p:pic>
        <p:nvPicPr>
          <p:cNvPr id="3" name="Picture 2" descr="Double-alaskan-rainbow.jpg"/>
          <p:cNvPicPr>
            <a:picLocks noChangeAspect="1"/>
          </p:cNvPicPr>
          <p:nvPr/>
        </p:nvPicPr>
        <p:blipFill>
          <a:blip r:embed="rId2"/>
          <a:stretch>
            <a:fillRect/>
          </a:stretch>
        </p:blipFill>
        <p:spPr>
          <a:xfrm>
            <a:off x="499534" y="3668507"/>
            <a:ext cx="5029200" cy="2643922"/>
          </a:xfrm>
          <a:prstGeom prst="rect">
            <a:avLst/>
          </a:prstGeom>
        </p:spPr>
      </p:pic>
      <p:sp>
        <p:nvSpPr>
          <p:cNvPr id="5" name="TextBox 4"/>
          <p:cNvSpPr txBox="1"/>
          <p:nvPr/>
        </p:nvSpPr>
        <p:spPr>
          <a:xfrm>
            <a:off x="524935" y="381004"/>
            <a:ext cx="4394200" cy="569387"/>
          </a:xfrm>
          <a:prstGeom prst="rect">
            <a:avLst/>
          </a:prstGeom>
          <a:noFill/>
        </p:spPr>
        <p:txBody>
          <a:bodyPr wrap="square" rtlCol="0">
            <a:spAutoFit/>
          </a:bodyPr>
          <a:lstStyle/>
          <a:p>
            <a:r>
              <a:rPr lang="en-US" sz="3000" dirty="0" smtClean="0">
                <a:solidFill>
                  <a:schemeClr val="accent2"/>
                </a:solidFill>
                <a:latin typeface="Arial Black"/>
                <a:cs typeface="Arial Black"/>
              </a:rPr>
              <a:t>Be Your Own Hero!</a:t>
            </a:r>
            <a:endParaRPr lang="en-US" sz="3000" dirty="0">
              <a:solidFill>
                <a:schemeClr val="accent2"/>
              </a:solidFill>
              <a:latin typeface="Arial Black"/>
              <a:cs typeface="Arial Black"/>
            </a:endParaRPr>
          </a:p>
        </p:txBody>
      </p:sp>
      <p:sp>
        <p:nvSpPr>
          <p:cNvPr id="6" name="TextBox 5"/>
          <p:cNvSpPr txBox="1"/>
          <p:nvPr/>
        </p:nvSpPr>
        <p:spPr>
          <a:xfrm>
            <a:off x="5706526" y="637783"/>
            <a:ext cx="3107272" cy="5586145"/>
          </a:xfrm>
          <a:prstGeom prst="rect">
            <a:avLst/>
          </a:prstGeom>
          <a:noFill/>
        </p:spPr>
        <p:txBody>
          <a:bodyPr wrap="square" rtlCol="0">
            <a:spAutoFit/>
          </a:bodyPr>
          <a:lstStyle/>
          <a:p>
            <a:r>
              <a:rPr lang="en-US" sz="1500" dirty="0" smtClean="0">
                <a:solidFill>
                  <a:schemeClr val="bg1"/>
                </a:solidFill>
                <a:latin typeface="Arial"/>
                <a:cs typeface="Arial"/>
              </a:rPr>
              <a:t>Campbell concluded </a:t>
            </a:r>
            <a:r>
              <a:rPr lang="en-US" sz="1500" b="1" i="1" dirty="0" smtClean="0">
                <a:solidFill>
                  <a:schemeClr val="bg1"/>
                </a:solidFill>
                <a:latin typeface="Arial"/>
                <a:cs typeface="Arial"/>
              </a:rPr>
              <a:t>Hero with a Thousand Faces</a:t>
            </a:r>
            <a:r>
              <a:rPr lang="en-US" sz="1500" dirty="0" smtClean="0">
                <a:solidFill>
                  <a:schemeClr val="bg1"/>
                </a:solidFill>
                <a:latin typeface="Arial"/>
                <a:cs typeface="Arial"/>
              </a:rPr>
              <a:t> with this message to his readers: </a:t>
            </a:r>
          </a:p>
          <a:p>
            <a:r>
              <a:rPr lang="en-US" sz="1500" i="1" dirty="0" smtClean="0">
                <a:solidFill>
                  <a:schemeClr val="bg1"/>
                </a:solidFill>
                <a:latin typeface="Arial"/>
                <a:cs typeface="Arial"/>
              </a:rPr>
              <a:t>“The modern hero…cannot, indeed must not, wait for his community to cast of its slough of pride, fear, rationalized avarice…. It is not society that is to guide and save the creative hero, but precisely the reverse. And so every one of us shares the supreme ordeal…not in the bright moments of his tribe’s great victories, but in the silences of his personal despair.”</a:t>
            </a:r>
          </a:p>
          <a:p>
            <a:endParaRPr lang="en-US" sz="1200" dirty="0" smtClean="0">
              <a:solidFill>
                <a:schemeClr val="bg1"/>
              </a:solidFill>
              <a:latin typeface="Arial"/>
              <a:cs typeface="Arial"/>
            </a:endParaRPr>
          </a:p>
          <a:p>
            <a:r>
              <a:rPr lang="en-US" sz="1500" dirty="0" smtClean="0">
                <a:solidFill>
                  <a:schemeClr val="bg1"/>
                </a:solidFill>
                <a:latin typeface="Arial"/>
                <a:cs typeface="Arial"/>
              </a:rPr>
              <a:t>We can embark on a hero-quest: examining our life and our challenges, identifying the archetypes and banishing fear and doubt as a hero would, whether applying for a job, teaching your children, or running for public office. We can all be heroes.</a:t>
            </a:r>
            <a:endParaRPr lang="en-US" sz="1500" dirty="0">
              <a:solidFill>
                <a:schemeClr val="bg1"/>
              </a:solidFill>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609601"/>
            <a:ext cx="5396671" cy="685799"/>
          </a:xfrm>
        </p:spPr>
        <p:txBody>
          <a:bodyPr/>
          <a:lstStyle/>
          <a:p>
            <a:pPr algn="l"/>
            <a:r>
              <a:rPr lang="en-US" sz="3700" dirty="0" smtClean="0">
                <a:solidFill>
                  <a:schemeClr val="accent2"/>
                </a:solidFill>
                <a:latin typeface="Arial Black"/>
                <a:cs typeface="Arial Black"/>
              </a:rPr>
              <a:t>Carl Gustav Jung</a:t>
            </a:r>
            <a:endParaRPr lang="en-US" sz="3700" dirty="0">
              <a:solidFill>
                <a:schemeClr val="accent2"/>
              </a:solidFill>
              <a:latin typeface="Arial Black"/>
              <a:cs typeface="Arial Black"/>
            </a:endParaRPr>
          </a:p>
        </p:txBody>
      </p:sp>
      <p:sp>
        <p:nvSpPr>
          <p:cNvPr id="3" name="Text Placeholder 2"/>
          <p:cNvSpPr>
            <a:spLocks noGrp="1"/>
          </p:cNvSpPr>
          <p:nvPr>
            <p:ph type="body" idx="1"/>
          </p:nvPr>
        </p:nvSpPr>
        <p:spPr>
          <a:xfrm>
            <a:off x="2971800" y="1981200"/>
            <a:ext cx="5562600" cy="4419600"/>
          </a:xfrm>
        </p:spPr>
        <p:txBody>
          <a:bodyPr>
            <a:noAutofit/>
          </a:bodyPr>
          <a:lstStyle/>
          <a:p>
            <a:pPr algn="l"/>
            <a:r>
              <a:rPr lang="en-US" sz="1600" dirty="0" smtClean="0">
                <a:solidFill>
                  <a:schemeClr val="accent1">
                    <a:lumMod val="50000"/>
                  </a:schemeClr>
                </a:solidFill>
              </a:rPr>
              <a:t>Carl Gustav (26 July 1875 – 6 June 1961) was a Swiss psychiatrist, an influential thinker, and the founder of analytical psychology. He was one of the best known pioneers in the field of dream analysis.</a:t>
            </a:r>
          </a:p>
          <a:p>
            <a:pPr algn="l"/>
            <a:r>
              <a:rPr lang="en-US" sz="1600" dirty="0" smtClean="0">
                <a:solidFill>
                  <a:schemeClr val="accent1">
                    <a:lumMod val="50000"/>
                  </a:schemeClr>
                </a:solidFill>
              </a:rPr>
              <a:t>Although he was a theoretical psychologist and practicing clinician, much of his life's work was spent exploring other areas, including Eastern and Western philosophy, alchemy, astrology, sociology, as well as literature and the arts.</a:t>
            </a:r>
          </a:p>
          <a:p>
            <a:pPr algn="l"/>
            <a:r>
              <a:rPr lang="en-US" sz="1600" dirty="0" smtClean="0">
                <a:solidFill>
                  <a:schemeClr val="accent1">
                    <a:lumMod val="50000"/>
                  </a:schemeClr>
                </a:solidFill>
              </a:rPr>
              <a:t>Jung's most famous concept, the collective unconscious, had a deep influence not only on psychology but also on philosophy and the arts. His interest in occultism, Eastern religions, the I </a:t>
            </a:r>
            <a:r>
              <a:rPr lang="en-US" sz="1600" dirty="0" err="1" smtClean="0">
                <a:solidFill>
                  <a:schemeClr val="accent1">
                    <a:lumMod val="50000"/>
                  </a:schemeClr>
                </a:solidFill>
              </a:rPr>
              <a:t>Ching</a:t>
            </a:r>
            <a:r>
              <a:rPr lang="en-US" sz="1600" dirty="0" smtClean="0">
                <a:solidFill>
                  <a:schemeClr val="accent1">
                    <a:lumMod val="50000"/>
                  </a:schemeClr>
                </a:solidFill>
              </a:rPr>
              <a:t>, and mythology helped launch the New Age movement. Many original psychological concepts were proposed by Jung, including the Archetype, the Collective Unconscious, the Complex, and Synchronicity.</a:t>
            </a:r>
            <a:endParaRPr lang="en-US" sz="1600" dirty="0">
              <a:solidFill>
                <a:schemeClr val="accent1">
                  <a:lumMod val="50000"/>
                </a:schemeClr>
              </a:solidFill>
            </a:endParaRPr>
          </a:p>
        </p:txBody>
      </p:sp>
      <p:sp>
        <p:nvSpPr>
          <p:cNvPr id="4" name="TextBox 3"/>
          <p:cNvSpPr txBox="1"/>
          <p:nvPr/>
        </p:nvSpPr>
        <p:spPr>
          <a:xfrm>
            <a:off x="609600" y="533400"/>
            <a:ext cx="2133600" cy="3385542"/>
          </a:xfrm>
          <a:prstGeom prst="rect">
            <a:avLst/>
          </a:prstGeom>
          <a:noFill/>
        </p:spPr>
        <p:txBody>
          <a:bodyPr wrap="square" rtlCol="0">
            <a:spAutoFit/>
          </a:bodyPr>
          <a:lstStyle/>
          <a:p>
            <a:r>
              <a:rPr lang="en-US" sz="2200" b="1" dirty="0" smtClean="0">
                <a:solidFill>
                  <a:srgbClr val="800000"/>
                </a:solidFill>
                <a:latin typeface="Arial"/>
                <a:cs typeface="Arial"/>
              </a:rPr>
              <a:t>Jung’s interests were unusually </a:t>
            </a:r>
            <a:br>
              <a:rPr lang="en-US" sz="2200" b="1" dirty="0" smtClean="0">
                <a:solidFill>
                  <a:srgbClr val="800000"/>
                </a:solidFill>
                <a:latin typeface="Arial"/>
                <a:cs typeface="Arial"/>
              </a:rPr>
            </a:br>
            <a:r>
              <a:rPr lang="en-US" sz="2200" b="1" dirty="0" smtClean="0">
                <a:solidFill>
                  <a:srgbClr val="800000"/>
                </a:solidFill>
                <a:latin typeface="Arial"/>
                <a:cs typeface="Arial"/>
              </a:rPr>
              <a:t>diverse:</a:t>
            </a:r>
          </a:p>
          <a:p>
            <a:endParaRPr lang="en-US" sz="800" dirty="0" smtClean="0"/>
          </a:p>
          <a:p>
            <a:pPr>
              <a:lnSpc>
                <a:spcPct val="150000"/>
              </a:lnSpc>
            </a:pPr>
            <a:r>
              <a:rPr lang="en-US" dirty="0" smtClean="0"/>
              <a:t>• Dream Analysis</a:t>
            </a:r>
          </a:p>
          <a:p>
            <a:r>
              <a:rPr lang="en-US" dirty="0" smtClean="0"/>
              <a:t>• Philosophy</a:t>
            </a:r>
          </a:p>
          <a:p>
            <a:r>
              <a:rPr lang="en-US" dirty="0" smtClean="0"/>
              <a:t>• Alchemy</a:t>
            </a:r>
          </a:p>
          <a:p>
            <a:r>
              <a:rPr lang="en-US" dirty="0" smtClean="0"/>
              <a:t>• Astrology</a:t>
            </a:r>
          </a:p>
          <a:p>
            <a:r>
              <a:rPr lang="en-US" dirty="0" smtClean="0"/>
              <a:t>• Occultism</a:t>
            </a:r>
          </a:p>
          <a:p>
            <a:r>
              <a:rPr lang="en-US" dirty="0" smtClean="0"/>
              <a:t>• Mythology</a:t>
            </a:r>
          </a:p>
          <a:p>
            <a:endParaRPr lang="en-US" dirty="0" smtClean="0"/>
          </a:p>
        </p:txBody>
      </p:sp>
      <p:sp>
        <p:nvSpPr>
          <p:cNvPr id="5" name="TextBox 4"/>
          <p:cNvSpPr txBox="1"/>
          <p:nvPr/>
        </p:nvSpPr>
        <p:spPr>
          <a:xfrm>
            <a:off x="3124200" y="1276290"/>
            <a:ext cx="4572000" cy="400110"/>
          </a:xfrm>
          <a:prstGeom prst="rect">
            <a:avLst/>
          </a:prstGeom>
          <a:noFill/>
        </p:spPr>
        <p:txBody>
          <a:bodyPr wrap="square" rtlCol="0">
            <a:spAutoFit/>
          </a:bodyPr>
          <a:lstStyle/>
          <a:p>
            <a:r>
              <a:rPr lang="en-US" sz="2000" b="1" i="1" dirty="0" smtClean="0">
                <a:latin typeface="Arial"/>
                <a:cs typeface="Arial"/>
              </a:rPr>
              <a:t>And the “Collective Unconscious”</a:t>
            </a:r>
            <a:endParaRPr lang="en-US" sz="2000" b="1" i="1" dirty="0">
              <a:latin typeface="Arial"/>
              <a:cs typeface="Arial"/>
            </a:endParaRPr>
          </a:p>
        </p:txBody>
      </p:sp>
      <p:pic>
        <p:nvPicPr>
          <p:cNvPr id="6" name="Picture 5" descr="jung-2.jpg"/>
          <p:cNvPicPr>
            <a:picLocks noChangeAspect="1"/>
          </p:cNvPicPr>
          <p:nvPr/>
        </p:nvPicPr>
        <p:blipFill>
          <a:blip r:embed="rId2"/>
          <a:srcRect t="6667"/>
          <a:stretch>
            <a:fillRect/>
          </a:stretch>
        </p:blipFill>
        <p:spPr>
          <a:xfrm>
            <a:off x="762000" y="4191000"/>
            <a:ext cx="1683224" cy="21336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 name="Title 1"/>
          <p:cNvSpPr txBox="1">
            <a:spLocks/>
          </p:cNvSpPr>
          <p:nvPr/>
        </p:nvSpPr>
        <p:spPr>
          <a:xfrm>
            <a:off x="456075" y="381000"/>
            <a:ext cx="8306925" cy="685799"/>
          </a:xfrm>
          <a:prstGeom prst="rect">
            <a:avLst/>
          </a:prstGeom>
        </p:spPr>
        <p:style>
          <a:lnRef idx="1">
            <a:schemeClr val="accent2"/>
          </a:lnRef>
          <a:fillRef idx="3">
            <a:schemeClr val="accent2"/>
          </a:fillRef>
          <a:effectRef idx="2">
            <a:schemeClr val="accent2"/>
          </a:effectRef>
          <a:fontRef idx="minor">
            <a:schemeClr val="lt1"/>
          </a:fontRef>
        </p:style>
        <p:txBody>
          <a:bodyPr vert="horz" lIns="91440" tIns="0" rIns="91440" bIns="0" rtlCol="0" anchor="t" anchorCtr="0">
            <a:noAutofit/>
          </a:bodyPr>
          <a:lstStyle/>
          <a:p>
            <a:pPr marL="0" marR="0" lvl="0" indent="0" algn="ctr" defTabSz="914400" rtl="0" eaLnBrk="1" fontAlgn="auto" latinLnBrk="0" hangingPunct="1">
              <a:lnSpc>
                <a:spcPts val="5400"/>
              </a:lnSpc>
              <a:spcBef>
                <a:spcPct val="0"/>
              </a:spcBef>
              <a:spcAft>
                <a:spcPts val="0"/>
              </a:spcAft>
              <a:buClrTx/>
              <a:buSzTx/>
              <a:buFontTx/>
              <a:buNone/>
              <a:tabLst/>
              <a:defRPr/>
            </a:pPr>
            <a:r>
              <a:rPr kumimoji="0" lang="en-US" sz="3400" b="0" i="0" u="none" strike="noStrike" kern="1200" cap="none" spc="0" normalizeH="0" baseline="0" noProof="0" dirty="0" smtClean="0">
                <a:ln>
                  <a:noFill/>
                </a:ln>
                <a:solidFill>
                  <a:schemeClr val="bg1">
                    <a:alpha val="90000"/>
                  </a:schemeClr>
                </a:solidFill>
                <a:effectLst/>
                <a:uLnTx/>
                <a:uFillTx/>
                <a:latin typeface="Arial Black"/>
                <a:ea typeface="+mj-ea"/>
                <a:cs typeface="Arial Black"/>
              </a:rPr>
              <a:t>C.G. Jung’s </a:t>
            </a:r>
            <a:r>
              <a:rPr kumimoji="0" lang="en-US" sz="3200" b="1" u="none" strike="noStrike" kern="1200" cap="none" spc="0" normalizeH="0" baseline="0" noProof="0" dirty="0" smtClean="0">
                <a:ln>
                  <a:noFill/>
                </a:ln>
                <a:solidFill>
                  <a:schemeClr val="bg1">
                    <a:alpha val="90000"/>
                  </a:schemeClr>
                </a:solidFill>
                <a:effectLst/>
                <a:uLnTx/>
                <a:uFillTx/>
                <a:latin typeface="Arial"/>
                <a:ea typeface="+mj-ea"/>
                <a:cs typeface="Arial"/>
              </a:rPr>
              <a:t>“Collective Unconscious” </a:t>
            </a:r>
            <a:endParaRPr kumimoji="0" lang="en-US" sz="3200" b="1" u="none" strike="noStrike" kern="1200" cap="none" spc="0" normalizeH="0" baseline="0" noProof="0" dirty="0">
              <a:ln>
                <a:noFill/>
              </a:ln>
              <a:solidFill>
                <a:schemeClr val="bg1">
                  <a:alpha val="90000"/>
                </a:schemeClr>
              </a:solidFill>
              <a:effectLst/>
              <a:uLnTx/>
              <a:uFillTx/>
              <a:latin typeface="Arial"/>
              <a:ea typeface="+mj-ea"/>
              <a:cs typeface="Arial"/>
            </a:endParaRPr>
          </a:p>
        </p:txBody>
      </p:sp>
      <p:sp>
        <p:nvSpPr>
          <p:cNvPr id="5" name="TextBox 4"/>
          <p:cNvSpPr txBox="1"/>
          <p:nvPr/>
        </p:nvSpPr>
        <p:spPr>
          <a:xfrm>
            <a:off x="2260602" y="1346202"/>
            <a:ext cx="6553200" cy="1066800"/>
          </a:xfrm>
          <a:prstGeom prst="rect">
            <a:avLst/>
          </a:prstGeom>
          <a:noFill/>
        </p:spPr>
        <p:txBody>
          <a:bodyPr wrap="square" rtlCol="0">
            <a:normAutofit/>
          </a:bodyPr>
          <a:lstStyle/>
          <a:p>
            <a:r>
              <a:rPr lang="en-US" sz="1400" dirty="0" smtClean="0">
                <a:latin typeface="Arial"/>
                <a:cs typeface="Arial"/>
              </a:rPr>
              <a:t>Carl Jung's father started Carl on Latin when he was six years old, beginning a long interest in </a:t>
            </a:r>
            <a:r>
              <a:rPr lang="en-US" sz="1400" b="1" dirty="0" smtClean="0">
                <a:solidFill>
                  <a:schemeClr val="accent2"/>
                </a:solidFill>
                <a:latin typeface="Arial"/>
                <a:cs typeface="Arial"/>
              </a:rPr>
              <a:t>language and literature </a:t>
            </a:r>
            <a:r>
              <a:rPr lang="en-US" sz="1400" dirty="0" smtClean="0">
                <a:latin typeface="Arial"/>
                <a:cs typeface="Arial"/>
              </a:rPr>
              <a:t>– especially </a:t>
            </a:r>
            <a:r>
              <a:rPr lang="en-US" sz="1400" b="1" dirty="0" smtClean="0">
                <a:solidFill>
                  <a:schemeClr val="accent2"/>
                </a:solidFill>
                <a:latin typeface="Arial"/>
                <a:cs typeface="Arial"/>
              </a:rPr>
              <a:t>ancient</a:t>
            </a:r>
            <a:r>
              <a:rPr lang="en-US" sz="1400" b="1" dirty="0" smtClean="0">
                <a:solidFill>
                  <a:schemeClr val="accent2">
                    <a:lumMod val="75000"/>
                  </a:schemeClr>
                </a:solidFill>
                <a:latin typeface="Arial"/>
                <a:cs typeface="Arial"/>
              </a:rPr>
              <a:t> </a:t>
            </a:r>
            <a:r>
              <a:rPr lang="en-US" sz="1400" dirty="0" smtClean="0">
                <a:latin typeface="Arial"/>
                <a:cs typeface="Arial"/>
              </a:rPr>
              <a:t>literature. Besides most modern western European languages, Jung could read several ancient ones, including </a:t>
            </a:r>
            <a:r>
              <a:rPr lang="en-US" sz="1400" b="1" dirty="0" smtClean="0">
                <a:solidFill>
                  <a:schemeClr val="accent2"/>
                </a:solidFill>
                <a:latin typeface="Arial"/>
                <a:cs typeface="Arial"/>
              </a:rPr>
              <a:t>Sanskrit</a:t>
            </a:r>
            <a:r>
              <a:rPr lang="en-US" sz="1400" dirty="0" smtClean="0">
                <a:latin typeface="Arial"/>
                <a:cs typeface="Arial"/>
              </a:rPr>
              <a:t>, the language of the original Hindu holy books. </a:t>
            </a:r>
          </a:p>
        </p:txBody>
      </p:sp>
      <p:sp>
        <p:nvSpPr>
          <p:cNvPr id="8" name="Rectangle 7"/>
          <p:cNvSpPr/>
          <p:nvPr/>
        </p:nvSpPr>
        <p:spPr>
          <a:xfrm>
            <a:off x="456075" y="1371600"/>
            <a:ext cx="1753725" cy="5100161"/>
          </a:xfrm>
          <a:prstGeom prst="rect">
            <a:avLst/>
          </a:prstGeom>
          <a:solidFill>
            <a:srgbClr val="F79D00">
              <a:alpha val="9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jung.jpg"/>
          <p:cNvPicPr>
            <a:picLocks noChangeAspect="1"/>
          </p:cNvPicPr>
          <p:nvPr/>
        </p:nvPicPr>
        <p:blipFill>
          <a:blip r:embed="rId2"/>
          <a:srcRect b="6061"/>
          <a:stretch>
            <a:fillRect/>
          </a:stretch>
        </p:blipFill>
        <p:spPr>
          <a:xfrm>
            <a:off x="456075" y="1447800"/>
            <a:ext cx="1753725" cy="2362200"/>
          </a:xfrm>
          <a:prstGeom prst="rect">
            <a:avLst/>
          </a:prstGeom>
        </p:spPr>
      </p:pic>
      <p:sp>
        <p:nvSpPr>
          <p:cNvPr id="7" name="TextBox 6"/>
          <p:cNvSpPr txBox="1"/>
          <p:nvPr/>
        </p:nvSpPr>
        <p:spPr>
          <a:xfrm>
            <a:off x="2269069" y="2336802"/>
            <a:ext cx="6477000" cy="4185761"/>
          </a:xfrm>
          <a:prstGeom prst="rect">
            <a:avLst/>
          </a:prstGeom>
          <a:noFill/>
        </p:spPr>
        <p:txBody>
          <a:bodyPr wrap="square" rtlCol="0" anchor="t">
            <a:spAutoFit/>
          </a:bodyPr>
          <a:lstStyle/>
          <a:p>
            <a:r>
              <a:rPr lang="en-US" sz="1400" dirty="0" smtClean="0">
                <a:latin typeface="Arial"/>
                <a:cs typeface="Arial"/>
              </a:rPr>
              <a:t>He studied medicine at the University of Basel. While working under the famous neurologist Krafft-Ebing, he settled on psychiatry as his career. After graduating, he took a position at the </a:t>
            </a:r>
            <a:r>
              <a:rPr lang="en-US" sz="1400" dirty="0" err="1" smtClean="0">
                <a:latin typeface="Arial"/>
                <a:cs typeface="Arial"/>
              </a:rPr>
              <a:t>Burghoeltzli</a:t>
            </a:r>
            <a:r>
              <a:rPr lang="en-US" sz="1400" dirty="0" smtClean="0">
                <a:latin typeface="Arial"/>
                <a:cs typeface="Arial"/>
              </a:rPr>
              <a:t> Mental Hospital in Zurich under Eugene </a:t>
            </a:r>
            <a:r>
              <a:rPr lang="en-US" sz="1400" dirty="0" err="1" smtClean="0">
                <a:latin typeface="Arial"/>
                <a:cs typeface="Arial"/>
              </a:rPr>
              <a:t>Bleuler</a:t>
            </a:r>
            <a:r>
              <a:rPr lang="en-US" sz="1400" dirty="0" smtClean="0">
                <a:latin typeface="Arial"/>
                <a:cs typeface="Arial"/>
              </a:rPr>
              <a:t>, an expert on schizophrenia. His </a:t>
            </a:r>
            <a:r>
              <a:rPr lang="en-US" sz="1400" b="1" dirty="0" smtClean="0">
                <a:solidFill>
                  <a:schemeClr val="accent2"/>
                </a:solidFill>
                <a:latin typeface="Arial"/>
                <a:cs typeface="Arial"/>
              </a:rPr>
              <a:t>early training in ancient religious texts and mythology</a:t>
            </a:r>
            <a:r>
              <a:rPr lang="en-US" sz="1400" b="1" dirty="0" smtClean="0">
                <a:solidFill>
                  <a:srgbClr val="800000"/>
                </a:solidFill>
                <a:latin typeface="Arial"/>
                <a:cs typeface="Arial"/>
              </a:rPr>
              <a:t> </a:t>
            </a:r>
            <a:r>
              <a:rPr lang="en-US" sz="1400" dirty="0" smtClean="0">
                <a:latin typeface="Arial"/>
                <a:cs typeface="Arial"/>
              </a:rPr>
              <a:t>combined with his psychology training and his creative mind and he developed a set of </a:t>
            </a:r>
            <a:r>
              <a:rPr lang="en-US" sz="1400" b="1" dirty="0" smtClean="0">
                <a:solidFill>
                  <a:schemeClr val="accent2"/>
                </a:solidFill>
                <a:latin typeface="Arial"/>
                <a:cs typeface="Arial"/>
              </a:rPr>
              <a:t>theories of consciousness</a:t>
            </a:r>
            <a:r>
              <a:rPr lang="en-US" sz="1400" dirty="0" smtClean="0">
                <a:latin typeface="Arial"/>
                <a:cs typeface="Arial"/>
              </a:rPr>
              <a:t>. He proposed that the psyche consisted of ego, or the conscious mind, the personal unconscious, and the </a:t>
            </a:r>
            <a:r>
              <a:rPr lang="en-US" sz="1400" b="1" dirty="0" smtClean="0">
                <a:solidFill>
                  <a:schemeClr val="accent2"/>
                </a:solidFill>
                <a:latin typeface="Arial"/>
                <a:cs typeface="Arial"/>
              </a:rPr>
              <a:t>collective unconscious</a:t>
            </a:r>
            <a:r>
              <a:rPr lang="en-US" sz="1400" dirty="0" smtClean="0">
                <a:latin typeface="Arial"/>
                <a:cs typeface="Arial"/>
              </a:rPr>
              <a:t>.</a:t>
            </a:r>
          </a:p>
          <a:p>
            <a:endParaRPr lang="en-US" sz="1400" dirty="0" smtClean="0">
              <a:latin typeface="Arial"/>
              <a:cs typeface="Arial"/>
            </a:endParaRPr>
          </a:p>
          <a:p>
            <a:r>
              <a:rPr lang="en-US" sz="1400" dirty="0" smtClean="0">
                <a:latin typeface="Arial"/>
                <a:cs typeface="Arial"/>
              </a:rPr>
              <a:t>Collective unconscious is like a "psychic inheritance." It is the reservoir of our experiences as a species, a kind of knowledge we are all born with. There are some experiences that show the effects of the collective unconscious more clearly than others: The experiences of love at first sight, of </a:t>
            </a:r>
            <a:r>
              <a:rPr lang="en-US" sz="1400" dirty="0" err="1" smtClean="0">
                <a:latin typeface="Arial"/>
                <a:cs typeface="Arial"/>
              </a:rPr>
              <a:t>deja</a:t>
            </a:r>
            <a:r>
              <a:rPr lang="en-US" sz="1400" dirty="0" smtClean="0">
                <a:latin typeface="Arial"/>
                <a:cs typeface="Arial"/>
              </a:rPr>
              <a:t>, and the immediate recognition of certain </a:t>
            </a:r>
            <a:r>
              <a:rPr lang="en-US" sz="1400" b="1" dirty="0" smtClean="0">
                <a:solidFill>
                  <a:schemeClr val="accent2"/>
                </a:solidFill>
                <a:latin typeface="Arial"/>
                <a:cs typeface="Arial"/>
              </a:rPr>
              <a:t>symbols</a:t>
            </a:r>
            <a:r>
              <a:rPr lang="en-US" sz="1400" dirty="0" smtClean="0">
                <a:latin typeface="Arial"/>
                <a:cs typeface="Arial"/>
              </a:rPr>
              <a:t> and the meanings of certain </a:t>
            </a:r>
            <a:r>
              <a:rPr lang="en-US" sz="1400" b="1" dirty="0" smtClean="0">
                <a:solidFill>
                  <a:schemeClr val="accent2"/>
                </a:solidFill>
                <a:latin typeface="Arial"/>
                <a:cs typeface="Arial"/>
              </a:rPr>
              <a:t>myths</a:t>
            </a:r>
            <a:r>
              <a:rPr lang="en-US" sz="1400" dirty="0" smtClean="0">
                <a:latin typeface="Arial"/>
                <a:cs typeface="Arial"/>
              </a:rPr>
              <a:t>, could all be understood as the workings of the collective unconscious. Grander examples are the creative experiences shared by artists and musicians worldwide, the spiritual experiences of mystics of all religions, or the parallels in </a:t>
            </a:r>
            <a:r>
              <a:rPr lang="en-US" sz="1400" b="1" dirty="0" smtClean="0">
                <a:solidFill>
                  <a:schemeClr val="accent2"/>
                </a:solidFill>
                <a:latin typeface="Arial"/>
                <a:cs typeface="Arial"/>
              </a:rPr>
              <a:t>dreams</a:t>
            </a:r>
            <a:r>
              <a:rPr lang="en-US" sz="1400" dirty="0" smtClean="0">
                <a:latin typeface="Arial"/>
                <a:cs typeface="Arial"/>
              </a:rPr>
              <a:t>, fantasies, </a:t>
            </a:r>
            <a:r>
              <a:rPr lang="en-US" sz="1400" b="1" dirty="0" smtClean="0">
                <a:solidFill>
                  <a:schemeClr val="accent2"/>
                </a:solidFill>
                <a:latin typeface="Arial"/>
                <a:cs typeface="Arial"/>
              </a:rPr>
              <a:t>mythologies</a:t>
            </a:r>
            <a:r>
              <a:rPr lang="en-US" sz="1400" dirty="0" smtClean="0">
                <a:latin typeface="Arial"/>
                <a:cs typeface="Arial"/>
              </a:rPr>
              <a:t>, fairy tales, and literature.</a:t>
            </a:r>
          </a:p>
          <a:p>
            <a:endParaRPr lang="en-US" sz="1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14" name="Snip Same Side Corner Rectangle 13"/>
          <p:cNvSpPr/>
          <p:nvPr/>
        </p:nvSpPr>
        <p:spPr>
          <a:xfrm>
            <a:off x="336515" y="228600"/>
            <a:ext cx="3397285" cy="1676400"/>
          </a:xfrm>
          <a:prstGeom prst="snip2SameRect">
            <a:avLst/>
          </a:prstGeom>
          <a:solidFill>
            <a:srgbClr val="F79D00">
              <a:alpha val="9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ITWOParchetypes.jpg"/>
          <p:cNvPicPr>
            <a:picLocks noChangeAspect="1"/>
          </p:cNvPicPr>
          <p:nvPr/>
        </p:nvPicPr>
        <p:blipFill>
          <a:blip r:embed="rId2"/>
          <a:stretch>
            <a:fillRect/>
          </a:stretch>
        </p:blipFill>
        <p:spPr>
          <a:xfrm>
            <a:off x="3917915" y="228600"/>
            <a:ext cx="5029200" cy="2511234"/>
          </a:xfrm>
          <a:prstGeom prst="rect">
            <a:avLst/>
          </a:prstGeom>
        </p:spPr>
      </p:pic>
      <p:sp>
        <p:nvSpPr>
          <p:cNvPr id="9" name="TextBox 8"/>
          <p:cNvSpPr txBox="1"/>
          <p:nvPr/>
        </p:nvSpPr>
        <p:spPr>
          <a:xfrm>
            <a:off x="336515" y="2023529"/>
            <a:ext cx="3397285" cy="4401204"/>
          </a:xfrm>
          <a:prstGeom prst="rect">
            <a:avLst/>
          </a:prstGeom>
          <a:noFill/>
        </p:spPr>
        <p:txBody>
          <a:bodyPr wrap="square" rtlCol="0">
            <a:spAutoFit/>
          </a:bodyPr>
          <a:lstStyle/>
          <a:p>
            <a:pPr algn="just"/>
            <a:r>
              <a:rPr lang="en-US" sz="1400" dirty="0" smtClean="0">
                <a:latin typeface="Arial"/>
                <a:cs typeface="Arial"/>
              </a:rPr>
              <a:t>The collective unconscious is populated by </a:t>
            </a:r>
            <a:r>
              <a:rPr lang="en-US" sz="1400" b="1" dirty="0" smtClean="0">
                <a:solidFill>
                  <a:schemeClr val="accent2"/>
                </a:solidFill>
                <a:latin typeface="Arial"/>
                <a:cs typeface="Arial"/>
              </a:rPr>
              <a:t>archetypes.</a:t>
            </a:r>
            <a:r>
              <a:rPr lang="en-US" sz="1400" dirty="0" smtClean="0">
                <a:latin typeface="Arial"/>
                <a:cs typeface="Arial"/>
              </a:rPr>
              <a:t> </a:t>
            </a:r>
          </a:p>
          <a:p>
            <a:pPr algn="just"/>
            <a:r>
              <a:rPr lang="en-US" sz="1400" dirty="0" smtClean="0">
                <a:latin typeface="Arial"/>
                <a:cs typeface="Arial"/>
              </a:rPr>
              <a:t>Jung also called them dominants, mythological or primordial images, but archetypes won out over these. An archetype is an unlearned tendency to experience things in a certain way.</a:t>
            </a:r>
          </a:p>
          <a:p>
            <a:pPr algn="just"/>
            <a:endParaRPr lang="en-US" sz="1400" dirty="0" smtClean="0">
              <a:latin typeface="Arial"/>
              <a:cs typeface="Arial"/>
            </a:endParaRPr>
          </a:p>
          <a:p>
            <a:pPr algn="just"/>
            <a:r>
              <a:rPr lang="en-US" sz="1400" dirty="0" smtClean="0">
                <a:latin typeface="Arial"/>
                <a:cs typeface="Arial"/>
              </a:rPr>
              <a:t>The archetype has no form of its own, but it acts as an “organizing principle” </a:t>
            </a:r>
          </a:p>
          <a:p>
            <a:pPr algn="just"/>
            <a:r>
              <a:rPr lang="en-US" sz="1400" dirty="0" smtClean="0">
                <a:latin typeface="Arial"/>
                <a:cs typeface="Arial"/>
              </a:rPr>
              <a:t>on the things we see or do. Classic archetypes include the mother, the father, the shadow, and the hero. The foremost of archetypes is the </a:t>
            </a:r>
            <a:r>
              <a:rPr lang="en-US" sz="1400" b="1" dirty="0" smtClean="0">
                <a:solidFill>
                  <a:schemeClr val="accent2"/>
                </a:solidFill>
                <a:latin typeface="Arial"/>
                <a:cs typeface="Arial"/>
              </a:rPr>
              <a:t>hero</a:t>
            </a:r>
            <a:r>
              <a:rPr lang="en-US" sz="1400" dirty="0" smtClean="0">
                <a:latin typeface="Arial"/>
                <a:cs typeface="Arial"/>
              </a:rPr>
              <a:t>, a person who bravely overcomes great difficulty in order to realize his destiny. He could be described as a role-model, urging each of us to vanquish adversity and pursue our own quest. </a:t>
            </a:r>
          </a:p>
          <a:p>
            <a:pPr algn="just"/>
            <a:r>
              <a:rPr lang="en-US" sz="1400" dirty="0" smtClean="0">
                <a:latin typeface="Arial"/>
                <a:cs typeface="Arial"/>
              </a:rPr>
              <a:t>     </a:t>
            </a:r>
            <a:endParaRPr lang="en-US" sz="1400" dirty="0">
              <a:latin typeface="Arial"/>
              <a:cs typeface="Arial"/>
            </a:endParaRPr>
          </a:p>
        </p:txBody>
      </p:sp>
      <p:sp>
        <p:nvSpPr>
          <p:cNvPr id="10" name="Rectangle 9"/>
          <p:cNvSpPr/>
          <p:nvPr/>
        </p:nvSpPr>
        <p:spPr>
          <a:xfrm>
            <a:off x="4114800" y="3657600"/>
            <a:ext cx="4768090" cy="2462213"/>
          </a:xfrm>
          <a:prstGeom prst="rect">
            <a:avLst/>
          </a:prstGeom>
        </p:spPr>
        <p:txBody>
          <a:bodyPr wrap="square">
            <a:spAutoFit/>
          </a:bodyPr>
          <a:lstStyle/>
          <a:p>
            <a:pPr lvl="0" algn="just"/>
            <a:r>
              <a:rPr lang="en-US" sz="1400" dirty="0" smtClean="0">
                <a:solidFill>
                  <a:prstClr val="black"/>
                </a:solidFill>
                <a:latin typeface="Arial"/>
                <a:cs typeface="Arial"/>
              </a:rPr>
              <a:t>Jung’s </a:t>
            </a:r>
            <a:r>
              <a:rPr lang="en-US" sz="1400" dirty="0">
                <a:solidFill>
                  <a:prstClr val="black"/>
                </a:solidFill>
                <a:latin typeface="Arial"/>
                <a:cs typeface="Arial"/>
              </a:rPr>
              <a:t>hero meets with certain characters, events and obstacles on his quest. Those are often recognizable from one myth to another, while the </a:t>
            </a:r>
            <a:r>
              <a:rPr lang="en-US" sz="1400" dirty="0" smtClean="0">
                <a:solidFill>
                  <a:prstClr val="black"/>
                </a:solidFill>
                <a:latin typeface="Arial"/>
                <a:cs typeface="Arial"/>
              </a:rPr>
              <a:t>characters </a:t>
            </a:r>
            <a:r>
              <a:rPr lang="en-US" sz="1400" dirty="0">
                <a:solidFill>
                  <a:prstClr val="black"/>
                </a:solidFill>
                <a:latin typeface="Arial"/>
                <a:cs typeface="Arial"/>
              </a:rPr>
              <a:t>in hero myths conform to archetype definitions as well.</a:t>
            </a:r>
            <a:r>
              <a:rPr lang="en-US" sz="1400" dirty="0" smtClean="0">
                <a:solidFill>
                  <a:prstClr val="black"/>
                </a:solidFill>
                <a:latin typeface="Arial"/>
                <a:cs typeface="Arial"/>
              </a:rPr>
              <a:t> </a:t>
            </a:r>
          </a:p>
          <a:p>
            <a:pPr lvl="0" algn="just"/>
            <a:endParaRPr lang="en-US" sz="1400" dirty="0">
              <a:solidFill>
                <a:prstClr val="black"/>
              </a:solidFill>
              <a:latin typeface="Arial"/>
              <a:cs typeface="Arial"/>
            </a:endParaRPr>
          </a:p>
          <a:p>
            <a:pPr lvl="0" algn="just"/>
            <a:r>
              <a:rPr lang="en-US" sz="1400" dirty="0" smtClean="0">
                <a:solidFill>
                  <a:prstClr val="black"/>
                </a:solidFill>
                <a:latin typeface="Arial"/>
                <a:cs typeface="Arial"/>
              </a:rPr>
              <a:t>The </a:t>
            </a:r>
            <a:r>
              <a:rPr lang="en-US" sz="1400" dirty="0">
                <a:solidFill>
                  <a:prstClr val="black"/>
                </a:solidFill>
                <a:latin typeface="Arial"/>
                <a:cs typeface="Arial"/>
              </a:rPr>
              <a:t>hero myth is the ultimate formula of self-realization. Other myths, even such of seemingly greater magnitude, like those of </a:t>
            </a:r>
            <a:r>
              <a:rPr lang="en-US" sz="1400" b="1" dirty="0">
                <a:solidFill>
                  <a:schemeClr val="accent2"/>
                </a:solidFill>
                <a:latin typeface="Arial"/>
                <a:cs typeface="Arial"/>
              </a:rPr>
              <a:t>creation</a:t>
            </a:r>
            <a:r>
              <a:rPr lang="en-US" sz="1400" dirty="0">
                <a:solidFill>
                  <a:prstClr val="black"/>
                </a:solidFill>
                <a:latin typeface="Arial"/>
                <a:cs typeface="Arial"/>
              </a:rPr>
              <a:t>, the flood, or apocalypse, could more or less be seen as components of the hero myth, symbolizing certain premises or necessary processes of the hero quest.</a:t>
            </a:r>
          </a:p>
        </p:txBody>
      </p:sp>
      <p:cxnSp>
        <p:nvCxnSpPr>
          <p:cNvPr id="12" name="Straight Connector 11"/>
          <p:cNvCxnSpPr/>
          <p:nvPr/>
        </p:nvCxnSpPr>
        <p:spPr>
          <a:xfrm rot="5400000">
            <a:off x="2344374" y="4545479"/>
            <a:ext cx="3147222" cy="1450"/>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4114800" y="2819400"/>
            <a:ext cx="4768090" cy="692497"/>
          </a:xfrm>
          <a:prstGeom prst="rect">
            <a:avLst/>
          </a:prstGeom>
          <a:noFill/>
        </p:spPr>
        <p:txBody>
          <a:bodyPr wrap="square" rtlCol="0">
            <a:spAutoFit/>
          </a:bodyPr>
          <a:lstStyle/>
          <a:p>
            <a:r>
              <a:rPr lang="en-US" sz="1300" b="1" dirty="0" smtClean="0">
                <a:latin typeface="Arial"/>
                <a:cs typeface="Arial"/>
              </a:rPr>
              <a:t>This painting shows Jung with an archetypical wise woman. You can also see a king, a maiden, a priestess, a warrior and other dreamlike archetypes.</a:t>
            </a:r>
            <a:endParaRPr lang="en-US" sz="1300" b="1" dirty="0">
              <a:latin typeface="Arial"/>
              <a:cs typeface="Arial"/>
            </a:endParaRPr>
          </a:p>
        </p:txBody>
      </p:sp>
      <p:sp>
        <p:nvSpPr>
          <p:cNvPr id="2" name="Title 1"/>
          <p:cNvSpPr>
            <a:spLocks noGrp="1"/>
          </p:cNvSpPr>
          <p:nvPr>
            <p:ph type="title"/>
          </p:nvPr>
        </p:nvSpPr>
        <p:spPr>
          <a:xfrm>
            <a:off x="228600" y="381000"/>
            <a:ext cx="3581400" cy="1676400"/>
          </a:xfrm>
        </p:spPr>
        <p:txBody>
          <a:bodyPr anchor="t"/>
          <a:lstStyle/>
          <a:p>
            <a:pPr algn="ctr"/>
            <a:r>
              <a:rPr lang="en-US" sz="4200" spc="-100" dirty="0" smtClean="0">
                <a:solidFill>
                  <a:schemeClr val="accent2"/>
                </a:solidFill>
                <a:latin typeface="Arial Black"/>
                <a:cs typeface="Arial Black"/>
              </a:rPr>
              <a:t>Archetypes</a:t>
            </a:r>
            <a:r>
              <a:rPr lang="en-US" sz="2800" dirty="0" smtClean="0">
                <a:solidFill>
                  <a:schemeClr val="accent2"/>
                </a:solidFill>
                <a:latin typeface="Arial Black"/>
                <a:cs typeface="Arial Black"/>
              </a:rPr>
              <a:t> Heroes &amp; Others</a:t>
            </a:r>
            <a:endParaRPr lang="en-US" sz="2800" dirty="0">
              <a:solidFill>
                <a:schemeClr val="accent2"/>
              </a:solidFill>
              <a:latin typeface="Arial Black"/>
              <a:cs typeface="Arial Black"/>
            </a:endParaRPr>
          </a:p>
        </p:txBody>
      </p:sp>
      <p:sp>
        <p:nvSpPr>
          <p:cNvPr id="16" name="Rectangle 15"/>
          <p:cNvSpPr/>
          <p:nvPr/>
        </p:nvSpPr>
        <p:spPr>
          <a:xfrm>
            <a:off x="336515" y="6400800"/>
            <a:ext cx="8610600" cy="323196"/>
          </a:xfrm>
          <a:prstGeom prst="rect">
            <a:avLst/>
          </a:prstGeom>
          <a:solidFill>
            <a:srgbClr val="F79D00">
              <a:alpha val="9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2971800" y="1549398"/>
            <a:ext cx="5791200" cy="4876800"/>
          </a:xfrm>
        </p:spPr>
        <p:txBody>
          <a:bodyPr>
            <a:noAutofit/>
          </a:bodyPr>
          <a:lstStyle/>
          <a:p>
            <a:pPr algn="l">
              <a:lnSpc>
                <a:spcPts val="1800"/>
              </a:lnSpc>
            </a:pPr>
            <a:r>
              <a:rPr lang="en-US" sz="1400" dirty="0" smtClean="0">
                <a:solidFill>
                  <a:schemeClr val="bg2">
                    <a:lumMod val="10000"/>
                  </a:schemeClr>
                </a:solidFill>
                <a:latin typeface="Arial"/>
                <a:cs typeface="Arial"/>
              </a:rPr>
              <a:t>Joseph John Campbell (March 26, 1904 – October 30, 1987) was an American mythologist, writer and lecturer, best known for his work in comparative mythology and comparative religion. </a:t>
            </a:r>
          </a:p>
          <a:p>
            <a:pPr algn="l">
              <a:lnSpc>
                <a:spcPts val="1800"/>
              </a:lnSpc>
            </a:pPr>
            <a:r>
              <a:rPr lang="en-US" sz="1400" dirty="0" smtClean="0">
                <a:solidFill>
                  <a:schemeClr val="bg2">
                    <a:lumMod val="10000"/>
                  </a:schemeClr>
                </a:solidFill>
                <a:latin typeface="Arial"/>
                <a:cs typeface="Arial"/>
              </a:rPr>
              <a:t>As a child Campbell became fascinated with Native American culture after his father took him to see the American Museum of Natural History in New York. He soon became versed in numerous aspects of Native American mythology. This sparked a </a:t>
            </a:r>
            <a:r>
              <a:rPr lang="en-US" sz="1400" b="1" dirty="0" smtClean="0">
                <a:solidFill>
                  <a:schemeClr val="accent2"/>
                </a:solidFill>
                <a:latin typeface="Arial"/>
                <a:cs typeface="Arial"/>
              </a:rPr>
              <a:t>lifelong passion for myth </a:t>
            </a:r>
            <a:r>
              <a:rPr lang="en-US" sz="1400" dirty="0" smtClean="0">
                <a:solidFill>
                  <a:schemeClr val="bg2">
                    <a:lumMod val="10000"/>
                  </a:schemeClr>
                </a:solidFill>
                <a:latin typeface="Arial"/>
                <a:cs typeface="Arial"/>
              </a:rPr>
              <a:t>and a </a:t>
            </a:r>
            <a:r>
              <a:rPr lang="en-US" sz="1400" dirty="0" err="1" smtClean="0">
                <a:solidFill>
                  <a:schemeClr val="bg2">
                    <a:lumMod val="10000"/>
                  </a:schemeClr>
                </a:solidFill>
                <a:latin typeface="Arial"/>
                <a:cs typeface="Arial"/>
              </a:rPr>
              <a:t>fasacination</a:t>
            </a:r>
            <a:r>
              <a:rPr lang="en-US" sz="1400" dirty="0" smtClean="0">
                <a:solidFill>
                  <a:schemeClr val="bg2">
                    <a:lumMod val="10000"/>
                  </a:schemeClr>
                </a:solidFill>
                <a:latin typeface="Arial"/>
                <a:cs typeface="Arial"/>
              </a:rPr>
              <a:t> with the thematic threads in mythology that appeared to exist throughout many human cultures.</a:t>
            </a:r>
          </a:p>
          <a:p>
            <a:pPr algn="l">
              <a:lnSpc>
                <a:spcPts val="1800"/>
              </a:lnSpc>
            </a:pPr>
            <a:r>
              <a:rPr lang="en-US" sz="1400" dirty="0" smtClean="0">
                <a:solidFill>
                  <a:schemeClr val="bg2">
                    <a:lumMod val="10000"/>
                  </a:schemeClr>
                </a:solidFill>
                <a:latin typeface="Arial"/>
                <a:cs typeface="Arial"/>
              </a:rPr>
              <a:t>In 1924 Campbell traveled to Europe with his family. On the ship back, he encountered </a:t>
            </a:r>
            <a:r>
              <a:rPr lang="en-US" sz="1400" dirty="0" err="1" smtClean="0">
                <a:solidFill>
                  <a:schemeClr val="bg2">
                    <a:lumMod val="10000"/>
                  </a:schemeClr>
                </a:solidFill>
                <a:latin typeface="Arial"/>
                <a:cs typeface="Arial"/>
              </a:rPr>
              <a:t>Jiddu</a:t>
            </a:r>
            <a:r>
              <a:rPr lang="en-US" sz="1400" dirty="0" smtClean="0">
                <a:solidFill>
                  <a:schemeClr val="bg2">
                    <a:lumMod val="10000"/>
                  </a:schemeClr>
                </a:solidFill>
                <a:latin typeface="Arial"/>
                <a:cs typeface="Arial"/>
              </a:rPr>
              <a:t> </a:t>
            </a:r>
            <a:r>
              <a:rPr lang="en-US" sz="1400" dirty="0" err="1" smtClean="0">
                <a:solidFill>
                  <a:schemeClr val="bg2">
                    <a:lumMod val="10000"/>
                  </a:schemeClr>
                </a:solidFill>
                <a:latin typeface="Arial"/>
                <a:cs typeface="Arial"/>
              </a:rPr>
              <a:t>Krishnamurti</a:t>
            </a:r>
            <a:r>
              <a:rPr lang="en-US" sz="1400" dirty="0" smtClean="0">
                <a:solidFill>
                  <a:schemeClr val="bg2">
                    <a:lumMod val="10000"/>
                  </a:schemeClr>
                </a:solidFill>
                <a:latin typeface="Arial"/>
                <a:cs typeface="Arial"/>
              </a:rPr>
              <a:t>; they discussed </a:t>
            </a:r>
            <a:r>
              <a:rPr lang="en-US" sz="1400" b="1" dirty="0" smtClean="0">
                <a:solidFill>
                  <a:schemeClr val="accent2"/>
                </a:solidFill>
                <a:latin typeface="Arial"/>
                <a:cs typeface="Arial"/>
              </a:rPr>
              <a:t>Asian philosophy</a:t>
            </a:r>
            <a:r>
              <a:rPr lang="en-US" sz="1400" dirty="0" smtClean="0">
                <a:solidFill>
                  <a:schemeClr val="bg2">
                    <a:lumMod val="10000"/>
                  </a:schemeClr>
                </a:solidFill>
                <a:latin typeface="Arial"/>
                <a:cs typeface="Arial"/>
              </a:rPr>
              <a:t>, sparking in Campbell a powerful interest in Hindu and Indian thought. </a:t>
            </a:r>
          </a:p>
          <a:p>
            <a:pPr algn="l">
              <a:lnSpc>
                <a:spcPts val="1800"/>
              </a:lnSpc>
            </a:pPr>
            <a:r>
              <a:rPr lang="en-US" sz="1400" dirty="0" smtClean="0">
                <a:solidFill>
                  <a:schemeClr val="bg2">
                    <a:lumMod val="10000"/>
                  </a:schemeClr>
                </a:solidFill>
                <a:latin typeface="Arial"/>
                <a:cs typeface="Arial"/>
              </a:rPr>
              <a:t>In 1927 Campbell received a fellowship provided by Columbia University to study in Europe. Campbell studied languages, quickly learning to read and speak French and German after only a few months of study. A new world of exciting ideas opened up to Campbell while studying in Europe. Here he also discovered the works and writings of Sigmund Freud and </a:t>
            </a:r>
            <a:r>
              <a:rPr lang="en-US" sz="1400" b="1" dirty="0" smtClean="0">
                <a:solidFill>
                  <a:schemeClr val="accent2"/>
                </a:solidFill>
                <a:latin typeface="Arial"/>
                <a:cs typeface="Arial"/>
              </a:rPr>
              <a:t>Carl Jung</a:t>
            </a:r>
            <a:r>
              <a:rPr lang="en-US" sz="1400" dirty="0" smtClean="0">
                <a:solidFill>
                  <a:schemeClr val="bg2">
                    <a:lumMod val="10000"/>
                  </a:schemeClr>
                </a:solidFill>
                <a:latin typeface="Arial"/>
                <a:cs typeface="Arial"/>
              </a:rPr>
              <a:t>.</a:t>
            </a:r>
          </a:p>
        </p:txBody>
      </p:sp>
      <p:sp>
        <p:nvSpPr>
          <p:cNvPr id="8" name="Title 1"/>
          <p:cNvSpPr>
            <a:spLocks noGrp="1"/>
          </p:cNvSpPr>
          <p:nvPr>
            <p:ph type="title"/>
          </p:nvPr>
        </p:nvSpPr>
        <p:spPr>
          <a:xfrm>
            <a:off x="2895600" y="304800"/>
            <a:ext cx="5395913" cy="685800"/>
          </a:xfrm>
        </p:spPr>
        <p:txBody>
          <a:bodyPr anchor="t"/>
          <a:lstStyle/>
          <a:p>
            <a:pPr algn="l"/>
            <a:r>
              <a:rPr lang="en-US" sz="3700" dirty="0" smtClean="0">
                <a:solidFill>
                  <a:schemeClr val="accent2"/>
                </a:solidFill>
                <a:latin typeface="Arial Black"/>
                <a:cs typeface="Arial Black"/>
              </a:rPr>
              <a:t>Joseph Campbell</a:t>
            </a:r>
            <a:endParaRPr lang="en-US" sz="3700" dirty="0">
              <a:solidFill>
                <a:schemeClr val="accent2"/>
              </a:solidFill>
              <a:latin typeface="Arial Black"/>
              <a:cs typeface="Arial Black"/>
            </a:endParaRPr>
          </a:p>
        </p:txBody>
      </p:sp>
      <p:pic>
        <p:nvPicPr>
          <p:cNvPr id="10" name="Picture 9" descr="_jean_erdman&amp; Campbell.jpg"/>
          <p:cNvPicPr>
            <a:picLocks noChangeAspect="1"/>
          </p:cNvPicPr>
          <p:nvPr/>
        </p:nvPicPr>
        <p:blipFill>
          <a:blip r:embed="rId2"/>
          <a:srcRect l="34571" t="10794" r="37442" b="44762"/>
          <a:stretch>
            <a:fillRect/>
          </a:stretch>
        </p:blipFill>
        <p:spPr>
          <a:xfrm>
            <a:off x="647700" y="4343400"/>
            <a:ext cx="1832066" cy="2011680"/>
          </a:xfrm>
          <a:prstGeom prst="rect">
            <a:avLst/>
          </a:prstGeom>
        </p:spPr>
      </p:pic>
      <p:sp>
        <p:nvSpPr>
          <p:cNvPr id="11" name="TextBox 10"/>
          <p:cNvSpPr txBox="1"/>
          <p:nvPr/>
        </p:nvSpPr>
        <p:spPr>
          <a:xfrm>
            <a:off x="457200" y="533400"/>
            <a:ext cx="2514600" cy="4401205"/>
          </a:xfrm>
          <a:prstGeom prst="rect">
            <a:avLst/>
          </a:prstGeom>
          <a:noFill/>
        </p:spPr>
        <p:txBody>
          <a:bodyPr wrap="square" rtlCol="0">
            <a:spAutoFit/>
          </a:bodyPr>
          <a:lstStyle/>
          <a:p>
            <a:r>
              <a:rPr lang="en-US" sz="2200" b="1" dirty="0" smtClean="0">
                <a:solidFill>
                  <a:srgbClr val="800000"/>
                </a:solidFill>
                <a:latin typeface="Arial"/>
                <a:cs typeface="Arial"/>
              </a:rPr>
              <a:t>Campbell wrote many books on mythology and archetypes:</a:t>
            </a:r>
          </a:p>
          <a:p>
            <a:endParaRPr lang="en-US" sz="800" dirty="0" smtClean="0"/>
          </a:p>
          <a:p>
            <a:pPr>
              <a:spcAft>
                <a:spcPts val="400"/>
              </a:spcAft>
            </a:pPr>
            <a:r>
              <a:rPr lang="en-US" sz="1400" dirty="0" smtClean="0">
                <a:latin typeface="Arial"/>
                <a:cs typeface="Arial"/>
              </a:rPr>
              <a:t>• </a:t>
            </a:r>
            <a:r>
              <a:rPr lang="en-US" sz="1400" b="1" i="1" dirty="0" smtClean="0">
                <a:latin typeface="Arial"/>
                <a:cs typeface="Arial"/>
              </a:rPr>
              <a:t>The Hero with a </a:t>
            </a:r>
            <a:br>
              <a:rPr lang="en-US" sz="1400" b="1" i="1" dirty="0" smtClean="0">
                <a:latin typeface="Arial"/>
                <a:cs typeface="Arial"/>
              </a:rPr>
            </a:br>
            <a:r>
              <a:rPr lang="en-US" sz="1400" b="1" i="1" dirty="0" smtClean="0">
                <a:latin typeface="Arial"/>
                <a:cs typeface="Arial"/>
              </a:rPr>
              <a:t>    Thousand Faces </a:t>
            </a:r>
            <a:r>
              <a:rPr lang="en-US" sz="1100" dirty="0" smtClean="0">
                <a:latin typeface="Arial"/>
                <a:cs typeface="Arial"/>
              </a:rPr>
              <a:t>-1949</a:t>
            </a:r>
          </a:p>
          <a:p>
            <a:pPr>
              <a:spcAft>
                <a:spcPts val="400"/>
              </a:spcAft>
            </a:pPr>
            <a:r>
              <a:rPr lang="en-US" sz="1400" dirty="0" smtClean="0">
                <a:latin typeface="Arial"/>
                <a:cs typeface="Arial"/>
              </a:rPr>
              <a:t>• </a:t>
            </a:r>
            <a:r>
              <a:rPr lang="en-US" sz="1400" b="1" i="1" dirty="0" smtClean="0">
                <a:latin typeface="Arial"/>
                <a:cs typeface="Arial"/>
              </a:rPr>
              <a:t>The Masks of God </a:t>
            </a:r>
            <a:r>
              <a:rPr lang="en-US" sz="1100" dirty="0" smtClean="0">
                <a:latin typeface="Arial"/>
                <a:cs typeface="Arial"/>
              </a:rPr>
              <a:t>-1959-68</a:t>
            </a:r>
          </a:p>
          <a:p>
            <a:pPr>
              <a:spcAft>
                <a:spcPts val="400"/>
              </a:spcAft>
            </a:pPr>
            <a:r>
              <a:rPr lang="en-US" sz="1400" dirty="0" smtClean="0">
                <a:latin typeface="Arial"/>
                <a:cs typeface="Arial"/>
              </a:rPr>
              <a:t>• </a:t>
            </a:r>
            <a:r>
              <a:rPr lang="en-US" sz="1400" b="1" i="1" dirty="0" smtClean="0">
                <a:latin typeface="Arial"/>
                <a:cs typeface="Arial"/>
              </a:rPr>
              <a:t>Myths to Live By </a:t>
            </a:r>
            <a:r>
              <a:rPr lang="en-US" sz="1100" dirty="0" smtClean="0">
                <a:latin typeface="Arial"/>
                <a:cs typeface="Arial"/>
              </a:rPr>
              <a:t>-1972</a:t>
            </a:r>
          </a:p>
          <a:p>
            <a:pPr>
              <a:spcAft>
                <a:spcPts val="400"/>
              </a:spcAft>
            </a:pPr>
            <a:r>
              <a:rPr lang="en-US" sz="1400" dirty="0" smtClean="0">
                <a:latin typeface="Arial"/>
                <a:cs typeface="Arial"/>
              </a:rPr>
              <a:t>• </a:t>
            </a:r>
            <a:r>
              <a:rPr lang="en-US" sz="1400" b="1" i="1" dirty="0" smtClean="0">
                <a:latin typeface="Arial"/>
                <a:cs typeface="Arial"/>
              </a:rPr>
              <a:t>The Power of Myth </a:t>
            </a:r>
            <a:r>
              <a:rPr lang="en-US" sz="1000" dirty="0" smtClean="0">
                <a:latin typeface="Arial"/>
                <a:cs typeface="Arial"/>
              </a:rPr>
              <a:t>-1988</a:t>
            </a:r>
          </a:p>
          <a:p>
            <a:pPr>
              <a:spcAft>
                <a:spcPts val="400"/>
              </a:spcAft>
            </a:pPr>
            <a:r>
              <a:rPr lang="en-US" sz="1400" dirty="0" smtClean="0">
                <a:latin typeface="Arial"/>
                <a:cs typeface="Arial"/>
              </a:rPr>
              <a:t>• </a:t>
            </a:r>
            <a:r>
              <a:rPr lang="en-US" sz="1400" b="1" i="1" dirty="0" smtClean="0">
                <a:latin typeface="Arial"/>
                <a:cs typeface="Arial"/>
              </a:rPr>
              <a:t>The Hero’s Journey </a:t>
            </a:r>
            <a:r>
              <a:rPr lang="en-US" sz="1100" dirty="0" smtClean="0">
                <a:latin typeface="Arial"/>
                <a:cs typeface="Arial"/>
              </a:rPr>
              <a:t>-1990</a:t>
            </a:r>
          </a:p>
          <a:p>
            <a:pPr>
              <a:spcAft>
                <a:spcPts val="400"/>
              </a:spcAft>
            </a:pPr>
            <a:r>
              <a:rPr lang="en-US" sz="1400" dirty="0" smtClean="0">
                <a:latin typeface="Arial"/>
                <a:cs typeface="Arial"/>
              </a:rPr>
              <a:t>• </a:t>
            </a:r>
            <a:r>
              <a:rPr lang="en-US" sz="1400" b="1" i="1" dirty="0" smtClean="0">
                <a:latin typeface="Arial"/>
                <a:cs typeface="Arial"/>
              </a:rPr>
              <a:t>Mythic Worlds,</a:t>
            </a:r>
            <a:br>
              <a:rPr lang="en-US" sz="1400" b="1" i="1" dirty="0" smtClean="0">
                <a:latin typeface="Arial"/>
                <a:cs typeface="Arial"/>
              </a:rPr>
            </a:br>
            <a:r>
              <a:rPr lang="en-US" sz="1400" b="1" i="1" dirty="0" smtClean="0">
                <a:latin typeface="Arial"/>
                <a:cs typeface="Arial"/>
              </a:rPr>
              <a:t>        Modern Worlds </a:t>
            </a:r>
            <a:r>
              <a:rPr lang="en-US" sz="1000" dirty="0" smtClean="0">
                <a:latin typeface="Arial"/>
                <a:cs typeface="Arial"/>
              </a:rPr>
              <a:t>-1993</a:t>
            </a:r>
          </a:p>
          <a:p>
            <a:pPr>
              <a:spcAft>
                <a:spcPts val="400"/>
              </a:spcAft>
            </a:pPr>
            <a:r>
              <a:rPr lang="en-US" sz="1200" dirty="0" smtClean="0">
                <a:latin typeface="Arial"/>
                <a:cs typeface="Arial"/>
              </a:rPr>
              <a:t>              (partial list)</a:t>
            </a:r>
          </a:p>
          <a:p>
            <a:pPr>
              <a:spcAft>
                <a:spcPts val="400"/>
              </a:spcAft>
            </a:pPr>
            <a:endParaRPr lang="en-US" sz="1100" dirty="0" smtClean="0"/>
          </a:p>
          <a:p>
            <a:pPr>
              <a:spcAft>
                <a:spcPts val="400"/>
              </a:spcAft>
            </a:pPr>
            <a:endParaRPr lang="en-US" sz="1000" dirty="0" smtClean="0"/>
          </a:p>
          <a:p>
            <a:pPr>
              <a:spcAft>
                <a:spcPts val="400"/>
              </a:spcAft>
            </a:pPr>
            <a:endParaRPr lang="en-US" sz="1100" dirty="0" smtClean="0"/>
          </a:p>
          <a:p>
            <a:pPr>
              <a:spcAft>
                <a:spcPts val="400"/>
              </a:spcAft>
            </a:pPr>
            <a:endParaRPr lang="en-US" sz="1100" dirty="0" smtClean="0"/>
          </a:p>
        </p:txBody>
      </p:sp>
      <p:sp>
        <p:nvSpPr>
          <p:cNvPr id="12" name="TextBox 11"/>
          <p:cNvSpPr txBox="1"/>
          <p:nvPr/>
        </p:nvSpPr>
        <p:spPr>
          <a:xfrm>
            <a:off x="2971800" y="1044600"/>
            <a:ext cx="5867400" cy="369332"/>
          </a:xfrm>
          <a:prstGeom prst="rect">
            <a:avLst/>
          </a:prstGeom>
          <a:noFill/>
        </p:spPr>
        <p:txBody>
          <a:bodyPr wrap="square" rtlCol="0">
            <a:spAutoFit/>
          </a:bodyPr>
          <a:lstStyle/>
          <a:p>
            <a:r>
              <a:rPr lang="en-US" b="1" i="1" dirty="0" smtClean="0">
                <a:latin typeface="Arial"/>
                <a:cs typeface="Arial"/>
              </a:rPr>
              <a:t>Scholar of Literature, Mythology and Religion</a:t>
            </a:r>
            <a:endParaRPr lang="en-US" b="1" i="1" dirty="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5" name="Title 1"/>
          <p:cNvSpPr txBox="1">
            <a:spLocks/>
          </p:cNvSpPr>
          <p:nvPr/>
        </p:nvSpPr>
        <p:spPr>
          <a:xfrm>
            <a:off x="456075" y="381000"/>
            <a:ext cx="8306925" cy="685799"/>
          </a:xfrm>
          <a:prstGeom prst="rect">
            <a:avLst/>
          </a:prstGeom>
        </p:spPr>
        <p:style>
          <a:lnRef idx="1">
            <a:schemeClr val="accent2"/>
          </a:lnRef>
          <a:fillRef idx="3">
            <a:schemeClr val="accent2"/>
          </a:fillRef>
          <a:effectRef idx="2">
            <a:schemeClr val="accent2"/>
          </a:effectRef>
          <a:fontRef idx="minor">
            <a:schemeClr val="lt1"/>
          </a:fontRef>
        </p:style>
        <p:txBody>
          <a:bodyPr vert="horz" lIns="91440" tIns="0" rIns="91440" bIns="0" rtlCol="0" anchor="t" anchorCtr="0">
            <a:noAutofit/>
          </a:bodyPr>
          <a:lstStyle/>
          <a:p>
            <a:pPr marL="0" marR="0" lvl="0" indent="0" algn="ctr" defTabSz="914400" rtl="0" eaLnBrk="1" fontAlgn="auto" latinLnBrk="0" hangingPunct="1">
              <a:lnSpc>
                <a:spcPts val="5400"/>
              </a:lnSpc>
              <a:spcBef>
                <a:spcPct val="0"/>
              </a:spcBef>
              <a:spcAft>
                <a:spcPts val="0"/>
              </a:spcAft>
              <a:buClrTx/>
              <a:buSzTx/>
              <a:buFontTx/>
              <a:buNone/>
              <a:tabLst/>
              <a:defRPr/>
            </a:pPr>
            <a:r>
              <a:rPr kumimoji="0" lang="en-US" sz="3400" b="0" i="0" u="none" strike="noStrike" kern="1200" cap="none" spc="0" normalizeH="0" baseline="0" noProof="0" dirty="0" smtClean="0">
                <a:ln>
                  <a:noFill/>
                </a:ln>
                <a:solidFill>
                  <a:schemeClr val="bg1">
                    <a:alpha val="90000"/>
                  </a:schemeClr>
                </a:solidFill>
                <a:effectLst/>
                <a:uLnTx/>
                <a:uFillTx/>
                <a:latin typeface="Arial Black"/>
                <a:ea typeface="+mj-ea"/>
                <a:cs typeface="Arial Black"/>
              </a:rPr>
              <a:t>Joseph Campbell’s Heroes</a:t>
            </a:r>
            <a:endParaRPr kumimoji="0" lang="en-US" sz="3200" b="1" u="none" strike="noStrike" kern="1200" cap="none" spc="0" normalizeH="0" baseline="0" noProof="0" dirty="0">
              <a:ln>
                <a:noFill/>
              </a:ln>
              <a:solidFill>
                <a:schemeClr val="bg1">
                  <a:alpha val="90000"/>
                </a:schemeClr>
              </a:solidFill>
              <a:effectLst/>
              <a:uLnTx/>
              <a:uFillTx/>
              <a:latin typeface="Arial"/>
              <a:ea typeface="+mj-ea"/>
              <a:cs typeface="Arial"/>
            </a:endParaRPr>
          </a:p>
        </p:txBody>
      </p:sp>
      <p:sp>
        <p:nvSpPr>
          <p:cNvPr id="6" name="TextBox 5"/>
          <p:cNvSpPr txBox="1"/>
          <p:nvPr/>
        </p:nvSpPr>
        <p:spPr>
          <a:xfrm>
            <a:off x="456075" y="1269996"/>
            <a:ext cx="5929485" cy="5262978"/>
          </a:xfrm>
          <a:prstGeom prst="rect">
            <a:avLst/>
          </a:prstGeom>
          <a:noFill/>
        </p:spPr>
        <p:txBody>
          <a:bodyPr wrap="square" numCol="2" spcCol="137160" rtlCol="0">
            <a:spAutoFit/>
          </a:bodyPr>
          <a:lstStyle/>
          <a:p>
            <a:r>
              <a:rPr lang="en-US" sz="1400" dirty="0" smtClean="0">
                <a:latin typeface="Arial"/>
                <a:cs typeface="Arial"/>
              </a:rPr>
              <a:t>Campbell's ideas regarding myth and its relation to the human psyche were deeply influenced by the work of </a:t>
            </a:r>
            <a:r>
              <a:rPr lang="en-US" sz="1400" b="1" dirty="0" smtClean="0">
                <a:solidFill>
                  <a:srgbClr val="800000"/>
                </a:solidFill>
                <a:latin typeface="Arial"/>
                <a:cs typeface="Arial"/>
              </a:rPr>
              <a:t>Carl Jung</a:t>
            </a:r>
            <a:r>
              <a:rPr lang="en-US" sz="1400" dirty="0" smtClean="0">
                <a:latin typeface="Arial"/>
                <a:cs typeface="Arial"/>
              </a:rPr>
              <a:t>. Campbell's conception of </a:t>
            </a:r>
            <a:r>
              <a:rPr lang="en-US" sz="1400" b="1" dirty="0" smtClean="0">
                <a:solidFill>
                  <a:srgbClr val="800000"/>
                </a:solidFill>
                <a:latin typeface="Arial"/>
                <a:cs typeface="Arial"/>
              </a:rPr>
              <a:t>myth</a:t>
            </a:r>
            <a:r>
              <a:rPr lang="en-US" sz="1400" dirty="0" smtClean="0">
                <a:latin typeface="Arial"/>
                <a:cs typeface="Arial"/>
              </a:rPr>
              <a:t> is closely related to the Jungian method of dream interpretation, which is heavily reliant on </a:t>
            </a:r>
            <a:r>
              <a:rPr lang="en-US" sz="1400" b="1" dirty="0" smtClean="0">
                <a:solidFill>
                  <a:srgbClr val="800000"/>
                </a:solidFill>
                <a:latin typeface="Arial"/>
                <a:cs typeface="Arial"/>
              </a:rPr>
              <a:t>symbolic</a:t>
            </a:r>
            <a:r>
              <a:rPr lang="en-US" sz="1400" dirty="0" smtClean="0">
                <a:latin typeface="Arial"/>
                <a:cs typeface="Arial"/>
              </a:rPr>
              <a:t> interpretation.</a:t>
            </a:r>
          </a:p>
          <a:p>
            <a:endParaRPr lang="en-US" sz="1400" dirty="0" smtClean="0">
              <a:latin typeface="Arial"/>
              <a:cs typeface="Arial"/>
            </a:endParaRPr>
          </a:p>
          <a:p>
            <a:r>
              <a:rPr lang="en-US" sz="1400" dirty="0" smtClean="0">
                <a:latin typeface="Arial"/>
                <a:cs typeface="Arial"/>
              </a:rPr>
              <a:t>In 1940, Campbell met </a:t>
            </a:r>
            <a:r>
              <a:rPr lang="en-US" sz="1400" dirty="0" err="1" smtClean="0">
                <a:latin typeface="Arial"/>
                <a:cs typeface="Arial"/>
              </a:rPr>
              <a:t>Indologist</a:t>
            </a:r>
            <a:r>
              <a:rPr lang="en-US" sz="1400" dirty="0" smtClean="0">
                <a:latin typeface="Arial"/>
                <a:cs typeface="Arial"/>
              </a:rPr>
              <a:t> Heinrich Zimmer; the two men soon became good friends. </a:t>
            </a:r>
          </a:p>
          <a:p>
            <a:endParaRPr lang="en-US" sz="1400" dirty="0" smtClean="0">
              <a:latin typeface="Arial"/>
              <a:cs typeface="Arial"/>
            </a:endParaRPr>
          </a:p>
          <a:p>
            <a:r>
              <a:rPr lang="en-US" sz="1400" dirty="0" smtClean="0">
                <a:latin typeface="Arial"/>
                <a:cs typeface="Arial"/>
              </a:rPr>
              <a:t>Campbell looked upon Zimmer as a </a:t>
            </a:r>
            <a:r>
              <a:rPr lang="en-US" sz="1400" b="1" dirty="0" smtClean="0">
                <a:solidFill>
                  <a:srgbClr val="800000"/>
                </a:solidFill>
                <a:latin typeface="Arial"/>
                <a:cs typeface="Arial"/>
              </a:rPr>
              <a:t>mentor</a:t>
            </a:r>
            <a:r>
              <a:rPr lang="en-US" sz="1400" dirty="0" smtClean="0">
                <a:latin typeface="Arial"/>
                <a:cs typeface="Arial"/>
              </a:rPr>
              <a:t>. Zimmer taught him that myth (rather than a guru or spiritual guide) could serve as a personal mentor, in that its stories provide a </a:t>
            </a:r>
            <a:r>
              <a:rPr lang="en-US" sz="1400" b="1" dirty="0" smtClean="0">
                <a:solidFill>
                  <a:srgbClr val="800000"/>
                </a:solidFill>
                <a:latin typeface="Arial"/>
                <a:cs typeface="Arial"/>
              </a:rPr>
              <a:t>psychological road map </a:t>
            </a:r>
            <a:r>
              <a:rPr lang="en-US" sz="1400" dirty="0" smtClean="0">
                <a:latin typeface="Arial"/>
                <a:cs typeface="Arial"/>
              </a:rPr>
              <a:t>for the finding of oneself in the labyrinth of the complex modern world. </a:t>
            </a:r>
          </a:p>
          <a:p>
            <a:r>
              <a:rPr lang="en-US" sz="1400" dirty="0" smtClean="0">
                <a:latin typeface="Arial"/>
                <a:cs typeface="Arial"/>
              </a:rPr>
              <a:t>After Zimmer's death, Campbell was given the task of editing and posthumously publishing Zimmer's papers, which he would do over the following decade. Through Zimmer, he was able to finally meet Carl Jung, in 1954.</a:t>
            </a:r>
          </a:p>
          <a:p>
            <a:endParaRPr lang="en-US" sz="1400" dirty="0" smtClean="0">
              <a:latin typeface="Arial"/>
              <a:cs typeface="Arial"/>
            </a:endParaRPr>
          </a:p>
          <a:p>
            <a:r>
              <a:rPr lang="en-US" sz="1400" dirty="0" smtClean="0">
                <a:latin typeface="Arial"/>
                <a:cs typeface="Arial"/>
              </a:rPr>
              <a:t>The role of the </a:t>
            </a:r>
            <a:r>
              <a:rPr lang="en-US" sz="1400" b="1" dirty="0" smtClean="0">
                <a:solidFill>
                  <a:srgbClr val="800000"/>
                </a:solidFill>
                <a:latin typeface="Arial"/>
                <a:cs typeface="Arial"/>
              </a:rPr>
              <a:t>hero</a:t>
            </a:r>
            <a:r>
              <a:rPr lang="en-US" sz="1400" dirty="0" smtClean="0">
                <a:latin typeface="Arial"/>
                <a:cs typeface="Arial"/>
              </a:rPr>
              <a:t> figured largely in Campbell's comparative studies. </a:t>
            </a:r>
          </a:p>
          <a:p>
            <a:r>
              <a:rPr lang="en-US" sz="1400" dirty="0" smtClean="0">
                <a:latin typeface="Arial"/>
                <a:cs typeface="Arial"/>
              </a:rPr>
              <a:t>In his book </a:t>
            </a:r>
            <a:r>
              <a:rPr lang="en-US" sz="1400" i="1" dirty="0" smtClean="0">
                <a:latin typeface="Arial"/>
                <a:cs typeface="Arial"/>
              </a:rPr>
              <a:t>The Hero with a Thousand Faces,</a:t>
            </a:r>
            <a:r>
              <a:rPr lang="en-US" sz="1400" dirty="0" smtClean="0">
                <a:latin typeface="Arial"/>
                <a:cs typeface="Arial"/>
              </a:rPr>
              <a:t> published in 1949, Campbell introduced the idea of the </a:t>
            </a:r>
            <a:r>
              <a:rPr lang="en-US" sz="1400" b="1" dirty="0" err="1" smtClean="0">
                <a:solidFill>
                  <a:srgbClr val="800000"/>
                </a:solidFill>
                <a:latin typeface="Arial"/>
                <a:cs typeface="Arial"/>
              </a:rPr>
              <a:t>monomyth</a:t>
            </a:r>
            <a:r>
              <a:rPr lang="en-US" sz="1400" dirty="0" smtClean="0">
                <a:latin typeface="Arial"/>
                <a:cs typeface="Arial"/>
              </a:rPr>
              <a:t>, outlining the analysis of countless myths and fables from all over the world, and the archetypal patterns that appear in them.</a:t>
            </a:r>
          </a:p>
          <a:p>
            <a:endParaRPr lang="en-US" sz="1400" dirty="0" smtClean="0">
              <a:latin typeface="Arial"/>
              <a:cs typeface="Arial"/>
            </a:endParaRPr>
          </a:p>
          <a:p>
            <a:r>
              <a:rPr lang="en-US" sz="1400" dirty="0" smtClean="0">
                <a:latin typeface="Arial"/>
                <a:cs typeface="Arial"/>
              </a:rPr>
              <a:t> Heroes were important to Campbell because he felt they conveyed </a:t>
            </a:r>
            <a:r>
              <a:rPr lang="en-US" sz="1400" b="1" dirty="0" smtClean="0">
                <a:solidFill>
                  <a:srgbClr val="800000"/>
                </a:solidFill>
                <a:latin typeface="Arial"/>
                <a:cs typeface="Arial"/>
              </a:rPr>
              <a:t>universal truths </a:t>
            </a:r>
            <a:r>
              <a:rPr lang="en-US" sz="1400" dirty="0" smtClean="0">
                <a:latin typeface="Arial"/>
                <a:cs typeface="Arial"/>
              </a:rPr>
              <a:t>about self-discovery, one’s role in society, and the relation between the two.</a:t>
            </a:r>
          </a:p>
          <a:p>
            <a:endParaRPr lang="en-US" sz="1400" dirty="0">
              <a:latin typeface="Arial"/>
              <a:cs typeface="Arial"/>
            </a:endParaRPr>
          </a:p>
        </p:txBody>
      </p:sp>
      <p:pic>
        <p:nvPicPr>
          <p:cNvPr id="7" name="Picture 6" descr="Zimmer book.jpg"/>
          <p:cNvPicPr>
            <a:picLocks noChangeAspect="1"/>
          </p:cNvPicPr>
          <p:nvPr/>
        </p:nvPicPr>
        <p:blipFill>
          <a:blip r:embed="rId3"/>
          <a:stretch>
            <a:fillRect/>
          </a:stretch>
        </p:blipFill>
        <p:spPr>
          <a:xfrm>
            <a:off x="6504432" y="1371601"/>
            <a:ext cx="2258568" cy="3474720"/>
          </a:xfrm>
          <a:prstGeom prst="rect">
            <a:avLst/>
          </a:prstGeom>
        </p:spPr>
      </p:pic>
      <p:sp>
        <p:nvSpPr>
          <p:cNvPr id="8" name="TextBox 7"/>
          <p:cNvSpPr txBox="1"/>
          <p:nvPr/>
        </p:nvSpPr>
        <p:spPr>
          <a:xfrm>
            <a:off x="6504432" y="4955738"/>
            <a:ext cx="2377440" cy="1292662"/>
          </a:xfrm>
          <a:prstGeom prst="rect">
            <a:avLst/>
          </a:prstGeom>
          <a:noFill/>
        </p:spPr>
        <p:txBody>
          <a:bodyPr wrap="square" rtlCol="0">
            <a:spAutoFit/>
          </a:bodyPr>
          <a:lstStyle/>
          <a:p>
            <a:r>
              <a:rPr lang="en-US" sz="1300" b="1" dirty="0" smtClean="0">
                <a:latin typeface="Arial"/>
                <a:cs typeface="Arial"/>
              </a:rPr>
              <a:t>Zimmer relied more on the meanings and </a:t>
            </a:r>
            <a:r>
              <a:rPr lang="en-US" sz="1300" b="1" dirty="0" err="1" smtClean="0">
                <a:latin typeface="Arial"/>
                <a:cs typeface="Arial"/>
              </a:rPr>
              <a:t>symbology</a:t>
            </a:r>
            <a:r>
              <a:rPr lang="en-US" sz="1300" b="1" dirty="0" smtClean="0">
                <a:latin typeface="Arial"/>
                <a:cs typeface="Arial"/>
              </a:rPr>
              <a:t> of mythological tales as a source for psychological realization than upon psychoanalysis itself. </a:t>
            </a:r>
          </a:p>
          <a:p>
            <a:endParaRPr lang="en-US" sz="1300" b="1" dirty="0">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58813" y="513341"/>
            <a:ext cx="7824788" cy="762948"/>
          </a:xfrm>
        </p:spPr>
        <p:txBody>
          <a:bodyPr anchor="t"/>
          <a:lstStyle/>
          <a:p>
            <a:pPr algn="ctr"/>
            <a:r>
              <a:rPr lang="en-US" sz="3600" dirty="0" smtClean="0">
                <a:solidFill>
                  <a:schemeClr val="accent2"/>
                </a:solidFill>
                <a:latin typeface="Arial Black"/>
                <a:cs typeface="Arial Black"/>
              </a:rPr>
              <a:t>The Book with 1000 Covers</a:t>
            </a:r>
            <a:endParaRPr lang="en-US" sz="3600" dirty="0">
              <a:solidFill>
                <a:schemeClr val="accent2"/>
              </a:solidFill>
              <a:latin typeface="Arial Black"/>
              <a:cs typeface="Arial Black"/>
            </a:endParaRPr>
          </a:p>
        </p:txBody>
      </p:sp>
      <p:sp>
        <p:nvSpPr>
          <p:cNvPr id="5" name="TextBox 4"/>
          <p:cNvSpPr txBox="1"/>
          <p:nvPr/>
        </p:nvSpPr>
        <p:spPr>
          <a:xfrm>
            <a:off x="533400" y="1276289"/>
            <a:ext cx="8027986" cy="400110"/>
          </a:xfrm>
          <a:prstGeom prst="rect">
            <a:avLst/>
          </a:prstGeom>
          <a:noFill/>
        </p:spPr>
        <p:txBody>
          <a:bodyPr wrap="square" rtlCol="0">
            <a:spAutoFit/>
          </a:bodyPr>
          <a:lstStyle/>
          <a:p>
            <a:r>
              <a:rPr lang="en-US" sz="2000" b="1" i="1" dirty="0" smtClean="0">
                <a:latin typeface="Arial"/>
                <a:cs typeface="Arial"/>
              </a:rPr>
              <a:t>Campbell’s hero book touched a nerve and became a best-seller.</a:t>
            </a:r>
            <a:endParaRPr lang="en-US" sz="2000" b="1" i="1" dirty="0">
              <a:latin typeface="Arial"/>
              <a:cs typeface="Arial"/>
            </a:endParaRPr>
          </a:p>
        </p:txBody>
      </p:sp>
      <p:pic>
        <p:nvPicPr>
          <p:cNvPr id="6" name="Picture 5" descr="hero-with-a-thousand-faces.jpg"/>
          <p:cNvPicPr>
            <a:picLocks noChangeAspect="1"/>
          </p:cNvPicPr>
          <p:nvPr/>
        </p:nvPicPr>
        <p:blipFill>
          <a:blip r:embed="rId3"/>
          <a:stretch>
            <a:fillRect/>
          </a:stretch>
        </p:blipFill>
        <p:spPr>
          <a:xfrm>
            <a:off x="457200" y="2133600"/>
            <a:ext cx="1788566" cy="2743200"/>
          </a:xfrm>
          <a:prstGeom prst="rect">
            <a:avLst/>
          </a:prstGeom>
          <a:effectLst>
            <a:outerShdw blurRad="50800" dist="50800" dir="2700000">
              <a:srgbClr val="000000">
                <a:alpha val="43000"/>
              </a:srgbClr>
            </a:outerShdw>
          </a:effectLst>
        </p:spPr>
      </p:pic>
      <p:pic>
        <p:nvPicPr>
          <p:cNvPr id="7" name="Picture 6" descr="Hero1000-2.jpg"/>
          <p:cNvPicPr>
            <a:picLocks noChangeAspect="1"/>
          </p:cNvPicPr>
          <p:nvPr/>
        </p:nvPicPr>
        <p:blipFill>
          <a:blip r:embed="rId4"/>
          <a:stretch>
            <a:fillRect/>
          </a:stretch>
        </p:blipFill>
        <p:spPr>
          <a:xfrm>
            <a:off x="3530601" y="2133600"/>
            <a:ext cx="1805026" cy="2743200"/>
          </a:xfrm>
          <a:prstGeom prst="rect">
            <a:avLst/>
          </a:prstGeom>
          <a:effectLst>
            <a:outerShdw blurRad="50800" dist="50800" dir="2700000">
              <a:srgbClr val="000000">
                <a:alpha val="43000"/>
              </a:srgbClr>
            </a:outerShdw>
          </a:effectLst>
        </p:spPr>
      </p:pic>
      <p:pic>
        <p:nvPicPr>
          <p:cNvPr id="8" name="Picture 7" descr="Herocover.psd"/>
          <p:cNvPicPr>
            <a:picLocks noChangeAspect="1"/>
          </p:cNvPicPr>
          <p:nvPr/>
        </p:nvPicPr>
        <p:blipFill>
          <a:blip r:embed="rId5"/>
          <a:stretch>
            <a:fillRect/>
          </a:stretch>
        </p:blipFill>
        <p:spPr>
          <a:xfrm>
            <a:off x="6850443" y="2133600"/>
            <a:ext cx="1836357" cy="2743200"/>
          </a:xfrm>
          <a:prstGeom prst="rect">
            <a:avLst/>
          </a:prstGeom>
          <a:effectLst>
            <a:outerShdw blurRad="50800" dist="50800" dir="2700000">
              <a:srgbClr val="000000">
                <a:alpha val="43000"/>
              </a:srgbClr>
            </a:outerShdw>
          </a:effectLst>
        </p:spPr>
      </p:pic>
      <p:pic>
        <p:nvPicPr>
          <p:cNvPr id="9" name="Picture 8" descr="Hero1000faces.jpg"/>
          <p:cNvPicPr>
            <a:picLocks noChangeAspect="1"/>
          </p:cNvPicPr>
          <p:nvPr/>
        </p:nvPicPr>
        <p:blipFill>
          <a:blip r:embed="rId6"/>
          <a:stretch>
            <a:fillRect/>
          </a:stretch>
        </p:blipFill>
        <p:spPr>
          <a:xfrm>
            <a:off x="1905000" y="3657600"/>
            <a:ext cx="1790299" cy="2743200"/>
          </a:xfrm>
          <a:prstGeom prst="rect">
            <a:avLst/>
          </a:prstGeom>
          <a:effectLst>
            <a:outerShdw blurRad="50800" dist="50800" dir="2700000">
              <a:srgbClr val="000000">
                <a:alpha val="43000"/>
              </a:srgbClr>
            </a:outerShdw>
          </a:effectLst>
        </p:spPr>
      </p:pic>
      <p:pic>
        <p:nvPicPr>
          <p:cNvPr id="10" name="Picture 9" descr="the_hero_thousand_facesbookcover.jpg"/>
          <p:cNvPicPr>
            <a:picLocks noChangeAspect="1"/>
          </p:cNvPicPr>
          <p:nvPr/>
        </p:nvPicPr>
        <p:blipFill>
          <a:blip r:embed="rId7"/>
          <a:stretch>
            <a:fillRect/>
          </a:stretch>
        </p:blipFill>
        <p:spPr>
          <a:xfrm>
            <a:off x="5310226" y="3657600"/>
            <a:ext cx="1748499" cy="2743200"/>
          </a:xfrm>
          <a:prstGeom prst="rect">
            <a:avLst/>
          </a:prstGeom>
          <a:effectLst>
            <a:outerShdw blurRad="50800" dist="50800" dir="2700000">
              <a:srgbClr val="000000">
                <a:alpha val="43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5" name="Rectangle 4"/>
          <p:cNvSpPr/>
          <p:nvPr/>
        </p:nvSpPr>
        <p:spPr>
          <a:xfrm>
            <a:off x="4292600" y="381000"/>
            <a:ext cx="4690533" cy="6163733"/>
          </a:xfrm>
          <a:prstGeom prst="rect">
            <a:avLst/>
          </a:prstGeom>
          <a:solidFill>
            <a:srgbClr val="FFFFFF">
              <a:alpha val="90000"/>
            </a:srgbClr>
          </a:solidFill>
          <a:ln w="0">
            <a:noFill/>
          </a:ln>
          <a:effectLst>
            <a:outerShdw blurRad="114300" dist="1016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1"/>
          <p:cNvSpPr txBox="1">
            <a:spLocks/>
          </p:cNvSpPr>
          <p:nvPr/>
        </p:nvSpPr>
        <p:spPr>
          <a:xfrm>
            <a:off x="456076" y="381000"/>
            <a:ext cx="3582524" cy="1447800"/>
          </a:xfrm>
          <a:prstGeom prst="rect">
            <a:avLst/>
          </a:prstGeom>
        </p:spPr>
        <p:style>
          <a:lnRef idx="1">
            <a:schemeClr val="accent2"/>
          </a:lnRef>
          <a:fillRef idx="3">
            <a:schemeClr val="accent2"/>
          </a:fillRef>
          <a:effectRef idx="2">
            <a:schemeClr val="accent2"/>
          </a:effectRef>
          <a:fontRef idx="minor">
            <a:schemeClr val="lt1"/>
          </a:fontRef>
        </p:style>
        <p:txBody>
          <a:bodyPr vert="horz" lIns="91440" tIns="0" rIns="91440" bIns="0" rtlCol="0" anchor="t" anchorCtr="0">
            <a:noAutofit/>
          </a:bodyPr>
          <a:lstStyle/>
          <a:p>
            <a:pPr marL="0" marR="0" lvl="0" indent="0" algn="ctr" defTabSz="914400" rtl="0" eaLnBrk="1" fontAlgn="auto" latinLnBrk="0" hangingPunct="1">
              <a:lnSpc>
                <a:spcPts val="4800"/>
              </a:lnSpc>
              <a:spcBef>
                <a:spcPct val="0"/>
              </a:spcBef>
              <a:spcAft>
                <a:spcPts val="0"/>
              </a:spcAft>
              <a:buClrTx/>
              <a:buSzTx/>
              <a:buFontTx/>
              <a:buNone/>
              <a:tabLst/>
              <a:defRPr/>
            </a:pPr>
            <a:r>
              <a:rPr kumimoji="0" lang="en-US" sz="3400" b="0" i="0" u="none" strike="noStrike" kern="1200" cap="none" spc="0" normalizeH="0" baseline="0" noProof="0" dirty="0" smtClean="0">
                <a:ln>
                  <a:noFill/>
                </a:ln>
                <a:solidFill>
                  <a:schemeClr val="bg1">
                    <a:alpha val="90000"/>
                  </a:schemeClr>
                </a:solidFill>
                <a:effectLst/>
                <a:uLnTx/>
                <a:uFillTx/>
                <a:latin typeface="Arial Black"/>
                <a:ea typeface="+mj-ea"/>
                <a:cs typeface="Arial Black"/>
              </a:rPr>
              <a:t>The Hero’s Journey</a:t>
            </a:r>
            <a:endParaRPr kumimoji="0" lang="en-US" sz="3200" b="1" u="none" strike="noStrike" kern="1200" cap="none" spc="0" normalizeH="0" baseline="0" noProof="0" dirty="0">
              <a:ln>
                <a:noFill/>
              </a:ln>
              <a:solidFill>
                <a:schemeClr val="bg1">
                  <a:alpha val="90000"/>
                </a:schemeClr>
              </a:solidFill>
              <a:effectLst/>
              <a:uLnTx/>
              <a:uFillTx/>
              <a:latin typeface="Arial"/>
              <a:ea typeface="+mj-ea"/>
              <a:cs typeface="Arial"/>
            </a:endParaRPr>
          </a:p>
        </p:txBody>
      </p:sp>
      <p:sp>
        <p:nvSpPr>
          <p:cNvPr id="7" name="Text Placeholder 3"/>
          <p:cNvSpPr txBox="1">
            <a:spLocks/>
          </p:cNvSpPr>
          <p:nvPr/>
        </p:nvSpPr>
        <p:spPr>
          <a:xfrm>
            <a:off x="4315520" y="533400"/>
            <a:ext cx="4667613" cy="5791201"/>
          </a:xfrm>
          <a:prstGeom prst="rect">
            <a:avLst/>
          </a:prstGeom>
        </p:spPr>
        <p:txBody>
          <a:bodyPr vert="horz" lIns="91440" tIns="0" rIns="91440" bIns="0" rtlCol="0" anchor="t" anchorCtr="0">
            <a:noAutofit/>
          </a:bodyPr>
          <a:lstStyle/>
          <a:p>
            <a:pPr marL="0" marR="0" lvl="0" indent="0" algn="l" defTabSz="914400" rtl="0" eaLnBrk="1" fontAlgn="auto" latinLnBrk="0" hangingPunct="1">
              <a:lnSpc>
                <a:spcPct val="100000"/>
              </a:lnSpc>
              <a:spcBef>
                <a:spcPts val="600"/>
              </a:spcBef>
              <a:spcAft>
                <a:spcPts val="0"/>
              </a:spcAft>
              <a:buClr>
                <a:schemeClr val="accent1"/>
              </a:buClr>
              <a:buSzPct val="75000"/>
              <a:buFont typeface="Wingdings" pitchFamily="2" charset="2"/>
              <a:buNone/>
              <a:tabLst/>
              <a:defRPr/>
            </a:pPr>
            <a:r>
              <a:rPr kumimoji="0" lang="en-US" b="1" i="0" u="none" strike="noStrike" kern="1200" cap="none" spc="0" normalizeH="0" baseline="0" noProof="0" dirty="0" smtClean="0">
                <a:ln>
                  <a:noFill/>
                </a:ln>
                <a:solidFill>
                  <a:srgbClr val="800000"/>
                </a:solidFill>
                <a:effectLst/>
                <a:uLnTx/>
                <a:uFillTx/>
                <a:latin typeface="Arial"/>
                <a:ea typeface="+mn-ea"/>
                <a:cs typeface="Arial"/>
              </a:rPr>
              <a:t>Separation</a:t>
            </a:r>
          </a:p>
          <a:p>
            <a:pPr marL="228600" marR="0" lvl="0" indent="0" algn="l" defTabSz="914400" rtl="0" eaLnBrk="1" fontAlgn="auto" latinLnBrk="0" hangingPunct="1">
              <a:lnSpc>
                <a:spcPct val="100000"/>
              </a:lnSpc>
              <a:spcBef>
                <a:spcPts val="400"/>
              </a:spcBef>
              <a:spcAft>
                <a:spcPts val="0"/>
              </a:spcAft>
              <a:buClr>
                <a:schemeClr val="accent1"/>
              </a:buClr>
              <a:buSzPct val="75000"/>
              <a:buFont typeface="Wingdings" pitchFamily="2" charset="2"/>
              <a:buNone/>
              <a:tabLst/>
              <a:defRPr/>
            </a:pPr>
            <a:r>
              <a:rPr kumimoji="0" lang="en-US" sz="1300" b="1" i="0" u="none" strike="noStrike" kern="1200" cap="none" spc="0" normalizeH="0" baseline="0" noProof="0" dirty="0" smtClean="0">
                <a:ln>
                  <a:noFill/>
                </a:ln>
                <a:solidFill>
                  <a:srgbClr val="800000"/>
                </a:solidFill>
                <a:effectLst/>
                <a:uLnTx/>
                <a:uFillTx/>
                <a:latin typeface="Arial"/>
                <a:ea typeface="+mn-ea"/>
                <a:cs typeface="Arial"/>
              </a:rPr>
              <a:t>1. The Call to Adventure</a:t>
            </a:r>
          </a:p>
          <a:p>
            <a:pPr marL="228600" marR="0" lvl="0" indent="0" algn="l" defTabSz="914400" rtl="0" eaLnBrk="1" fontAlgn="auto" latinLnBrk="0" hangingPunct="1">
              <a:lnSpc>
                <a:spcPct val="100000"/>
              </a:lnSpc>
              <a:spcBef>
                <a:spcPts val="400"/>
              </a:spcBef>
              <a:spcAft>
                <a:spcPts val="0"/>
              </a:spcAft>
              <a:buClr>
                <a:schemeClr val="accent1"/>
              </a:buClr>
              <a:buSzPct val="75000"/>
              <a:buFont typeface="Wingdings" pitchFamily="2" charset="2"/>
              <a:buNone/>
              <a:tabLst/>
              <a:defRPr/>
            </a:pPr>
            <a:r>
              <a:rPr kumimoji="0" lang="en-US" sz="1300" b="1" i="0" u="none" strike="noStrike" kern="1200" cap="none" spc="0" normalizeH="0" baseline="0" noProof="0" dirty="0" smtClean="0">
                <a:ln>
                  <a:noFill/>
                </a:ln>
                <a:solidFill>
                  <a:srgbClr val="800000"/>
                </a:solidFill>
                <a:effectLst/>
                <a:uLnTx/>
                <a:uFillTx/>
                <a:latin typeface="Arial"/>
                <a:ea typeface="+mn-ea"/>
                <a:cs typeface="Arial"/>
              </a:rPr>
              <a:t>2. Refusal of the Call</a:t>
            </a:r>
          </a:p>
          <a:p>
            <a:pPr marL="228600" marR="0" lvl="0" indent="0" algn="l" defTabSz="914400" rtl="0" eaLnBrk="1" fontAlgn="auto" latinLnBrk="0" hangingPunct="1">
              <a:lnSpc>
                <a:spcPct val="100000"/>
              </a:lnSpc>
              <a:spcBef>
                <a:spcPts val="400"/>
              </a:spcBef>
              <a:spcAft>
                <a:spcPts val="0"/>
              </a:spcAft>
              <a:buClr>
                <a:schemeClr val="accent1"/>
              </a:buClr>
              <a:buSzPct val="75000"/>
              <a:buFont typeface="Wingdings" pitchFamily="2" charset="2"/>
              <a:buNone/>
              <a:tabLst/>
              <a:defRPr/>
            </a:pPr>
            <a:r>
              <a:rPr kumimoji="0" lang="en-US" sz="1300" b="1" i="0" u="none" strike="noStrike" kern="1200" cap="none" spc="0" normalizeH="0" baseline="0" noProof="0" dirty="0" smtClean="0">
                <a:ln>
                  <a:noFill/>
                </a:ln>
                <a:solidFill>
                  <a:srgbClr val="800000"/>
                </a:solidFill>
                <a:effectLst/>
                <a:uLnTx/>
                <a:uFillTx/>
                <a:latin typeface="Arial"/>
                <a:ea typeface="+mn-ea"/>
                <a:cs typeface="Arial"/>
              </a:rPr>
              <a:t>3. Supernatural Aid (Gandalf, Yoda, </a:t>
            </a:r>
            <a:r>
              <a:rPr kumimoji="0" lang="en-US" sz="1300" b="1" i="0" u="none" strike="noStrike" kern="1200" cap="none" spc="0" normalizeH="0" baseline="0" noProof="0" dirty="0" err="1" smtClean="0">
                <a:ln>
                  <a:noFill/>
                </a:ln>
                <a:solidFill>
                  <a:srgbClr val="800000"/>
                </a:solidFill>
                <a:effectLst/>
                <a:uLnTx/>
                <a:uFillTx/>
                <a:latin typeface="Arial"/>
                <a:ea typeface="+mn-ea"/>
                <a:cs typeface="Arial"/>
              </a:rPr>
              <a:t>Utnapishtim</a:t>
            </a:r>
            <a:r>
              <a:rPr kumimoji="0" lang="en-US" sz="1300" b="1" i="0" u="none" strike="noStrike" kern="1200" cap="none" spc="0" normalizeH="0" baseline="0" noProof="0" dirty="0" smtClean="0">
                <a:ln>
                  <a:noFill/>
                </a:ln>
                <a:solidFill>
                  <a:srgbClr val="800000"/>
                </a:solidFill>
                <a:effectLst/>
                <a:uLnTx/>
                <a:uFillTx/>
                <a:latin typeface="Arial"/>
                <a:ea typeface="+mn-ea"/>
                <a:cs typeface="Arial"/>
              </a:rPr>
              <a:t>)</a:t>
            </a:r>
          </a:p>
          <a:p>
            <a:pPr marL="228600" marR="0" lvl="0" indent="0" algn="l" defTabSz="914400" rtl="0" eaLnBrk="1" fontAlgn="auto" latinLnBrk="0" hangingPunct="1">
              <a:lnSpc>
                <a:spcPct val="100000"/>
              </a:lnSpc>
              <a:spcBef>
                <a:spcPts val="400"/>
              </a:spcBef>
              <a:spcAft>
                <a:spcPts val="0"/>
              </a:spcAft>
              <a:buClr>
                <a:schemeClr val="accent1"/>
              </a:buClr>
              <a:buSzPct val="75000"/>
              <a:buFont typeface="Wingdings" pitchFamily="2" charset="2"/>
              <a:buNone/>
              <a:tabLst/>
              <a:defRPr/>
            </a:pPr>
            <a:r>
              <a:rPr kumimoji="0" lang="en-US" sz="1300" b="1" i="0" u="none" strike="noStrike" kern="1200" cap="none" spc="0" normalizeH="0" baseline="0" noProof="0" dirty="0" smtClean="0">
                <a:ln>
                  <a:noFill/>
                </a:ln>
                <a:solidFill>
                  <a:srgbClr val="800000"/>
                </a:solidFill>
                <a:effectLst/>
                <a:uLnTx/>
                <a:uFillTx/>
                <a:latin typeface="Arial"/>
                <a:ea typeface="+mn-ea"/>
                <a:cs typeface="Arial"/>
              </a:rPr>
              <a:t>4. The Crossing of the First Threshold</a:t>
            </a:r>
          </a:p>
          <a:p>
            <a:pPr marL="228600" marR="0" lvl="0" indent="0" algn="l" defTabSz="914400" rtl="0" eaLnBrk="1" fontAlgn="auto" latinLnBrk="0" hangingPunct="1">
              <a:lnSpc>
                <a:spcPct val="100000"/>
              </a:lnSpc>
              <a:spcBef>
                <a:spcPts val="400"/>
              </a:spcBef>
              <a:spcAft>
                <a:spcPts val="0"/>
              </a:spcAft>
              <a:buClr>
                <a:schemeClr val="accent1"/>
              </a:buClr>
              <a:buSzPct val="75000"/>
              <a:buFont typeface="Wingdings" pitchFamily="2" charset="2"/>
              <a:buNone/>
              <a:tabLst/>
              <a:defRPr/>
            </a:pPr>
            <a:r>
              <a:rPr kumimoji="0" lang="en-US" sz="1300" b="1" i="0" u="none" strike="noStrike" kern="1200" cap="none" spc="0" normalizeH="0" baseline="0" noProof="0" dirty="0" smtClean="0">
                <a:ln>
                  <a:noFill/>
                </a:ln>
                <a:solidFill>
                  <a:srgbClr val="800000"/>
                </a:solidFill>
                <a:effectLst/>
                <a:uLnTx/>
                <a:uFillTx/>
                <a:latin typeface="Arial"/>
                <a:ea typeface="+mn-ea"/>
                <a:cs typeface="Arial"/>
              </a:rPr>
              <a:t>5. The Belly of the Whale (passage into the dark side)</a:t>
            </a:r>
          </a:p>
          <a:p>
            <a:pPr marL="228600" marR="0" lvl="0" indent="0" algn="l" defTabSz="914400" rtl="0" eaLnBrk="1" fontAlgn="auto" latinLnBrk="0" hangingPunct="1">
              <a:lnSpc>
                <a:spcPct val="100000"/>
              </a:lnSpc>
              <a:spcAft>
                <a:spcPts val="0"/>
              </a:spcAft>
              <a:buClr>
                <a:schemeClr val="accent1"/>
              </a:buClr>
              <a:buSzPct val="75000"/>
              <a:buFont typeface="Wingdings" pitchFamily="2" charset="2"/>
              <a:buNone/>
              <a:tabLst/>
              <a:defRPr/>
            </a:pPr>
            <a:endParaRPr kumimoji="0" lang="en-US" sz="1300" b="1" i="0" u="none" strike="noStrike" kern="1200" cap="none" spc="0" normalizeH="0" baseline="0" noProof="0" dirty="0" smtClean="0">
              <a:ln>
                <a:noFill/>
              </a:ln>
              <a:solidFill>
                <a:srgbClr val="800000"/>
              </a:solidFill>
              <a:effectLst/>
              <a:uLnTx/>
              <a:uFillTx/>
              <a:latin typeface="Arial"/>
              <a:ea typeface="+mn-ea"/>
              <a:cs typeface="Arial"/>
            </a:endParaRPr>
          </a:p>
          <a:p>
            <a:pPr marL="0" marR="0" lvl="0" indent="0" algn="l" defTabSz="914400" rtl="0" eaLnBrk="1" fontAlgn="auto" latinLnBrk="0" hangingPunct="1">
              <a:lnSpc>
                <a:spcPct val="100000"/>
              </a:lnSpc>
              <a:spcBef>
                <a:spcPts val="600"/>
              </a:spcBef>
              <a:spcAft>
                <a:spcPts val="0"/>
              </a:spcAft>
              <a:buClr>
                <a:schemeClr val="accent1"/>
              </a:buClr>
              <a:buSzPct val="75000"/>
              <a:buFont typeface="Wingdings" pitchFamily="2" charset="2"/>
              <a:buNone/>
              <a:tabLst/>
              <a:defRPr/>
            </a:pPr>
            <a:r>
              <a:rPr kumimoji="0" lang="en-US" b="1" i="0" u="none" strike="noStrike" kern="1200" cap="none" spc="0" normalizeH="0" baseline="0" noProof="0" dirty="0" smtClean="0">
                <a:ln>
                  <a:noFill/>
                </a:ln>
                <a:solidFill>
                  <a:srgbClr val="800000"/>
                </a:solidFill>
                <a:effectLst/>
                <a:uLnTx/>
                <a:uFillTx/>
                <a:latin typeface="Arial"/>
                <a:ea typeface="+mn-ea"/>
                <a:cs typeface="Arial"/>
              </a:rPr>
              <a:t>Initiation</a:t>
            </a:r>
          </a:p>
          <a:p>
            <a:pPr marL="571500" marR="0" lvl="0" indent="-342900" algn="l" defTabSz="914400" rtl="0" eaLnBrk="1" fontAlgn="auto" latinLnBrk="0" hangingPunct="1">
              <a:lnSpc>
                <a:spcPct val="100000"/>
              </a:lnSpc>
              <a:spcBef>
                <a:spcPts val="400"/>
              </a:spcBef>
              <a:spcAft>
                <a:spcPts val="0"/>
              </a:spcAft>
              <a:buClr>
                <a:schemeClr val="accent1"/>
              </a:buClr>
              <a:buSzPct val="75000"/>
              <a:buFont typeface="Wingdings" pitchFamily="2" charset="2"/>
              <a:buNone/>
              <a:tabLst/>
              <a:defRPr/>
            </a:pPr>
            <a:r>
              <a:rPr kumimoji="0" lang="en-US" sz="1300" b="1" i="0" u="none" strike="noStrike" kern="1200" cap="none" spc="0" normalizeH="0" baseline="0" noProof="0" dirty="0" smtClean="0">
                <a:ln>
                  <a:noFill/>
                </a:ln>
                <a:solidFill>
                  <a:srgbClr val="800000"/>
                </a:solidFill>
                <a:effectLst/>
                <a:uLnTx/>
                <a:uFillTx/>
                <a:latin typeface="Arial"/>
                <a:ea typeface="+mn-ea"/>
                <a:cs typeface="Arial"/>
              </a:rPr>
              <a:t>1. The Road of Trials (dangers along the way)</a:t>
            </a:r>
          </a:p>
          <a:p>
            <a:pPr marL="571500" marR="0" lvl="0" indent="-342900" algn="l" defTabSz="914400" rtl="0" eaLnBrk="1" fontAlgn="auto" latinLnBrk="0" hangingPunct="1">
              <a:lnSpc>
                <a:spcPct val="100000"/>
              </a:lnSpc>
              <a:spcBef>
                <a:spcPts val="400"/>
              </a:spcBef>
              <a:spcAft>
                <a:spcPts val="0"/>
              </a:spcAft>
              <a:buClr>
                <a:schemeClr val="accent1"/>
              </a:buClr>
              <a:buSzPct val="75000"/>
              <a:buFont typeface="Wingdings" pitchFamily="2" charset="2"/>
              <a:buNone/>
              <a:tabLst/>
              <a:defRPr/>
            </a:pPr>
            <a:r>
              <a:rPr kumimoji="0" lang="en-US" sz="1300" b="1" i="0" u="none" strike="noStrike" kern="1200" cap="none" spc="0" normalizeH="0" baseline="0" noProof="0" dirty="0" smtClean="0">
                <a:ln>
                  <a:noFill/>
                </a:ln>
                <a:solidFill>
                  <a:srgbClr val="800000"/>
                </a:solidFill>
                <a:effectLst/>
                <a:uLnTx/>
                <a:uFillTx/>
                <a:latin typeface="Arial"/>
                <a:ea typeface="+mn-ea"/>
                <a:cs typeface="Arial"/>
              </a:rPr>
              <a:t>2. The Meeting with the Goddess</a:t>
            </a:r>
          </a:p>
          <a:p>
            <a:pPr marL="571500" lvl="0" indent="-342900" defTabSz="914400">
              <a:spcBef>
                <a:spcPts val="400"/>
              </a:spcBef>
              <a:buClr>
                <a:schemeClr val="accent1"/>
              </a:buClr>
              <a:buSzPct val="75000"/>
            </a:pPr>
            <a:r>
              <a:rPr kumimoji="0" lang="en-US" sz="1300" b="1" i="0" u="none" strike="noStrike" kern="1200" cap="none" spc="0" normalizeH="0" baseline="0" noProof="0" dirty="0" smtClean="0">
                <a:ln>
                  <a:noFill/>
                </a:ln>
                <a:solidFill>
                  <a:srgbClr val="800000"/>
                </a:solidFill>
                <a:effectLst/>
                <a:uLnTx/>
                <a:uFillTx/>
                <a:latin typeface="Arial"/>
                <a:ea typeface="+mn-ea"/>
                <a:cs typeface="Arial"/>
              </a:rPr>
              <a:t>3. Woman as the Temptress </a:t>
            </a:r>
            <a:r>
              <a:rPr lang="en-US" sz="1300" b="1" dirty="0" smtClean="0">
                <a:solidFill>
                  <a:srgbClr val="800000"/>
                </a:solidFill>
                <a:latin typeface="Arial"/>
                <a:cs typeface="Arial"/>
              </a:rPr>
              <a:t>(the Sirens…)</a:t>
            </a:r>
            <a:endParaRPr kumimoji="0" lang="en-US" sz="1300" b="1" i="0" u="none" strike="noStrike" kern="1200" cap="none" spc="0" normalizeH="0" baseline="0" noProof="0" dirty="0" smtClean="0">
              <a:ln>
                <a:noFill/>
              </a:ln>
              <a:solidFill>
                <a:srgbClr val="800000"/>
              </a:solidFill>
              <a:effectLst/>
              <a:uLnTx/>
              <a:uFillTx/>
              <a:latin typeface="Arial"/>
              <a:ea typeface="+mn-ea"/>
              <a:cs typeface="Arial"/>
            </a:endParaRPr>
          </a:p>
          <a:p>
            <a:pPr marL="571500" marR="0" lvl="0" indent="-342900" algn="l" defTabSz="914400" rtl="0" eaLnBrk="1" fontAlgn="auto" latinLnBrk="0" hangingPunct="1">
              <a:lnSpc>
                <a:spcPct val="100000"/>
              </a:lnSpc>
              <a:spcBef>
                <a:spcPts val="400"/>
              </a:spcBef>
              <a:spcAft>
                <a:spcPts val="0"/>
              </a:spcAft>
              <a:buClr>
                <a:schemeClr val="accent1"/>
              </a:buClr>
              <a:buSzPct val="75000"/>
              <a:buFont typeface="Wingdings" pitchFamily="2" charset="2"/>
              <a:buNone/>
              <a:tabLst/>
              <a:defRPr/>
            </a:pPr>
            <a:r>
              <a:rPr kumimoji="0" lang="en-US" sz="1300" b="1" i="0" u="none" strike="noStrike" kern="1200" cap="none" spc="0" normalizeH="0" baseline="0" noProof="0" dirty="0" smtClean="0">
                <a:ln>
                  <a:noFill/>
                </a:ln>
                <a:solidFill>
                  <a:srgbClr val="800000"/>
                </a:solidFill>
                <a:effectLst/>
                <a:uLnTx/>
                <a:uFillTx/>
                <a:latin typeface="Arial"/>
                <a:ea typeface="+mn-ea"/>
                <a:cs typeface="Arial"/>
              </a:rPr>
              <a:t>4. Atonement with the Father</a:t>
            </a:r>
          </a:p>
          <a:p>
            <a:pPr marL="571500" marR="0" lvl="0" indent="-342900" algn="l" defTabSz="914400" rtl="0" eaLnBrk="1" fontAlgn="auto" latinLnBrk="0" hangingPunct="1">
              <a:lnSpc>
                <a:spcPct val="100000"/>
              </a:lnSpc>
              <a:spcBef>
                <a:spcPts val="400"/>
              </a:spcBef>
              <a:spcAft>
                <a:spcPts val="0"/>
              </a:spcAft>
              <a:buClr>
                <a:schemeClr val="accent1"/>
              </a:buClr>
              <a:buSzPct val="75000"/>
              <a:buFont typeface="Wingdings" pitchFamily="2" charset="2"/>
              <a:buNone/>
              <a:tabLst/>
              <a:defRPr/>
            </a:pPr>
            <a:r>
              <a:rPr kumimoji="0" lang="en-US" sz="1300" b="1" i="0" u="none" strike="noStrike" kern="1200" cap="none" spc="0" normalizeH="0" baseline="0" noProof="0" dirty="0" smtClean="0">
                <a:ln>
                  <a:noFill/>
                </a:ln>
                <a:solidFill>
                  <a:srgbClr val="800000"/>
                </a:solidFill>
                <a:effectLst/>
                <a:uLnTx/>
                <a:uFillTx/>
                <a:latin typeface="Arial"/>
                <a:ea typeface="+mn-ea"/>
                <a:cs typeface="Arial"/>
              </a:rPr>
              <a:t>5. Apotheosis (battle with the villain archetype)</a:t>
            </a:r>
          </a:p>
          <a:p>
            <a:pPr marL="571500" marR="0" lvl="0" indent="-342900" algn="l" defTabSz="914400" rtl="0" eaLnBrk="1" fontAlgn="auto" latinLnBrk="0" hangingPunct="1">
              <a:lnSpc>
                <a:spcPct val="100000"/>
              </a:lnSpc>
              <a:spcBef>
                <a:spcPts val="400"/>
              </a:spcBef>
              <a:spcAft>
                <a:spcPts val="0"/>
              </a:spcAft>
              <a:buClr>
                <a:schemeClr val="accent1"/>
              </a:buClr>
              <a:buSzPct val="75000"/>
              <a:buFont typeface="Wingdings" pitchFamily="2" charset="2"/>
              <a:buNone/>
              <a:tabLst/>
              <a:defRPr/>
            </a:pPr>
            <a:r>
              <a:rPr kumimoji="0" lang="en-US" sz="1300" b="1" i="0" u="none" strike="noStrike" kern="1200" cap="none" spc="0" normalizeH="0" baseline="0" noProof="0" dirty="0" smtClean="0">
                <a:ln>
                  <a:noFill/>
                </a:ln>
                <a:solidFill>
                  <a:srgbClr val="800000"/>
                </a:solidFill>
                <a:effectLst/>
                <a:uLnTx/>
                <a:uFillTx/>
                <a:latin typeface="Arial"/>
                <a:ea typeface="+mn-ea"/>
                <a:cs typeface="Arial"/>
              </a:rPr>
              <a:t>6. The Ultimate Boon (fire, immortality)</a:t>
            </a:r>
          </a:p>
          <a:p>
            <a:pPr marL="571500" marR="0" lvl="0" indent="-342900" algn="l" defTabSz="914400" rtl="0" eaLnBrk="1" fontAlgn="auto" latinLnBrk="0" hangingPunct="1">
              <a:lnSpc>
                <a:spcPct val="100000"/>
              </a:lnSpc>
              <a:spcAft>
                <a:spcPts val="0"/>
              </a:spcAft>
              <a:buClr>
                <a:schemeClr val="accent1"/>
              </a:buClr>
              <a:buSzPct val="75000"/>
              <a:buFont typeface="Wingdings" pitchFamily="2" charset="2"/>
              <a:buNone/>
              <a:tabLst/>
              <a:defRPr/>
            </a:pPr>
            <a:endParaRPr kumimoji="0" lang="en-US" sz="1300" b="1" i="0" u="none" strike="noStrike" kern="1200" cap="none" spc="0" normalizeH="0" baseline="0" noProof="0" dirty="0" smtClean="0">
              <a:ln>
                <a:noFill/>
              </a:ln>
              <a:solidFill>
                <a:srgbClr val="800000"/>
              </a:solidFill>
              <a:effectLst/>
              <a:uLnTx/>
              <a:uFillTx/>
              <a:latin typeface="Arial"/>
              <a:ea typeface="+mn-ea"/>
              <a:cs typeface="Arial"/>
            </a:endParaRPr>
          </a:p>
          <a:p>
            <a:pPr defTabSz="914400">
              <a:spcBef>
                <a:spcPts val="600"/>
              </a:spcBef>
              <a:buClr>
                <a:schemeClr val="accent1"/>
              </a:buClr>
              <a:buSzPct val="75000"/>
            </a:pPr>
            <a:r>
              <a:rPr lang="en-US" b="1" dirty="0" smtClean="0">
                <a:solidFill>
                  <a:srgbClr val="800000"/>
                </a:solidFill>
                <a:latin typeface="Arial"/>
                <a:cs typeface="Arial"/>
              </a:rPr>
              <a:t>Return and reintegration with society</a:t>
            </a:r>
          </a:p>
          <a:p>
            <a:pPr marL="228600" defTabSz="914400">
              <a:spcBef>
                <a:spcPts val="400"/>
              </a:spcBef>
              <a:buClr>
                <a:schemeClr val="accent1"/>
              </a:buClr>
              <a:buSzPct val="75000"/>
            </a:pPr>
            <a:r>
              <a:rPr lang="en-US" sz="1300" b="1" dirty="0" smtClean="0">
                <a:solidFill>
                  <a:srgbClr val="800000"/>
                </a:solidFill>
                <a:latin typeface="Arial"/>
                <a:cs typeface="Arial"/>
              </a:rPr>
              <a:t>1. Refusal of the return</a:t>
            </a:r>
          </a:p>
          <a:p>
            <a:pPr marL="228600" defTabSz="914400">
              <a:spcBef>
                <a:spcPts val="400"/>
              </a:spcBef>
              <a:buClr>
                <a:schemeClr val="accent1"/>
              </a:buClr>
              <a:buSzPct val="75000"/>
            </a:pPr>
            <a:r>
              <a:rPr lang="en-US" sz="1300" b="1" dirty="0" smtClean="0">
                <a:solidFill>
                  <a:srgbClr val="800000"/>
                </a:solidFill>
                <a:latin typeface="Arial"/>
                <a:cs typeface="Arial"/>
              </a:rPr>
              <a:t>2. The Magic Flight (the escape of Prometheus,</a:t>
            </a:r>
            <a:br>
              <a:rPr lang="en-US" sz="1300" b="1" dirty="0" smtClean="0">
                <a:solidFill>
                  <a:srgbClr val="800000"/>
                </a:solidFill>
                <a:latin typeface="Arial"/>
                <a:cs typeface="Arial"/>
              </a:rPr>
            </a:br>
            <a:r>
              <a:rPr lang="en-US" sz="1300" b="1" dirty="0" smtClean="0">
                <a:solidFill>
                  <a:srgbClr val="800000"/>
                </a:solidFill>
                <a:latin typeface="Arial"/>
                <a:cs typeface="Arial"/>
              </a:rPr>
              <a:t>     the Ruby Slippers…)</a:t>
            </a:r>
          </a:p>
          <a:p>
            <a:pPr marL="228600" defTabSz="914400">
              <a:spcBef>
                <a:spcPts val="400"/>
              </a:spcBef>
              <a:buClr>
                <a:schemeClr val="accent1"/>
              </a:buClr>
              <a:buSzPct val="75000"/>
            </a:pPr>
            <a:r>
              <a:rPr lang="en-US" sz="1300" b="1" dirty="0" smtClean="0">
                <a:solidFill>
                  <a:srgbClr val="800000"/>
                </a:solidFill>
                <a:latin typeface="Arial"/>
                <a:cs typeface="Arial"/>
              </a:rPr>
              <a:t>3. Rescue from Without (</a:t>
            </a:r>
            <a:r>
              <a:rPr lang="en-US" sz="1300" b="1" dirty="0" err="1" smtClean="0">
                <a:solidFill>
                  <a:srgbClr val="800000"/>
                </a:solidFill>
                <a:latin typeface="Arial"/>
                <a:cs typeface="Arial"/>
              </a:rPr>
              <a:t>Gwaihir</a:t>
            </a:r>
            <a:r>
              <a:rPr lang="en-US" sz="1300" b="1" dirty="0" smtClean="0">
                <a:solidFill>
                  <a:srgbClr val="800000"/>
                </a:solidFill>
                <a:latin typeface="Arial"/>
                <a:cs typeface="Arial"/>
              </a:rPr>
              <a:t> the Eagle) </a:t>
            </a:r>
          </a:p>
          <a:p>
            <a:pPr marL="228600" defTabSz="914400">
              <a:spcBef>
                <a:spcPts val="400"/>
              </a:spcBef>
              <a:buClr>
                <a:schemeClr val="accent1"/>
              </a:buClr>
              <a:buSzPct val="75000"/>
            </a:pPr>
            <a:r>
              <a:rPr lang="en-US" sz="1300" b="1" dirty="0" smtClean="0">
                <a:solidFill>
                  <a:srgbClr val="800000"/>
                </a:solidFill>
                <a:latin typeface="Arial"/>
                <a:cs typeface="Arial"/>
              </a:rPr>
              <a:t>4. The Crossing of the Return Threshold</a:t>
            </a:r>
          </a:p>
          <a:p>
            <a:pPr marL="228600" defTabSz="914400">
              <a:spcBef>
                <a:spcPts val="400"/>
              </a:spcBef>
              <a:buClr>
                <a:schemeClr val="accent1"/>
              </a:buClr>
              <a:buSzPct val="75000"/>
            </a:pPr>
            <a:r>
              <a:rPr lang="en-US" sz="1300" b="1" dirty="0" smtClean="0">
                <a:solidFill>
                  <a:srgbClr val="800000"/>
                </a:solidFill>
                <a:latin typeface="Arial"/>
                <a:cs typeface="Arial"/>
              </a:rPr>
              <a:t>5. Master of the Two Worlds</a:t>
            </a:r>
          </a:p>
          <a:p>
            <a:pPr marL="228600" defTabSz="914400">
              <a:spcBef>
                <a:spcPts val="400"/>
              </a:spcBef>
              <a:buClr>
                <a:schemeClr val="accent1"/>
              </a:buClr>
              <a:buSzPct val="75000"/>
            </a:pPr>
            <a:r>
              <a:rPr lang="en-US" sz="1300" b="1" dirty="0" smtClean="0">
                <a:solidFill>
                  <a:srgbClr val="800000"/>
                </a:solidFill>
                <a:latin typeface="Arial"/>
                <a:cs typeface="Arial"/>
              </a:rPr>
              <a:t>6. Freedom to Live</a:t>
            </a:r>
          </a:p>
          <a:p>
            <a:pPr marL="571500" marR="0" lvl="0" indent="-342900" algn="l" defTabSz="914400" rtl="0" eaLnBrk="1" fontAlgn="auto" latinLnBrk="0" hangingPunct="1">
              <a:lnSpc>
                <a:spcPct val="100000"/>
              </a:lnSpc>
              <a:spcBef>
                <a:spcPts val="400"/>
              </a:spcBef>
              <a:spcAft>
                <a:spcPts val="0"/>
              </a:spcAft>
              <a:buClr>
                <a:schemeClr val="accent1"/>
              </a:buClr>
              <a:buSzPct val="75000"/>
              <a:buFont typeface="Wingdings" pitchFamily="2" charset="2"/>
              <a:buNone/>
              <a:tabLst/>
              <a:defRPr/>
            </a:pPr>
            <a:endParaRPr kumimoji="0" lang="en-US" sz="1300" b="1" i="0" u="none" strike="noStrike" kern="1200" cap="none" spc="0" normalizeH="0" baseline="0" noProof="0" dirty="0" smtClean="0">
              <a:ln>
                <a:noFill/>
              </a:ln>
              <a:solidFill>
                <a:srgbClr val="800000"/>
              </a:solidFill>
              <a:effectLst/>
              <a:uLnTx/>
              <a:uFillTx/>
              <a:latin typeface="Arial"/>
              <a:ea typeface="+mn-ea"/>
              <a:cs typeface="Arial"/>
            </a:endParaRPr>
          </a:p>
          <a:p>
            <a:pPr marL="571500" marR="0" lvl="0" indent="-342900" algn="l" defTabSz="914400" rtl="0" eaLnBrk="1" fontAlgn="auto" latinLnBrk="0" hangingPunct="1">
              <a:lnSpc>
                <a:spcPct val="100000"/>
              </a:lnSpc>
              <a:spcBef>
                <a:spcPts val="400"/>
              </a:spcBef>
              <a:spcAft>
                <a:spcPts val="0"/>
              </a:spcAft>
              <a:buClr>
                <a:schemeClr val="accent1"/>
              </a:buClr>
              <a:buSzPct val="75000"/>
              <a:buFont typeface="Wingdings" pitchFamily="2" charset="2"/>
              <a:buNone/>
              <a:tabLst/>
              <a:defRPr/>
            </a:pPr>
            <a:endParaRPr kumimoji="0" lang="en-US" sz="1300" b="1" i="0" u="none" strike="noStrike" kern="1200" cap="none" spc="0" normalizeH="0" baseline="0" noProof="0" dirty="0" smtClean="0">
              <a:ln>
                <a:noFill/>
              </a:ln>
              <a:solidFill>
                <a:srgbClr val="800000"/>
              </a:solidFill>
              <a:effectLst/>
              <a:uLnTx/>
              <a:uFillTx/>
              <a:latin typeface="Arial"/>
              <a:ea typeface="+mn-ea"/>
              <a:cs typeface="Arial"/>
            </a:endParaRPr>
          </a:p>
          <a:p>
            <a:pPr marL="571500" marR="0" lvl="0" indent="-342900" algn="l" defTabSz="914400" rtl="0" eaLnBrk="1" fontAlgn="auto" latinLnBrk="0" hangingPunct="1">
              <a:lnSpc>
                <a:spcPct val="100000"/>
              </a:lnSpc>
              <a:spcBef>
                <a:spcPts val="400"/>
              </a:spcBef>
              <a:spcAft>
                <a:spcPts val="0"/>
              </a:spcAft>
              <a:buClr>
                <a:schemeClr val="accent1"/>
              </a:buClr>
              <a:buSzPct val="75000"/>
              <a:buFont typeface="Wingdings" pitchFamily="2" charset="2"/>
              <a:buNone/>
              <a:tabLst/>
              <a:defRPr/>
            </a:pPr>
            <a:endParaRPr kumimoji="0" lang="en-US" sz="1300" b="1" i="0" u="none" strike="noStrike" kern="1200" cap="none" spc="0" normalizeH="0" baseline="0" noProof="0" dirty="0" smtClean="0">
              <a:ln>
                <a:noFill/>
              </a:ln>
              <a:solidFill>
                <a:srgbClr val="800000"/>
              </a:solidFill>
              <a:effectLst/>
              <a:uLnTx/>
              <a:uFillTx/>
              <a:latin typeface="Arial"/>
              <a:ea typeface="+mn-ea"/>
              <a:cs typeface="Arial"/>
            </a:endParaRPr>
          </a:p>
          <a:p>
            <a:pPr marL="228600" marR="0" lvl="0" indent="0" algn="l" defTabSz="914400" rtl="0" eaLnBrk="1" fontAlgn="auto" latinLnBrk="0" hangingPunct="1">
              <a:lnSpc>
                <a:spcPct val="100000"/>
              </a:lnSpc>
              <a:spcBef>
                <a:spcPts val="400"/>
              </a:spcBef>
              <a:spcAft>
                <a:spcPts val="0"/>
              </a:spcAft>
              <a:buClr>
                <a:schemeClr val="accent1"/>
              </a:buClr>
              <a:buSzPct val="75000"/>
              <a:buFont typeface="Wingdings" pitchFamily="2" charset="2"/>
              <a:buNone/>
              <a:tabLst/>
              <a:defRPr/>
            </a:pPr>
            <a:r>
              <a:rPr kumimoji="0" lang="en-US" sz="1300" b="1" i="0" u="none" strike="noStrike" kern="1200" cap="none" spc="0" normalizeH="0" baseline="0" noProof="0" dirty="0" smtClean="0">
                <a:ln>
                  <a:noFill/>
                </a:ln>
                <a:solidFill>
                  <a:srgbClr val="800000"/>
                </a:solidFill>
                <a:effectLst/>
                <a:uLnTx/>
                <a:uFillTx/>
                <a:latin typeface="Arial"/>
                <a:ea typeface="+mn-ea"/>
                <a:cs typeface="Arial"/>
              </a:rPr>
              <a:t> </a:t>
            </a:r>
          </a:p>
          <a:p>
            <a:pPr marL="0" marR="0" lvl="0" indent="0" algn="l" defTabSz="914400" rtl="0" eaLnBrk="1" fontAlgn="auto" latinLnBrk="0" hangingPunct="1">
              <a:lnSpc>
                <a:spcPct val="100000"/>
              </a:lnSpc>
              <a:spcBef>
                <a:spcPts val="600"/>
              </a:spcBef>
              <a:spcAft>
                <a:spcPts val="0"/>
              </a:spcAft>
              <a:buClr>
                <a:schemeClr val="accent1"/>
              </a:buClr>
              <a:buSzPct val="75000"/>
              <a:buFont typeface="Wingdings" pitchFamily="2" charset="2"/>
              <a:buNone/>
              <a:tabLst/>
              <a:defRPr/>
            </a:pPr>
            <a:endParaRPr kumimoji="0" lang="en-US" sz="1600" b="1" i="0" u="none" strike="noStrike" kern="1200" cap="none" spc="0" normalizeH="0" baseline="0" noProof="0" dirty="0" smtClean="0">
              <a:ln>
                <a:noFill/>
              </a:ln>
              <a:solidFill>
                <a:srgbClr val="800000"/>
              </a:solidFill>
              <a:effectLst/>
              <a:uLnTx/>
              <a:uFillTx/>
              <a:latin typeface="Arial"/>
              <a:ea typeface="+mn-ea"/>
              <a:cs typeface="Arial"/>
            </a:endParaRPr>
          </a:p>
          <a:p>
            <a:pPr marL="342900" marR="0" lvl="0" indent="-342900" algn="l" defTabSz="914400" rtl="0" eaLnBrk="1" fontAlgn="auto" latinLnBrk="0" hangingPunct="1">
              <a:lnSpc>
                <a:spcPct val="100000"/>
              </a:lnSpc>
              <a:spcBef>
                <a:spcPts val="600"/>
              </a:spcBef>
              <a:spcAft>
                <a:spcPts val="0"/>
              </a:spcAft>
              <a:buClr>
                <a:srgbClr val="800000"/>
              </a:buClr>
              <a:buSzPct val="110000"/>
              <a:buFont typeface="Wingdings" pitchFamily="2" charset="2"/>
              <a:buNone/>
              <a:tabLst/>
              <a:defRPr/>
            </a:pPr>
            <a:endParaRPr kumimoji="0" lang="en-US" sz="1600" b="1" i="0" u="none" strike="noStrike" kern="1200" cap="none" spc="0" normalizeH="0" baseline="0" noProof="0" dirty="0" smtClean="0">
              <a:ln>
                <a:noFill/>
              </a:ln>
              <a:solidFill>
                <a:srgbClr val="800000"/>
              </a:solidFill>
              <a:effectLst/>
              <a:uLnTx/>
              <a:uFillTx/>
              <a:latin typeface="Arial"/>
              <a:ea typeface="+mn-ea"/>
              <a:cs typeface="Arial"/>
            </a:endParaRPr>
          </a:p>
        </p:txBody>
      </p:sp>
      <p:sp>
        <p:nvSpPr>
          <p:cNvPr id="9" name="TextBox 8"/>
          <p:cNvSpPr txBox="1"/>
          <p:nvPr/>
        </p:nvSpPr>
        <p:spPr>
          <a:xfrm>
            <a:off x="413741" y="2057400"/>
            <a:ext cx="3963524" cy="4508927"/>
          </a:xfrm>
          <a:prstGeom prst="rect">
            <a:avLst/>
          </a:prstGeom>
          <a:noFill/>
        </p:spPr>
        <p:txBody>
          <a:bodyPr wrap="square" rtlCol="0">
            <a:spAutoFit/>
          </a:bodyPr>
          <a:lstStyle/>
          <a:p>
            <a:pPr>
              <a:spcAft>
                <a:spcPts val="600"/>
              </a:spcAft>
            </a:pPr>
            <a:r>
              <a:rPr lang="en-US" sz="1600" dirty="0" smtClean="0">
                <a:latin typeface="Arial"/>
                <a:cs typeface="Arial"/>
              </a:rPr>
              <a:t>   Campbell found that many of the centuries-old myths from around the world share a similar structure, a pattern which he called the </a:t>
            </a:r>
            <a:r>
              <a:rPr lang="en-US" sz="1600" b="1" dirty="0" err="1" smtClean="0">
                <a:solidFill>
                  <a:schemeClr val="accent2"/>
                </a:solidFill>
                <a:latin typeface="Arial"/>
                <a:cs typeface="Arial"/>
              </a:rPr>
              <a:t>monomyth</a:t>
            </a:r>
            <a:r>
              <a:rPr lang="en-US" sz="1600" dirty="0" smtClean="0">
                <a:latin typeface="Arial"/>
                <a:cs typeface="Arial"/>
              </a:rPr>
              <a:t>.</a:t>
            </a:r>
          </a:p>
          <a:p>
            <a:pPr>
              <a:spcAft>
                <a:spcPts val="600"/>
              </a:spcAft>
            </a:pPr>
            <a:r>
              <a:rPr lang="en-US" sz="1600" dirty="0" smtClean="0">
                <a:latin typeface="Arial"/>
                <a:cs typeface="Arial"/>
              </a:rPr>
              <a:t>   In the </a:t>
            </a:r>
            <a:r>
              <a:rPr lang="en-US" sz="1600" dirty="0" err="1" smtClean="0">
                <a:latin typeface="Arial"/>
                <a:cs typeface="Arial"/>
              </a:rPr>
              <a:t>monomyth</a:t>
            </a:r>
            <a:r>
              <a:rPr lang="en-US" sz="1600" dirty="0" smtClean="0">
                <a:latin typeface="Arial"/>
                <a:cs typeface="Arial"/>
              </a:rPr>
              <a:t>, “A hero ventures forth from the world of common day into a region of supernatural wonder: fabulous forces are encountered…a decisive victory is won: the hero comes back from this mysterious adventure with the power to bestow boons on his fellow man”.  </a:t>
            </a:r>
          </a:p>
          <a:p>
            <a:pPr>
              <a:spcAft>
                <a:spcPts val="600"/>
              </a:spcAft>
            </a:pPr>
            <a:r>
              <a:rPr lang="en-US" sz="1600" dirty="0" smtClean="0">
                <a:latin typeface="Arial"/>
                <a:cs typeface="Arial"/>
              </a:rPr>
              <a:t>   The stages of the hero’s journey, shown here, represent “a magnification of the rites of passage,” according to Campbell. Myth, he believed, represents our psychological </a:t>
            </a:r>
            <a:r>
              <a:rPr lang="en-US" sz="1600" b="1" dirty="0" smtClean="0">
                <a:solidFill>
                  <a:schemeClr val="accent2"/>
                </a:solidFill>
                <a:latin typeface="Arial"/>
                <a:cs typeface="Arial"/>
              </a:rPr>
              <a:t>conflicts and triumphs</a:t>
            </a:r>
            <a:r>
              <a:rPr lang="en-US" sz="1600" dirty="0" smtClean="0">
                <a:latin typeface="Arial"/>
                <a:cs typeface="Arial"/>
              </a:rPr>
              <a:t>.</a:t>
            </a:r>
          </a:p>
          <a:p>
            <a:pPr>
              <a:spcAft>
                <a:spcPts val="600"/>
              </a:spcAft>
            </a:pPr>
            <a:endParaRPr lang="en-US" sz="1600" dirty="0">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6" name="Rectangle 5"/>
          <p:cNvSpPr/>
          <p:nvPr/>
        </p:nvSpPr>
        <p:spPr>
          <a:xfrm>
            <a:off x="304800" y="431800"/>
            <a:ext cx="2667000" cy="6163733"/>
          </a:xfrm>
          <a:prstGeom prst="rect">
            <a:avLst/>
          </a:prstGeom>
          <a:solidFill>
            <a:srgbClr val="350D1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idx="4294967295"/>
          </p:nvPr>
        </p:nvSpPr>
        <p:spPr>
          <a:xfrm>
            <a:off x="3098805" y="1225621"/>
            <a:ext cx="5782728" cy="5369911"/>
          </a:xfrm>
        </p:spPr>
        <p:txBody>
          <a:bodyPr anchor="t">
            <a:noAutofit/>
          </a:bodyPr>
          <a:lstStyle/>
          <a:p>
            <a:pPr marL="0" algn="l">
              <a:spcAft>
                <a:spcPts val="400"/>
              </a:spcAft>
              <a:buNone/>
            </a:pPr>
            <a:r>
              <a:rPr lang="en-US" sz="1400" dirty="0" smtClean="0">
                <a:solidFill>
                  <a:schemeClr val="bg2">
                    <a:lumMod val="25000"/>
                  </a:schemeClr>
                </a:solidFill>
                <a:latin typeface="Arial"/>
                <a:cs typeface="Arial"/>
              </a:rPr>
              <a:t>Campbell cites classic examples of the </a:t>
            </a:r>
            <a:r>
              <a:rPr lang="en-US" sz="1400" dirty="0" err="1" smtClean="0">
                <a:solidFill>
                  <a:schemeClr val="bg2">
                    <a:lumMod val="25000"/>
                  </a:schemeClr>
                </a:solidFill>
                <a:latin typeface="Arial"/>
                <a:cs typeface="Arial"/>
              </a:rPr>
              <a:t>monomyth</a:t>
            </a:r>
            <a:r>
              <a:rPr lang="en-US" sz="1400" dirty="0" smtClean="0">
                <a:solidFill>
                  <a:schemeClr val="bg2">
                    <a:lumMod val="25000"/>
                  </a:schemeClr>
                </a:solidFill>
                <a:latin typeface="Arial"/>
                <a:cs typeface="Arial"/>
              </a:rPr>
              <a:t> - Odysseus, Prometheus, Buddha, Muhammad, Moses and Christ.</a:t>
            </a:r>
          </a:p>
          <a:p>
            <a:pPr marL="0" indent="-342900" algn="l">
              <a:spcBef>
                <a:spcPts val="0"/>
              </a:spcBef>
              <a:spcAft>
                <a:spcPts val="400"/>
              </a:spcAft>
              <a:buNone/>
            </a:pPr>
            <a:r>
              <a:rPr lang="en-US" sz="1400" dirty="0" smtClean="0">
                <a:solidFill>
                  <a:schemeClr val="bg2">
                    <a:lumMod val="25000"/>
                  </a:schemeClr>
                </a:solidFill>
                <a:latin typeface="Arial"/>
                <a:cs typeface="Arial"/>
              </a:rPr>
              <a:t>Let’s take a look at how the Hero archetype permeates  our written history, by finding examples in ancient mythology, twentieth-century fiction, and human history–reality.</a:t>
            </a:r>
          </a:p>
          <a:p>
            <a:pPr marL="0" indent="-342900" algn="l">
              <a:spcBef>
                <a:spcPts val="0"/>
              </a:spcBef>
              <a:spcAft>
                <a:spcPts val="400"/>
              </a:spcAft>
              <a:buNone/>
            </a:pPr>
            <a:endParaRPr lang="en-US" sz="1100" dirty="0" smtClean="0">
              <a:solidFill>
                <a:schemeClr val="bg2">
                  <a:lumMod val="25000"/>
                </a:schemeClr>
              </a:solidFill>
              <a:latin typeface="Arial"/>
              <a:cs typeface="Arial"/>
            </a:endParaRPr>
          </a:p>
          <a:p>
            <a:pPr indent="-342900" algn="l">
              <a:spcBef>
                <a:spcPts val="0"/>
              </a:spcBef>
              <a:spcAft>
                <a:spcPts val="400"/>
              </a:spcAft>
              <a:buNone/>
            </a:pPr>
            <a:r>
              <a:rPr lang="en-US" sz="2000" dirty="0" smtClean="0">
                <a:solidFill>
                  <a:schemeClr val="accent2"/>
                </a:solidFill>
                <a:latin typeface="Arial Black"/>
                <a:cs typeface="Arial Black"/>
              </a:rPr>
              <a:t>GILGAMESH</a:t>
            </a:r>
          </a:p>
          <a:p>
            <a:pPr marL="0" indent="-342900" algn="l">
              <a:spcBef>
                <a:spcPts val="0"/>
              </a:spcBef>
              <a:spcAft>
                <a:spcPts val="400"/>
              </a:spcAft>
              <a:buNone/>
            </a:pPr>
            <a:r>
              <a:rPr lang="en-US" sz="1400" dirty="0" smtClean="0">
                <a:solidFill>
                  <a:schemeClr val="bg2">
                    <a:lumMod val="25000"/>
                  </a:schemeClr>
                </a:solidFill>
                <a:latin typeface="Arial"/>
                <a:cs typeface="Arial"/>
              </a:rPr>
              <a:t>The epic myth of Gilgamesh has many classic hero elements. Gilgamesh was one-third man and two-thirds god, and had superhuman strength. He is actually listed as a king in Sumerian history.  He meets a feral man, </a:t>
            </a:r>
            <a:r>
              <a:rPr lang="en-US" sz="1400" dirty="0" err="1" smtClean="0">
                <a:solidFill>
                  <a:schemeClr val="bg2">
                    <a:lumMod val="25000"/>
                  </a:schemeClr>
                </a:solidFill>
                <a:latin typeface="Arial"/>
                <a:cs typeface="Arial"/>
              </a:rPr>
              <a:t>Enkido</a:t>
            </a:r>
            <a:r>
              <a:rPr lang="en-US" sz="1400" dirty="0" smtClean="0">
                <a:solidFill>
                  <a:schemeClr val="bg2">
                    <a:lumMod val="25000"/>
                  </a:schemeClr>
                </a:solidFill>
                <a:latin typeface="Arial"/>
                <a:cs typeface="Arial"/>
              </a:rPr>
              <a:t>, and fights him but they become friends and allies</a:t>
            </a:r>
            <a:r>
              <a:rPr lang="en-US" sz="1400" i="1" dirty="0" smtClean="0">
                <a:solidFill>
                  <a:srgbClr val="800000"/>
                </a:solidFill>
                <a:latin typeface="Arial"/>
                <a:cs typeface="Arial"/>
              </a:rPr>
              <a:t> (embracing his shadow self)</a:t>
            </a:r>
            <a:r>
              <a:rPr lang="en-US" sz="1400" dirty="0" smtClean="0">
                <a:solidFill>
                  <a:schemeClr val="bg2">
                    <a:lumMod val="25000"/>
                  </a:schemeClr>
                </a:solidFill>
                <a:latin typeface="Arial"/>
                <a:cs typeface="Arial"/>
              </a:rPr>
              <a:t>. Gilgamesh and </a:t>
            </a:r>
            <a:r>
              <a:rPr lang="en-US" sz="1400" dirty="0" err="1" smtClean="0">
                <a:solidFill>
                  <a:schemeClr val="bg2">
                    <a:lumMod val="25000"/>
                  </a:schemeClr>
                </a:solidFill>
                <a:latin typeface="Arial"/>
                <a:cs typeface="Arial"/>
              </a:rPr>
              <a:t>Enkido</a:t>
            </a:r>
            <a:r>
              <a:rPr lang="en-US" sz="1400" dirty="0" smtClean="0">
                <a:solidFill>
                  <a:schemeClr val="bg2">
                    <a:lumMod val="25000"/>
                  </a:schemeClr>
                </a:solidFill>
                <a:latin typeface="Arial"/>
                <a:cs typeface="Arial"/>
              </a:rPr>
              <a:t> have a series of adventures, seeking wealth, power and immortality.</a:t>
            </a:r>
          </a:p>
          <a:p>
            <a:pPr marL="0" indent="-342900" algn="l">
              <a:spcBef>
                <a:spcPts val="0"/>
              </a:spcBef>
              <a:spcAft>
                <a:spcPts val="400"/>
              </a:spcAft>
              <a:buNone/>
            </a:pPr>
            <a:endParaRPr lang="en-US" sz="1050" dirty="0" smtClean="0">
              <a:solidFill>
                <a:schemeClr val="bg2">
                  <a:lumMod val="25000"/>
                </a:schemeClr>
              </a:solidFill>
              <a:latin typeface="Arial"/>
              <a:cs typeface="Arial"/>
            </a:endParaRPr>
          </a:p>
          <a:p>
            <a:pPr marL="0" indent="-342900" algn="l">
              <a:spcBef>
                <a:spcPts val="0"/>
              </a:spcBef>
              <a:spcAft>
                <a:spcPts val="400"/>
              </a:spcAft>
              <a:buNone/>
            </a:pPr>
            <a:r>
              <a:rPr lang="en-US" sz="1400" dirty="0" smtClean="0">
                <a:solidFill>
                  <a:schemeClr val="bg2">
                    <a:lumMod val="25000"/>
                  </a:schemeClr>
                </a:solidFill>
                <a:latin typeface="Arial"/>
                <a:cs typeface="Arial"/>
              </a:rPr>
              <a:t>They have violent battles, first with a guardian, defeated by </a:t>
            </a:r>
            <a:r>
              <a:rPr lang="en-US" sz="1400" dirty="0" err="1" smtClean="0">
                <a:solidFill>
                  <a:schemeClr val="bg2">
                    <a:lumMod val="25000"/>
                  </a:schemeClr>
                </a:solidFill>
                <a:latin typeface="Arial"/>
                <a:cs typeface="Arial"/>
              </a:rPr>
              <a:t>Enkido</a:t>
            </a:r>
            <a:r>
              <a:rPr lang="en-US" sz="1400" dirty="0" smtClean="0">
                <a:solidFill>
                  <a:schemeClr val="bg2">
                    <a:lumMod val="25000"/>
                  </a:schemeClr>
                </a:solidFill>
                <a:latin typeface="Arial"/>
                <a:cs typeface="Arial"/>
              </a:rPr>
              <a:t> </a:t>
            </a:r>
            <a:r>
              <a:rPr lang="en-US" sz="1400" i="1" dirty="0" smtClean="0">
                <a:solidFill>
                  <a:srgbClr val="800000"/>
                </a:solidFill>
                <a:latin typeface="Arial"/>
                <a:cs typeface="Arial"/>
              </a:rPr>
              <a:t>(supernatural help)</a:t>
            </a:r>
            <a:r>
              <a:rPr lang="en-US" sz="1400" dirty="0" smtClean="0">
                <a:solidFill>
                  <a:schemeClr val="bg2">
                    <a:lumMod val="25000"/>
                  </a:schemeClr>
                </a:solidFill>
                <a:latin typeface="Arial"/>
                <a:cs typeface="Arial"/>
              </a:rPr>
              <a:t>, and the bull of heaven, sent to harass them by Ishtar, after Gilgamesh rejects her </a:t>
            </a:r>
            <a:r>
              <a:rPr lang="en-US" sz="1400" i="1" dirty="0" smtClean="0">
                <a:solidFill>
                  <a:srgbClr val="800000"/>
                </a:solidFill>
                <a:latin typeface="Arial"/>
                <a:cs typeface="Arial"/>
              </a:rPr>
              <a:t>(meeting the Goddess). </a:t>
            </a:r>
            <a:r>
              <a:rPr lang="en-US" sz="1400" dirty="0" err="1" smtClean="0">
                <a:solidFill>
                  <a:schemeClr val="bg2">
                    <a:lumMod val="25000"/>
                  </a:schemeClr>
                </a:solidFill>
                <a:latin typeface="Arial"/>
                <a:cs typeface="Arial"/>
              </a:rPr>
              <a:t>Enkido</a:t>
            </a:r>
            <a:r>
              <a:rPr lang="en-US" sz="1400" dirty="0" smtClean="0">
                <a:solidFill>
                  <a:schemeClr val="bg2">
                    <a:lumMod val="25000"/>
                  </a:schemeClr>
                </a:solidFill>
                <a:latin typeface="Arial"/>
                <a:cs typeface="Arial"/>
              </a:rPr>
              <a:t> dies, and Gilgamesh, despairing and terrified of dying, seeks out the undying </a:t>
            </a:r>
            <a:r>
              <a:rPr lang="en-US" sz="1400" dirty="0" err="1" smtClean="0">
                <a:solidFill>
                  <a:schemeClr val="bg2">
                    <a:lumMod val="25000"/>
                  </a:schemeClr>
                </a:solidFill>
                <a:latin typeface="Arial"/>
                <a:cs typeface="Arial"/>
              </a:rPr>
              <a:t>Utnapishtim</a:t>
            </a:r>
            <a:r>
              <a:rPr lang="en-US" sz="1400" dirty="0" smtClean="0">
                <a:solidFill>
                  <a:schemeClr val="bg2">
                    <a:lumMod val="25000"/>
                  </a:schemeClr>
                </a:solidFill>
                <a:latin typeface="Arial"/>
                <a:cs typeface="Arial"/>
              </a:rPr>
              <a:t> to ask him the secret of how to avoid death </a:t>
            </a:r>
            <a:r>
              <a:rPr lang="en-US" sz="1400" i="1" dirty="0" smtClean="0">
                <a:solidFill>
                  <a:srgbClr val="800000"/>
                </a:solidFill>
                <a:latin typeface="Arial"/>
                <a:cs typeface="Arial"/>
              </a:rPr>
              <a:t>(the ultimate boon)</a:t>
            </a:r>
            <a:r>
              <a:rPr lang="en-US" sz="1400" dirty="0" smtClean="0">
                <a:solidFill>
                  <a:schemeClr val="bg2">
                    <a:lumMod val="25000"/>
                  </a:schemeClr>
                </a:solidFill>
                <a:latin typeface="Arial"/>
                <a:cs typeface="Arial"/>
              </a:rPr>
              <a:t>. He meets </a:t>
            </a:r>
            <a:r>
              <a:rPr lang="en-US" sz="1400" dirty="0" err="1" smtClean="0">
                <a:solidFill>
                  <a:schemeClr val="bg2">
                    <a:lumMod val="25000"/>
                  </a:schemeClr>
                </a:solidFill>
                <a:latin typeface="Arial"/>
                <a:cs typeface="Arial"/>
              </a:rPr>
              <a:t>Siduri</a:t>
            </a:r>
            <a:r>
              <a:rPr lang="en-US" sz="1400" dirty="0" smtClean="0">
                <a:solidFill>
                  <a:schemeClr val="bg2">
                    <a:lumMod val="25000"/>
                  </a:schemeClr>
                </a:solidFill>
                <a:latin typeface="Arial"/>
                <a:cs typeface="Arial"/>
              </a:rPr>
              <a:t>, a wine-making woman, who gives him shelter and advises him to accept his human fate and enjoy life while he can </a:t>
            </a:r>
            <a:r>
              <a:rPr lang="en-US" sz="1400" i="1" dirty="0" smtClean="0">
                <a:solidFill>
                  <a:srgbClr val="800000"/>
                </a:solidFill>
                <a:latin typeface="Arial"/>
                <a:cs typeface="Arial"/>
              </a:rPr>
              <a:t>(woman as temptress)</a:t>
            </a:r>
            <a:r>
              <a:rPr lang="en-US" sz="1400" dirty="0" smtClean="0">
                <a:solidFill>
                  <a:schemeClr val="bg2">
                    <a:lumMod val="25000"/>
                  </a:schemeClr>
                </a:solidFill>
                <a:latin typeface="Arial"/>
                <a:cs typeface="Arial"/>
              </a:rPr>
              <a:t>. </a:t>
            </a:r>
            <a:r>
              <a:rPr lang="en-US" sz="1400" dirty="0" err="1" smtClean="0">
                <a:solidFill>
                  <a:schemeClr val="bg2">
                    <a:lumMod val="25000"/>
                  </a:schemeClr>
                </a:solidFill>
                <a:latin typeface="Arial"/>
                <a:cs typeface="Arial"/>
              </a:rPr>
              <a:t>Siduri</a:t>
            </a:r>
            <a:r>
              <a:rPr lang="en-US" sz="1400" dirty="0" smtClean="0">
                <a:solidFill>
                  <a:schemeClr val="bg2">
                    <a:lumMod val="25000"/>
                  </a:schemeClr>
                </a:solidFill>
                <a:latin typeface="Arial"/>
                <a:cs typeface="Arial"/>
              </a:rPr>
              <a:t> actually helps him find </a:t>
            </a:r>
            <a:r>
              <a:rPr lang="en-US" sz="1400" dirty="0" err="1" smtClean="0">
                <a:solidFill>
                  <a:schemeClr val="bg2">
                    <a:lumMod val="25000"/>
                  </a:schemeClr>
                </a:solidFill>
                <a:latin typeface="Arial"/>
                <a:cs typeface="Arial"/>
              </a:rPr>
              <a:t>Utnapishtim</a:t>
            </a:r>
            <a:r>
              <a:rPr lang="en-US" sz="1400" dirty="0" smtClean="0">
                <a:solidFill>
                  <a:schemeClr val="bg2">
                    <a:lumMod val="25000"/>
                  </a:schemeClr>
                </a:solidFill>
                <a:latin typeface="Arial"/>
                <a:cs typeface="Arial"/>
              </a:rPr>
              <a:t>.  </a:t>
            </a:r>
          </a:p>
          <a:p>
            <a:pPr indent="-342900" algn="l">
              <a:spcBef>
                <a:spcPts val="0"/>
              </a:spcBef>
              <a:spcAft>
                <a:spcPts val="400"/>
              </a:spcAft>
            </a:pPr>
            <a:endParaRPr lang="en-US" sz="1400" dirty="0" smtClean="0">
              <a:solidFill>
                <a:schemeClr val="bg2">
                  <a:lumMod val="25000"/>
                </a:schemeClr>
              </a:solidFill>
              <a:latin typeface="Arial"/>
              <a:cs typeface="Arial"/>
            </a:endParaRPr>
          </a:p>
          <a:p>
            <a:pPr indent="-342900" algn="l">
              <a:spcBef>
                <a:spcPts val="0"/>
              </a:spcBef>
              <a:spcAft>
                <a:spcPts val="400"/>
              </a:spcAft>
            </a:pPr>
            <a:endParaRPr lang="en-US" sz="1400" dirty="0" smtClean="0">
              <a:solidFill>
                <a:schemeClr val="bg2">
                  <a:lumMod val="25000"/>
                </a:schemeClr>
              </a:solidFill>
              <a:latin typeface="Arial"/>
              <a:cs typeface="Arial"/>
            </a:endParaRPr>
          </a:p>
          <a:p>
            <a:pPr indent="-342900" algn="l">
              <a:spcBef>
                <a:spcPts val="0"/>
              </a:spcBef>
              <a:spcAft>
                <a:spcPts val="400"/>
              </a:spcAft>
            </a:pPr>
            <a:endParaRPr lang="en-US" sz="1400" dirty="0" smtClean="0">
              <a:solidFill>
                <a:schemeClr val="bg2">
                  <a:lumMod val="25000"/>
                </a:schemeClr>
              </a:solidFill>
              <a:latin typeface="Arial"/>
              <a:cs typeface="Arial"/>
            </a:endParaRPr>
          </a:p>
          <a:p>
            <a:pPr indent="-342900" algn="l">
              <a:spcBef>
                <a:spcPts val="0"/>
              </a:spcBef>
              <a:spcAft>
                <a:spcPts val="400"/>
              </a:spcAft>
            </a:pPr>
            <a:endParaRPr lang="en-US" sz="1400" dirty="0" smtClean="0">
              <a:solidFill>
                <a:schemeClr val="bg2">
                  <a:lumMod val="25000"/>
                </a:schemeClr>
              </a:solidFill>
              <a:latin typeface="Arial"/>
              <a:cs typeface="Arial"/>
            </a:endParaRPr>
          </a:p>
          <a:p>
            <a:pPr indent="-342900" algn="l">
              <a:spcBef>
                <a:spcPts val="0"/>
              </a:spcBef>
              <a:spcAft>
                <a:spcPts val="400"/>
              </a:spcAft>
            </a:pPr>
            <a:endParaRPr lang="en-US" sz="1400" dirty="0" smtClean="0">
              <a:solidFill>
                <a:schemeClr val="bg2">
                  <a:lumMod val="25000"/>
                </a:schemeClr>
              </a:solidFill>
              <a:latin typeface="Arial"/>
              <a:cs typeface="Arial"/>
            </a:endParaRPr>
          </a:p>
          <a:p>
            <a:pPr marL="571500" indent="-342900" algn="l">
              <a:spcBef>
                <a:spcPts val="400"/>
              </a:spcBef>
            </a:pPr>
            <a:endParaRPr lang="en-US" sz="1300" b="1" dirty="0" smtClean="0">
              <a:solidFill>
                <a:srgbClr val="800000"/>
              </a:solidFill>
              <a:latin typeface="Arial"/>
              <a:cs typeface="Arial"/>
            </a:endParaRPr>
          </a:p>
          <a:p>
            <a:pPr marL="571500" indent="-342900" algn="l">
              <a:spcBef>
                <a:spcPts val="400"/>
              </a:spcBef>
            </a:pPr>
            <a:endParaRPr lang="en-US" sz="1300" b="1" dirty="0" smtClean="0">
              <a:solidFill>
                <a:srgbClr val="800000"/>
              </a:solidFill>
              <a:latin typeface="Arial"/>
              <a:cs typeface="Arial"/>
            </a:endParaRPr>
          </a:p>
          <a:p>
            <a:pPr marL="571500" indent="-342900" algn="l">
              <a:spcBef>
                <a:spcPts val="400"/>
              </a:spcBef>
            </a:pPr>
            <a:endParaRPr lang="en-US" sz="1300" b="1" dirty="0" smtClean="0">
              <a:solidFill>
                <a:srgbClr val="800000"/>
              </a:solidFill>
              <a:latin typeface="Arial"/>
              <a:cs typeface="Arial"/>
            </a:endParaRPr>
          </a:p>
          <a:p>
            <a:pPr marL="228600" algn="l">
              <a:spcBef>
                <a:spcPts val="400"/>
              </a:spcBef>
            </a:pPr>
            <a:r>
              <a:rPr lang="en-US" sz="1300" b="1" dirty="0" smtClean="0">
                <a:solidFill>
                  <a:srgbClr val="800000"/>
                </a:solidFill>
                <a:latin typeface="Arial"/>
                <a:cs typeface="Arial"/>
              </a:rPr>
              <a:t> </a:t>
            </a:r>
          </a:p>
          <a:p>
            <a:pPr algn="l">
              <a:spcBef>
                <a:spcPts val="600"/>
              </a:spcBef>
            </a:pPr>
            <a:endParaRPr lang="en-US" sz="1600" b="1" dirty="0" smtClean="0">
              <a:solidFill>
                <a:srgbClr val="800000"/>
              </a:solidFill>
              <a:latin typeface="Arial"/>
              <a:cs typeface="Arial"/>
            </a:endParaRPr>
          </a:p>
          <a:p>
            <a:pPr marL="342900" indent="-342900" algn="l">
              <a:spcBef>
                <a:spcPts val="600"/>
              </a:spcBef>
              <a:buClr>
                <a:srgbClr val="800000"/>
              </a:buClr>
              <a:buSzPct val="110000"/>
            </a:pPr>
            <a:endParaRPr lang="en-US" sz="1600" b="1" dirty="0" smtClean="0">
              <a:solidFill>
                <a:srgbClr val="800000"/>
              </a:solidFill>
              <a:latin typeface="Arial"/>
              <a:cs typeface="Arial"/>
            </a:endParaRPr>
          </a:p>
        </p:txBody>
      </p:sp>
      <p:sp>
        <p:nvSpPr>
          <p:cNvPr id="3" name="Title 2"/>
          <p:cNvSpPr>
            <a:spLocks noGrp="1"/>
          </p:cNvSpPr>
          <p:nvPr>
            <p:ph type="title" idx="4294967295"/>
          </p:nvPr>
        </p:nvSpPr>
        <p:spPr>
          <a:xfrm>
            <a:off x="3039536" y="364064"/>
            <a:ext cx="5395912" cy="762000"/>
          </a:xfrm>
        </p:spPr>
        <p:txBody>
          <a:bodyPr anchor="t"/>
          <a:lstStyle/>
          <a:p>
            <a:pPr algn="l"/>
            <a:r>
              <a:rPr lang="en-US" sz="3600" dirty="0" smtClean="0">
                <a:solidFill>
                  <a:schemeClr val="accent2"/>
                </a:solidFill>
                <a:latin typeface="Arial Black"/>
                <a:cs typeface="Arial Black"/>
              </a:rPr>
              <a:t>Heroes in Mythology</a:t>
            </a:r>
            <a:endParaRPr lang="en-US" sz="3600" dirty="0">
              <a:solidFill>
                <a:schemeClr val="accent2"/>
              </a:solidFill>
              <a:latin typeface="Arial Black"/>
              <a:cs typeface="Arial Black"/>
            </a:endParaRPr>
          </a:p>
        </p:txBody>
      </p:sp>
      <p:sp>
        <p:nvSpPr>
          <p:cNvPr id="8" name="TextBox 7"/>
          <p:cNvSpPr txBox="1"/>
          <p:nvPr/>
        </p:nvSpPr>
        <p:spPr>
          <a:xfrm>
            <a:off x="304800" y="2943020"/>
            <a:ext cx="2667000" cy="3549690"/>
          </a:xfrm>
          <a:prstGeom prst="rect">
            <a:avLst/>
          </a:prstGeom>
          <a:noFill/>
        </p:spPr>
        <p:txBody>
          <a:bodyPr wrap="square" rtlCol="0">
            <a:spAutoFit/>
          </a:bodyPr>
          <a:lstStyle/>
          <a:p>
            <a:pPr>
              <a:lnSpc>
                <a:spcPts val="1800"/>
              </a:lnSpc>
            </a:pPr>
            <a:r>
              <a:rPr lang="en-US" sz="1300" b="1" dirty="0" smtClean="0">
                <a:solidFill>
                  <a:schemeClr val="bg1"/>
                </a:solidFill>
                <a:latin typeface="Arial"/>
                <a:cs typeface="Arial"/>
              </a:rPr>
              <a:t>The cuneiform markings on this ancient tablet tell the story of Gilgamesh, an ancient Sumerian mythological hero.</a:t>
            </a:r>
          </a:p>
          <a:p>
            <a:pPr>
              <a:lnSpc>
                <a:spcPts val="1800"/>
              </a:lnSpc>
            </a:pPr>
            <a:endParaRPr lang="en-US" sz="1300" b="1" dirty="0" smtClean="0">
              <a:solidFill>
                <a:schemeClr val="bg1"/>
              </a:solidFill>
              <a:latin typeface="Arial"/>
              <a:cs typeface="Arial"/>
            </a:endParaRPr>
          </a:p>
          <a:p>
            <a:pPr>
              <a:lnSpc>
                <a:spcPts val="1800"/>
              </a:lnSpc>
            </a:pPr>
            <a:r>
              <a:rPr lang="en-US" sz="1300" b="1" dirty="0" smtClean="0">
                <a:solidFill>
                  <a:schemeClr val="bg1"/>
                </a:solidFill>
                <a:latin typeface="Arial"/>
                <a:cs typeface="Arial"/>
              </a:rPr>
              <a:t>Gilgamesh is one of the oldest recorded stories in the world. The story was rediscovered in the mid-nineteenth century A.D. People were amazed when they read this most ancient of stories, and learned that the flood story in Gilgamesh was a close analogue of the flood story in the Hebrew Bible.</a:t>
            </a:r>
          </a:p>
        </p:txBody>
      </p:sp>
      <p:pic>
        <p:nvPicPr>
          <p:cNvPr id="9" name="Picture 8" descr="Gilgamesh tabletCUTOUT.psd"/>
          <p:cNvPicPr>
            <a:picLocks noChangeAspect="1"/>
          </p:cNvPicPr>
          <p:nvPr/>
        </p:nvPicPr>
        <p:blipFill>
          <a:blip r:embed="rId3"/>
          <a:stretch>
            <a:fillRect/>
          </a:stretch>
        </p:blipFill>
        <p:spPr>
          <a:xfrm>
            <a:off x="485997" y="474140"/>
            <a:ext cx="2190003" cy="2468880"/>
          </a:xfrm>
          <a:prstGeom prst="rect">
            <a:avLst/>
          </a:prstGeom>
        </p:spPr>
      </p:pic>
    </p:spTree>
  </p:cSld>
  <p:clrMapOvr>
    <a:masterClrMapping/>
  </p:clrMapOvr>
</p:sld>
</file>

<file path=ppt/theme/theme1.xml><?xml version="1.0" encoding="utf-8"?>
<a:theme xmlns:a="http://schemas.openxmlformats.org/drawingml/2006/main" name="Codex">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odex">
      <a:majorFont>
        <a:latin typeface="Calisto MT"/>
        <a:ea typeface=""/>
        <a:cs typeface=""/>
        <a:font script="Jpan" typeface="ＭＳ 明朝"/>
      </a:majorFont>
      <a:minorFont>
        <a:latin typeface="Calisto MT"/>
        <a:ea typeface=""/>
        <a:cs typeface=""/>
        <a:font script="Jpan" typeface="ＭＳ 明朝"/>
      </a:minorFont>
    </a:fontScheme>
    <a:fmtScheme name="Codex">
      <a:fillStyleLst>
        <a:solidFill>
          <a:schemeClr val="phClr"/>
        </a:solidFill>
        <a:gradFill rotWithShape="1">
          <a:gsLst>
            <a:gs pos="0">
              <a:schemeClr val="phClr">
                <a:tint val="100000"/>
                <a:shade val="60000"/>
                <a:satMod val="135000"/>
              </a:schemeClr>
            </a:gs>
            <a:gs pos="100000">
              <a:schemeClr val="phClr">
                <a:tint val="100000"/>
                <a:shade val="94000"/>
                <a:satMod val="135000"/>
              </a:schemeClr>
            </a:gs>
          </a:gsLst>
          <a:lin ang="16200000" scaled="1"/>
        </a:gradFill>
        <a:gradFill rotWithShape="1">
          <a:gsLst>
            <a:gs pos="0">
              <a:schemeClr val="phClr">
                <a:shade val="51000"/>
                <a:alpha val="90000"/>
                <a:satMod val="115000"/>
              </a:schemeClr>
            </a:gs>
            <a:gs pos="100000">
              <a:schemeClr val="phClr">
                <a:shade val="94000"/>
                <a:alpha val="90000"/>
                <a:satMod val="135000"/>
              </a:schemeClr>
            </a:gs>
          </a:gsLst>
          <a:lin ang="5400000" scaled="1"/>
        </a:gradFill>
      </a:fillStyleLst>
      <a:lnStyleLst>
        <a:ln w="15875" cap="flat" cmpd="sng" algn="ctr">
          <a:solidFill>
            <a:schemeClr val="phClr">
              <a:shade val="95000"/>
              <a:satMod val="105000"/>
            </a:schemeClr>
          </a:solidFill>
          <a:prstDash val="solid"/>
        </a:ln>
        <a:ln w="34925"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effectStyle>
        <a:effectStyle>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Codex.thmx</Template>
  <TotalTime>1346</TotalTime>
  <Words>3710</Words>
  <Application>Microsoft Macintosh PowerPoint</Application>
  <PresentationFormat>On-screen Show (4:3)</PresentationFormat>
  <Paragraphs>184</Paragraphs>
  <Slides>16</Slides>
  <Notes>1</Notes>
  <HiddenSlides>0</HiddenSlides>
  <MMClips>0</MMClips>
  <ScaleCrop>false</ScaleCrop>
  <HeadingPairs>
    <vt:vector size="4" baseType="variant">
      <vt:variant>
        <vt:lpstr>Design Template</vt:lpstr>
      </vt:variant>
      <vt:variant>
        <vt:i4>1</vt:i4>
      </vt:variant>
      <vt:variant>
        <vt:lpstr>Slide Titles</vt:lpstr>
      </vt:variant>
      <vt:variant>
        <vt:i4>16</vt:i4>
      </vt:variant>
    </vt:vector>
  </HeadingPairs>
  <TitlesOfParts>
    <vt:vector size="17" baseType="lpstr">
      <vt:lpstr>Codex</vt:lpstr>
      <vt:lpstr> </vt:lpstr>
      <vt:lpstr>Carl Gustav Jung</vt:lpstr>
      <vt:lpstr>Slide 3</vt:lpstr>
      <vt:lpstr>Archetypes Heroes &amp; Others</vt:lpstr>
      <vt:lpstr>Joseph Campbell</vt:lpstr>
      <vt:lpstr>Slide 6</vt:lpstr>
      <vt:lpstr>The Book with 1000 Covers</vt:lpstr>
      <vt:lpstr>Slide 8</vt:lpstr>
      <vt:lpstr>Heroes in Mythology</vt:lpstr>
      <vt:lpstr>Slide 10</vt:lpstr>
      <vt:lpstr>Slide 11</vt:lpstr>
      <vt:lpstr>Slide 12</vt:lpstr>
      <vt:lpstr>Slide 13</vt:lpstr>
      <vt:lpstr>Slide 14</vt:lpstr>
      <vt:lpstr>Slide 15</vt:lpstr>
      <vt:lpstr>Slide 16</vt:lpstr>
    </vt:vector>
  </TitlesOfParts>
  <Company>Santa Ynez Valley Guest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dc:title>
  <dc:creator>Wolcott Schley</dc:creator>
  <cp:keywords/>
  <cp:lastModifiedBy>School of Media Arts</cp:lastModifiedBy>
  <cp:revision>83</cp:revision>
  <dcterms:created xsi:type="dcterms:W3CDTF">2011-02-02T20:51:49Z</dcterms:created>
  <dcterms:modified xsi:type="dcterms:W3CDTF">2011-02-02T20:54:59Z</dcterms:modified>
</cp:coreProperties>
</file>