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0" r:id="rId4"/>
    <p:sldId id="259" r:id="rId5"/>
    <p:sldId id="261" r:id="rId6"/>
    <p:sldId id="270" r:id="rId7"/>
    <p:sldId id="269" r:id="rId8"/>
    <p:sldId id="264" r:id="rId9"/>
    <p:sldId id="268" r:id="rId10"/>
    <p:sldId id="265" r:id="rId11"/>
    <p:sldId id="267" r:id="rId12"/>
    <p:sldId id="266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AA2D7"/>
    <a:srgbClr val="656769"/>
    <a:srgbClr val="F27B14"/>
    <a:srgbClr val="958681"/>
    <a:srgbClr val="808080"/>
    <a:srgbClr val="D3D3D3"/>
    <a:srgbClr val="7C6557"/>
    <a:srgbClr val="8DECE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52F86-ED2A-B44F-9F6B-686DC39F48D5}" type="datetimeFigureOut">
              <a:rPr lang="en-US" smtClean="0"/>
              <a:pPr/>
              <a:t>2/2/11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9E3AA-66D3-D144-9475-2227C2AE9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E08E-6BCC-F745-AB86-8F00D6B6EFB8}" type="datetimeFigureOut">
              <a:rPr lang="en-US" smtClean="0"/>
              <a:pPr/>
              <a:t>2/2/11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82B95-9CAF-3742-B6EB-486F02C9B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2B95-9CAF-3742-B6EB-486F02C9B78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gif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audio" Target="file://localhost/Users/serrahmariea/Music/iTunes/iTunes%20Media/Music/Bassnectar/Mezmerizing%20the%20Ultra/2-08%20Segg%20Weigh.mp3" TargetMode="Externa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ertical Title 9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667000" cy="5851525"/>
          </a:xfrm>
        </p:spPr>
        <p:txBody>
          <a:bodyPr/>
          <a:lstStyle/>
          <a:p>
            <a:r>
              <a:rPr lang="en-US" sz="5000" dirty="0" smtClean="0">
                <a:latin typeface="Desdemona"/>
                <a:cs typeface="Desdemona"/>
              </a:rPr>
              <a:t>MARSHALL MCLUHAN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Visual and Acoustic Space</a:t>
            </a:r>
            <a:endParaRPr lang="en-US" sz="4000" dirty="0"/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herbert_marshall_mcluhan_600px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75224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SPACE IN MEDIA</a:t>
            </a:r>
            <a:endParaRPr lang="en-US" dirty="0"/>
          </a:p>
        </p:txBody>
      </p:sp>
      <p:pic>
        <p:nvPicPr>
          <p:cNvPr id="5" name="Picture 4" descr="t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48580"/>
            <a:ext cx="2028265" cy="2758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6200" y="5304472"/>
            <a:ext cx="40119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Musical, mystical, and immersive,</a:t>
            </a:r>
          </a:p>
          <a:p>
            <a:pPr algn="ctr"/>
            <a:r>
              <a:rPr lang="en-US" dirty="0" smtClean="0"/>
              <a:t>TV lacks perspective and creates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istance from its viewers. The same</a:t>
            </a:r>
          </a:p>
          <a:p>
            <a:pPr algn="ctr"/>
            <a:r>
              <a:rPr lang="en-US" dirty="0" smtClean="0"/>
              <a:t>images can be seen on television screens</a:t>
            </a:r>
          </a:p>
          <a:p>
            <a:pPr algn="ctr"/>
            <a:r>
              <a:rPr lang="en-US" dirty="0" smtClean="0"/>
              <a:t>all over the world.</a:t>
            </a:r>
            <a:endParaRPr lang="en-US" dirty="0"/>
          </a:p>
        </p:txBody>
      </p:sp>
      <p:pic>
        <p:nvPicPr>
          <p:cNvPr id="7" name="Picture 6" descr="newspaper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330845"/>
            <a:ext cx="2388802" cy="2776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5410200"/>
            <a:ext cx="3383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“Just as one voice can be heard</a:t>
            </a:r>
          </a:p>
          <a:p>
            <a:r>
              <a:rPr lang="en-US" dirty="0" smtClean="0"/>
              <a:t>by a multitude of ears, so single</a:t>
            </a:r>
          </a:p>
          <a:p>
            <a:r>
              <a:rPr lang="en-US" dirty="0" smtClean="0"/>
              <a:t>writings cover a thousand sheets”</a:t>
            </a:r>
            <a:endParaRPr lang="en-US" dirty="0"/>
          </a:p>
        </p:txBody>
      </p:sp>
      <p:pic>
        <p:nvPicPr>
          <p:cNvPr id="9" name="Picture 8" descr="rad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602" y="2888065"/>
            <a:ext cx="3402398" cy="221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Acoustic-ONLINE</a:t>
            </a:r>
            <a:endParaRPr lang="en-US" dirty="0"/>
          </a:p>
        </p:txBody>
      </p:sp>
      <p:pic>
        <p:nvPicPr>
          <p:cNvPr id="5" name="Picture 4" descr="social media gab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685800"/>
            <a:ext cx="973112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486400"/>
            <a:ext cx="89691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“In recognizing the extent to which current media retrieve communication systems</a:t>
            </a:r>
          </a:p>
          <a:p>
            <a:r>
              <a:rPr lang="en-US" sz="2000" dirty="0" smtClean="0"/>
              <a:t>of the past—as in the global village, or, for that matter, the notion of television as</a:t>
            </a:r>
          </a:p>
          <a:p>
            <a:r>
              <a:rPr lang="en-US" sz="2000" dirty="0" smtClean="0"/>
              <a:t>acoustic space—McLuhan invited us to think about the ways that current media may</a:t>
            </a:r>
          </a:p>
          <a:p>
            <a:r>
              <a:rPr lang="en-US" sz="2000" dirty="0" smtClean="0"/>
              <a:t>someday be retrieved in the media of the future.”</a:t>
            </a:r>
            <a:r>
              <a:rPr lang="en-US" dirty="0" smtClean="0"/>
              <a:t>-Paul Levinson, </a:t>
            </a:r>
            <a:r>
              <a:rPr lang="en-US" i="1" dirty="0" smtClean="0"/>
              <a:t>Digital McLuhan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CYBERSPACE IS THE </a:t>
            </a:r>
            <a:r>
              <a:rPr lang="en-US" u="sng" dirty="0" smtClean="0"/>
              <a:t>NEW</a:t>
            </a:r>
            <a:r>
              <a:rPr lang="en-US" dirty="0" smtClean="0"/>
              <a:t> ACOUSTIC SPACE!</a:t>
            </a:r>
            <a:endParaRPr lang="en-US" dirty="0"/>
          </a:p>
        </p:txBody>
      </p:sp>
      <p:pic>
        <p:nvPicPr>
          <p:cNvPr id="3" name="Picture 2" descr="cyberspace_h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488" y="2125716"/>
            <a:ext cx="4582511" cy="3436883"/>
          </a:xfrm>
          <a:prstGeom prst="rect">
            <a:avLst/>
          </a:prstGeom>
        </p:spPr>
      </p:pic>
      <p:pic>
        <p:nvPicPr>
          <p:cNvPr id="4" name="Picture 3" descr="p_25097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7559" y="1558159"/>
            <a:ext cx="3436882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4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sz="6000" dirty="0" smtClean="0">
                <a:latin typeface="Engravers MT"/>
                <a:cs typeface="Engravers MT"/>
              </a:rPr>
              <a:t>THE END.</a:t>
            </a:r>
            <a:endParaRPr lang="en-US" sz="6000" dirty="0">
              <a:latin typeface="Engravers MT"/>
              <a:cs typeface="Engravers MT"/>
            </a:endParaRPr>
          </a:p>
        </p:txBody>
      </p:sp>
      <p:pic>
        <p:nvPicPr>
          <p:cNvPr id="4" name="Picture 3" descr="maclu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339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mcluhan_fp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574" r="15574"/>
          <a:stretch>
            <a:fillRect/>
          </a:stretch>
        </p:blipFill>
        <p:spPr>
          <a:xfrm>
            <a:off x="0" y="0"/>
            <a:ext cx="9144000" cy="4727575"/>
          </a:xfrm>
        </p:spPr>
      </p:pic>
      <p:sp>
        <p:nvSpPr>
          <p:cNvPr id="8" name="TextBox 7"/>
          <p:cNvSpPr txBox="1"/>
          <p:nvPr/>
        </p:nvSpPr>
        <p:spPr>
          <a:xfrm>
            <a:off x="457200" y="5072390"/>
            <a:ext cx="1813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58681"/>
                </a:solidFill>
              </a:rPr>
              <a:t>EDUCATOR</a:t>
            </a:r>
            <a:endParaRPr lang="en-US" sz="2800" dirty="0">
              <a:solidFill>
                <a:srgbClr val="95868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4210" y="5872609"/>
            <a:ext cx="20263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958681"/>
                </a:solidFill>
              </a:rPr>
              <a:t>PHILOSOPHER</a:t>
            </a:r>
          </a:p>
          <a:p>
            <a:endParaRPr lang="en-US" sz="2500" dirty="0">
              <a:solidFill>
                <a:srgbClr val="95868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4795391"/>
            <a:ext cx="14093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958681"/>
                </a:solidFill>
              </a:rPr>
              <a:t>SCHOLAR</a:t>
            </a:r>
            <a:endParaRPr lang="en-US" sz="2500" dirty="0">
              <a:solidFill>
                <a:srgbClr val="95868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5349389"/>
            <a:ext cx="359347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MEDIA THEORIST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Untitled-1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4059" y="-685800"/>
            <a:ext cx="10856259" cy="83889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8400" y="17526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/>
              <a:t>"TODAY, AFTER MORE THAN A CENTURY OF ELECTRIC TECHNOLOGY, WE HAVE EXTENDED OUR CENTRAL NERVOUS SYSTEM ITSELF IN A GLOBAL EMBRACE, ABOLISHING BOTH SPACE AND TIME AS FAR AS OUR PLANET IS CONCERNED</a:t>
            </a:r>
            <a:r>
              <a:rPr lang="en-US" sz="2000" dirty="0" smtClean="0"/>
              <a:t>.”  </a:t>
            </a:r>
            <a:r>
              <a:rPr lang="en-US" sz="2000" i="1" dirty="0"/>
              <a:t>MARSHALL MCLUHAN, UNDERSTANDING MEDIA, 1964.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action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0SonyVaioEntry_Merma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5103"/>
            <a:ext cx="4572000" cy="323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Visual.1951334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322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53882" y="3225301"/>
            <a:ext cx="350851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VISUAL SPACE</a:t>
            </a:r>
            <a:endParaRPr lang="en-US" sz="4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3733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3225301"/>
            <a:ext cx="4209017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ACOUSTIC SPACE</a:t>
            </a:r>
            <a:endParaRPr lang="en-US" sz="4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217313"/>
            <a:ext cx="2277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27B14"/>
                </a:solidFill>
              </a:rPr>
              <a:t>LEFT HEMISPHERE</a:t>
            </a:r>
          </a:p>
          <a:p>
            <a:r>
              <a:rPr lang="en-US" sz="2200" dirty="0" smtClean="0">
                <a:solidFill>
                  <a:srgbClr val="F27B14"/>
                </a:solidFill>
              </a:rPr>
              <a:t>OF BRAIN</a:t>
            </a:r>
            <a:endParaRPr lang="en-US" sz="2200" dirty="0">
              <a:solidFill>
                <a:srgbClr val="F27B1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963" y="5832157"/>
            <a:ext cx="315732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27B14"/>
                </a:solidFill>
              </a:rPr>
              <a:t>LINEAR </a:t>
            </a:r>
          </a:p>
          <a:p>
            <a:r>
              <a:rPr lang="en-US" sz="2600" b="1" dirty="0" smtClean="0">
                <a:solidFill>
                  <a:srgbClr val="F27B14"/>
                </a:solidFill>
              </a:rPr>
              <a:t>CONCEPTUALIZATION</a:t>
            </a:r>
            <a:endParaRPr lang="en-US" sz="2600" b="1" dirty="0">
              <a:solidFill>
                <a:srgbClr val="F27B1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5590" y="403264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27B14"/>
                </a:solidFill>
              </a:rPr>
              <a:t>SEQUENTIAL</a:t>
            </a:r>
            <a:endParaRPr lang="en-US" dirty="0">
              <a:solidFill>
                <a:srgbClr val="F27B1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2922" y="5038636"/>
            <a:ext cx="77904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F27B14"/>
                </a:solidFill>
              </a:rPr>
              <a:t>EYE</a:t>
            </a:r>
            <a:endParaRPr lang="en-US" sz="3100" b="1" dirty="0">
              <a:solidFill>
                <a:srgbClr val="F27B1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7624" y="5386864"/>
            <a:ext cx="10340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27B14"/>
                </a:solidFill>
              </a:rPr>
              <a:t>PLANE</a:t>
            </a:r>
            <a:endParaRPr lang="en-US" sz="2400" dirty="0">
              <a:solidFill>
                <a:srgbClr val="F27B1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438746"/>
            <a:ext cx="812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27B14"/>
                </a:solidFill>
              </a:rPr>
              <a:t>GRID</a:t>
            </a:r>
            <a:endParaRPr lang="en-US" sz="2400" dirty="0">
              <a:solidFill>
                <a:srgbClr val="F27B1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5590" y="5109865"/>
            <a:ext cx="141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27B14"/>
                </a:solidFill>
              </a:rPr>
              <a:t>PERSPECTIVE</a:t>
            </a:r>
            <a:endParaRPr lang="en-US" dirty="0">
              <a:solidFill>
                <a:srgbClr val="F27B1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600" y="4103132"/>
            <a:ext cx="25150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RIGHT HEMISPHERE </a:t>
            </a:r>
          </a:p>
          <a:p>
            <a:r>
              <a:rPr lang="en-US" sz="2200" dirty="0" smtClean="0"/>
              <a:t>	           OF BRAIN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7741052" y="557153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GYROSCOPIC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48400" y="5109865"/>
            <a:ext cx="178875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360 DEGREES</a:t>
            </a:r>
            <a:endParaRPr lang="en-US" sz="2300" dirty="0"/>
          </a:p>
        </p:txBody>
      </p:sp>
      <p:sp>
        <p:nvSpPr>
          <p:cNvPr id="28" name="TextBox 27"/>
          <p:cNvSpPr txBox="1"/>
          <p:nvPr/>
        </p:nvSpPr>
        <p:spPr>
          <a:xfrm>
            <a:off x="5638800" y="4469249"/>
            <a:ext cx="83869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/>
              <a:t>EAR</a:t>
            </a:r>
            <a:endParaRPr lang="en-US" sz="3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951476" y="6237843"/>
            <a:ext cx="210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ORAL CULTURE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998454" y="5386864"/>
            <a:ext cx="75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MYTH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48400" y="5900411"/>
            <a:ext cx="157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AS CYCLE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25395" y="4509700"/>
            <a:ext cx="16466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27B14"/>
                </a:solidFill>
              </a:rPr>
              <a:t>CAUSALITY</a:t>
            </a:r>
            <a:endParaRPr lang="en-US" sz="2500" b="1" dirty="0">
              <a:solidFill>
                <a:srgbClr val="F27B1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03134" y="4032647"/>
            <a:ext cx="127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607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6482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8200" y="381000"/>
            <a:ext cx="4572000" cy="581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dirty="0" smtClean="0"/>
              <a:t>McLuhan proposed that Western Society’s attraction to linearity is caused by the phonetic alphabet, which shrinks our human speech and thought into 26 characters. The result?</a:t>
            </a:r>
          </a:p>
          <a:p>
            <a:pPr algn="ctr"/>
            <a:r>
              <a:rPr lang="en-US" sz="3100" dirty="0" smtClean="0"/>
              <a:t>A world view dominated by linear logic and the symbolic abstraction of meaning. 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tiveAmericanCreationStorytell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Picture 3" descr="Untitled-1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838200"/>
            <a:ext cx="9861177" cy="76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3025676"/>
            <a:ext cx="36086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“ACOUSTIC SPACE COMES BEFORE</a:t>
            </a:r>
          </a:p>
          <a:p>
            <a:pPr algn="ctr"/>
            <a:r>
              <a:rPr lang="en-US" dirty="0" smtClean="0"/>
              <a:t>THE ALPHABET. IT IS THE WORLD</a:t>
            </a:r>
          </a:p>
          <a:p>
            <a:pPr algn="ctr"/>
            <a:r>
              <a:rPr lang="en-US" dirty="0" smtClean="0"/>
              <a:t>VIEWED THROUGH PRE-LITERATE</a:t>
            </a:r>
          </a:p>
          <a:p>
            <a:pPr algn="ctr"/>
            <a:r>
              <a:rPr lang="en-US" dirty="0" smtClean="0"/>
              <a:t>EYES, A WORLD OF NO BOUNDARIES</a:t>
            </a:r>
          </a:p>
          <a:p>
            <a:pPr algn="ctr"/>
            <a:r>
              <a:rPr lang="en-US" dirty="0" smtClean="0"/>
              <a:t>IN WHICH INFORMATION EMERGES</a:t>
            </a:r>
          </a:p>
          <a:p>
            <a:pPr algn="ctr"/>
            <a:r>
              <a:rPr lang="en-US" dirty="0" smtClean="0"/>
              <a:t>NOT FROM FIXED POSITIONS, BUT</a:t>
            </a:r>
          </a:p>
          <a:p>
            <a:pPr algn="ctr"/>
            <a:r>
              <a:rPr lang="en-US" b="1" dirty="0" smtClean="0"/>
              <a:t>ANYWHERE</a:t>
            </a:r>
            <a:r>
              <a:rPr lang="en-US" dirty="0" smtClean="0"/>
              <a:t> AND </a:t>
            </a:r>
            <a:r>
              <a:rPr lang="en-US" b="1" dirty="0" smtClean="0"/>
              <a:t>EVERYWHERE</a:t>
            </a:r>
            <a:r>
              <a:rPr lang="en-US" dirty="0" smtClean="0"/>
              <a:t>.”</a:t>
            </a:r>
          </a:p>
          <a:p>
            <a:pPr algn="ctr"/>
            <a:r>
              <a:rPr lang="en-US" dirty="0" smtClean="0"/>
              <a:t>-MCLUHAN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udy-shows-music-can-benefit-hearing_header_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143506"/>
            <a:ext cx="508591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The characteristics of acoustic space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derive from the qualities of hearing.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It is our constant monitor.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ote_pwr_mus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587500"/>
            <a:ext cx="6350000" cy="368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Space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76" y="5574268"/>
            <a:ext cx="901062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/>
              <a:t>TOTAL IMMERSION FROM DIVERSE SOURCES OF INPUT</a:t>
            </a:r>
            <a:endParaRPr lang="en-US" sz="3100" dirty="0"/>
          </a:p>
        </p:txBody>
      </p:sp>
      <p:pic>
        <p:nvPicPr>
          <p:cNvPr id="6" name="2-08 Segg Weig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632460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1928</TotalTime>
  <Words>339</Words>
  <Application>Microsoft Macintosh PowerPoint</Application>
  <PresentationFormat>On-screen Show (4:3)</PresentationFormat>
  <Paragraphs>59</Paragraphs>
  <Slides>13</Slides>
  <Notes>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MARSHALL MCLUHAN Visual and Acoustic Space</vt:lpstr>
      <vt:lpstr>Slide 2</vt:lpstr>
      <vt:lpstr>Slide 3</vt:lpstr>
      <vt:lpstr>Slide 4</vt:lpstr>
      <vt:lpstr>Slide 5</vt:lpstr>
      <vt:lpstr>Slide 6</vt:lpstr>
      <vt:lpstr>Slide 7</vt:lpstr>
      <vt:lpstr>Slide 8</vt:lpstr>
      <vt:lpstr>Acoustic Space</vt:lpstr>
      <vt:lpstr>ACOUSTIC SPACE IN MEDIA</vt:lpstr>
      <vt:lpstr>Acoustic-ONLINE</vt:lpstr>
      <vt:lpstr>CYBERSPACE IS THE NEW ACOUSTIC SPACE!</vt:lpstr>
      <vt:lpstr>THE END.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Bitch Please</dc:creator>
  <cp:keywords/>
  <cp:lastModifiedBy>School of Media Arts</cp:lastModifiedBy>
  <cp:revision>114</cp:revision>
  <dcterms:created xsi:type="dcterms:W3CDTF">2011-02-02T23:33:53Z</dcterms:created>
  <dcterms:modified xsi:type="dcterms:W3CDTF">2011-02-02T23:35:01Z</dcterms:modified>
</cp:coreProperties>
</file>