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20" r:id="rId3"/>
    <p:sldId id="321" r:id="rId4"/>
    <p:sldId id="322" r:id="rId5"/>
    <p:sldId id="327" r:id="rId6"/>
    <p:sldId id="323" r:id="rId7"/>
    <p:sldId id="326" r:id="rId8"/>
    <p:sldId id="324" r:id="rId9"/>
    <p:sldId id="329" r:id="rId10"/>
    <p:sldId id="331" r:id="rId11"/>
    <p:sldId id="330" r:id="rId12"/>
    <p:sldId id="328" r:id="rId13"/>
    <p:sldId id="325" r:id="rId1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280x1024" encoding="macintosh"/>
  <p:clrMru>
    <a:srgbClr val="FF7C80"/>
    <a:srgbClr val="66FFCC"/>
    <a:srgbClr val="6EA0B0"/>
    <a:srgbClr val="FF5050"/>
    <a:srgbClr val="CCFFFF"/>
    <a:srgbClr val="663300"/>
    <a:srgbClr val="CC00CC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270" autoAdjust="0"/>
    <p:restoredTop sz="98077" autoAdjust="0"/>
  </p:normalViewPr>
  <p:slideViewPr>
    <p:cSldViewPr>
      <p:cViewPr varScale="1">
        <p:scale>
          <a:sx n="156" d="100"/>
          <a:sy n="156" d="100"/>
        </p:scale>
        <p:origin x="-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68F88C59-319B-4332-9A1D-2A62CFCB00D8}" type="datetimeFigureOut">
              <a:rPr lang="en-US" smtClean="0"/>
              <a:pPr/>
              <a:t>5/7/13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4300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68B300D-05F0-4B43-940D-46DED5A791AD}" type="datetimeFigureOut">
              <a:rPr lang="en-US" smtClean="0"/>
              <a:pPr/>
              <a:t>5/7/13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311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5/7/13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5/7/13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ic e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19200"/>
            <a:ext cx="6705600" cy="16764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5">
                <a:lumMod val="75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1825" y="1334869"/>
            <a:ext cx="675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 though the storytelling format as evolved, the core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elements of narrative traditions are just as important today.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8050" y="2173069"/>
            <a:ext cx="5888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 archetypal examples include The Explorer,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Ruler, The Lover, The Magician, and The Hero.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0"/>
            <a:ext cx="62023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Master Archetypes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 g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219200"/>
            <a:ext cx="7239000" cy="17526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4029" y="0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Storytelling in Games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50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Unlike other mediums like literature and film, video games offer</a:t>
            </a:r>
          </a:p>
          <a:p>
            <a:r>
              <a:rPr lang="en-US" dirty="0" smtClean="0"/>
              <a:t>    active participation an immersive adventure.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209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game can use the environment as well as controlled pacing to progress the story.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065074"/>
            <a:ext cx="7239000" cy="17526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362" y="1143000"/>
            <a:ext cx="744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Video game landscape is dominated by ultra violent content.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1719" y="7203"/>
            <a:ext cx="7452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Dark Side of Gaming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470274" y="1847671"/>
            <a:ext cx="6835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first person shooter type games offer a high degree</a:t>
            </a:r>
          </a:p>
          <a:p>
            <a:r>
              <a:rPr lang="en-US" dirty="0" smtClean="0"/>
              <a:t>of carnal stimulation but often have little storytelling depth or</a:t>
            </a:r>
          </a:p>
          <a:p>
            <a:r>
              <a:rPr lang="en-US" dirty="0" smtClean="0"/>
              <a:t>true substance beyond the run and gun killing.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85800"/>
            <a:ext cx="7086600" cy="25146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623" y="838200"/>
            <a:ext cx="526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its best Virtual Reality provides an arena to </a:t>
            </a:r>
          </a:p>
          <a:p>
            <a:r>
              <a:rPr lang="en-US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explore inner life. </a:t>
            </a:r>
            <a:endParaRPr lang="en-US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331" y="1591270"/>
            <a:ext cx="5524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Immersive space where one can safely face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challenges and feeling of the human condition.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438400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Its clear within the coming decades VR will become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dominate form of imaginative storytelling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2166878"/>
            <a:ext cx="4572000" cy="2585323"/>
          </a:xfrm>
          <a:prstGeom prst="rect">
            <a:avLst/>
          </a:prstGeom>
          <a:ln w="19050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Bell MT" pitchFamily="18" charset="0"/>
              </a:rPr>
              <a:t>Janet </a:t>
            </a:r>
            <a:r>
              <a:rPr lang="en-US" dirty="0">
                <a:latin typeface="Bell MT" pitchFamily="18" charset="0"/>
              </a:rPr>
              <a:t>H. Murray is an internationally recognized </a:t>
            </a:r>
            <a:r>
              <a:rPr lang="en-US" dirty="0" smtClean="0"/>
              <a:t>professor in the School of Literature, Media, and Communication at the Georgia Institute of Technology. </a:t>
            </a:r>
            <a:endParaRPr lang="en-US" dirty="0" smtClean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She </a:t>
            </a:r>
            <a:r>
              <a:rPr lang="en-US" dirty="0">
                <a:latin typeface="Bell MT" pitchFamily="18" charset="0"/>
              </a:rPr>
              <a:t>founded one of the world's first PhDs </a:t>
            </a:r>
            <a:r>
              <a:rPr lang="en-US" dirty="0" smtClean="0">
                <a:latin typeface="Bell MT" pitchFamily="18" charset="0"/>
              </a:rPr>
              <a:t>in Digital Media and directs the </a:t>
            </a:r>
            <a:r>
              <a:rPr lang="en-US" dirty="0" err="1" smtClean="0">
                <a:latin typeface="Bell MT" pitchFamily="18" charset="0"/>
              </a:rPr>
              <a:t>eTV</a:t>
            </a:r>
            <a:r>
              <a:rPr lang="en-US" dirty="0" smtClean="0">
                <a:latin typeface="Bell MT" pitchFamily="18" charset="0"/>
              </a:rPr>
              <a:t> Lab, a research group that creates prototypes of advanced digital storytelling environments.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1981" y="2362200"/>
            <a:ext cx="5465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Hamlet </a:t>
            </a:r>
            <a:r>
              <a:rPr lang="en-US" dirty="0">
                <a:solidFill>
                  <a:schemeClr val="bg1"/>
                </a:solidFill>
              </a:rPr>
              <a:t>on the </a:t>
            </a:r>
            <a:r>
              <a:rPr lang="en-US" dirty="0" err="1" smtClean="0">
                <a:solidFill>
                  <a:schemeClr val="bg1"/>
                </a:solidFill>
              </a:rPr>
              <a:t>Holodeck</a:t>
            </a:r>
            <a:r>
              <a:rPr lang="en-US" dirty="0" smtClean="0">
                <a:solidFill>
                  <a:schemeClr val="bg1"/>
                </a:solidFill>
              </a:rPr>
              <a:t> has </a:t>
            </a:r>
            <a:r>
              <a:rPr lang="en-US" dirty="0">
                <a:solidFill>
                  <a:schemeClr val="bg1"/>
                </a:solidFill>
              </a:rPr>
              <a:t>been inspirational to a generation of digital </a:t>
            </a:r>
            <a:r>
              <a:rPr lang="en-US" dirty="0" smtClean="0">
                <a:solidFill>
                  <a:schemeClr val="bg1"/>
                </a:solidFill>
              </a:rPr>
              <a:t>innovators worldwide </a:t>
            </a:r>
            <a:r>
              <a:rPr lang="en-US" dirty="0">
                <a:solidFill>
                  <a:schemeClr val="bg1"/>
                </a:solidFill>
              </a:rPr>
              <a:t>and is still ahead of its time in imagining the creative possibilities at the convergence of computation and storytelling.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0"/>
            <a:ext cx="430117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Introduction</a:t>
            </a:r>
            <a:endParaRPr 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od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72843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</a:t>
            </a:r>
            <a:r>
              <a:rPr lang="en-US" sz="4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Holodeck</a:t>
            </a:r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066800"/>
            <a:ext cx="7086600" cy="17526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914400"/>
            <a:ext cx="72009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holodeck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introduced in Star Trek is a simulation device that allows individuals to experience realistic fantasy worlds. 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 members can program the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holodeck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construct their desired destination.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v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7598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Virtual Reality in Film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066800"/>
            <a:ext cx="7086600" cy="1676400"/>
          </a:xfrm>
          <a:prstGeom prst="rect">
            <a:avLst/>
          </a:prstGeom>
          <a:solidFill>
            <a:schemeClr val="tx2">
              <a:lumMod val="9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21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Hollywood has long tradition of making movies that give us </a:t>
            </a:r>
          </a:p>
          <a:p>
            <a:r>
              <a:rPr lang="en-US" dirty="0" smtClean="0"/>
              <a:t> a glimpse into futuristic visions of cyberpunk technology.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944469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these films show a bleak view of what these illusory </a:t>
            </a:r>
          </a:p>
          <a:p>
            <a:r>
              <a:rPr lang="en-US" dirty="0" smtClean="0"/>
              <a:t>worlds will have in store for humanity.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838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early 1990’s Virtual Reality made a big push into mainstream society, but only in the last few years has it returned to the publics awareness.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6612" y="2590800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Although VR exists today, it’s still in its infancy.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op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Utopian Dreams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990600"/>
            <a:ext cx="7086600" cy="22098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143000"/>
            <a:ext cx="6651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Utopian future uses technology to create a perfect society,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free of suffering and death.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Making a harmonious balance between man and machine.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477869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the novels and movies on this subject, we know that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Utopias are never really as perfect as they seem.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top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626" y="-39102"/>
            <a:ext cx="5352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Dystopian Visions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990601" y="914400"/>
            <a:ext cx="7239000" cy="17526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7134" y="914400"/>
            <a:ext cx="67281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view of our technological future appeals to the </a:t>
            </a:r>
            <a:r>
              <a:rPr lang="en-US" dirty="0" smtClean="0"/>
              <a:t>negative</a:t>
            </a:r>
          </a:p>
          <a:p>
            <a:r>
              <a:rPr lang="en-US" dirty="0" smtClean="0"/>
              <a:t> </a:t>
            </a:r>
            <a:r>
              <a:rPr lang="en-US" dirty="0"/>
              <a:t>side of </a:t>
            </a:r>
            <a:r>
              <a:rPr lang="en-US" dirty="0" smtClean="0"/>
              <a:t>human nature.  </a:t>
            </a:r>
          </a:p>
          <a:p>
            <a:endParaRPr lang="en-US" dirty="0"/>
          </a:p>
          <a:p>
            <a:r>
              <a:rPr lang="en-US" dirty="0" smtClean="0"/>
              <a:t>We become “Savages” enslaved  by the machines we created </a:t>
            </a:r>
          </a:p>
          <a:p>
            <a:r>
              <a:rPr lang="en-US" dirty="0" smtClean="0"/>
              <a:t>because of our attraction to the instant stimulating impulses </a:t>
            </a:r>
          </a:p>
          <a:p>
            <a:r>
              <a:rPr lang="en-US" dirty="0" smtClean="0"/>
              <a:t>immersive technology provides.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toryte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1143000"/>
            <a:ext cx="6705600" cy="1447800"/>
          </a:xfrm>
          <a:prstGeom prst="rect">
            <a:avLst/>
          </a:prstGeom>
          <a:solidFill>
            <a:schemeClr val="accent2">
              <a:lumMod val="20000"/>
              <a:lumOff val="80000"/>
              <a:alpha val="30196"/>
            </a:schemeClr>
          </a:solidFill>
          <a:ln>
            <a:solidFill>
              <a:schemeClr val="accent2">
                <a:lumMod val="40000"/>
                <a:lumOff val="60000"/>
                <a:alpha val="2902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0"/>
            <a:ext cx="6635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Art of Storytelling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1"/>
            <a:ext cx="6157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tradition of storytelling is as old as humanity itself.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For many millennia we relied on the oral tradition to </a:t>
            </a:r>
          </a:p>
          <a:p>
            <a:pPr algn="ctr"/>
            <a:r>
              <a:rPr lang="en-US" dirty="0" smtClean="0"/>
              <a:t>communicate archetypes and allegories.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512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ClassicPhotoAlbum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cp:lastModifiedBy/>
  <cp:revision>1</cp:revision>
  <dcterms:created xsi:type="dcterms:W3CDTF">2013-05-08T03:47:53Z</dcterms:created>
  <dcterms:modified xsi:type="dcterms:W3CDTF">2013-05-08T03:50:02Z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