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Default Extension="wdp" ContentType="image/vnd.ms-photo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1" r:id="rId3"/>
    <p:sldId id="260" r:id="rId4"/>
    <p:sldId id="258" r:id="rId5"/>
    <p:sldId id="257" r:id="rId6"/>
    <p:sldId id="259" r:id="rId7"/>
    <p:sldId id="262" r:id="rId8"/>
    <p:sldId id="268" r:id="rId9"/>
    <p:sldId id="266" r:id="rId10"/>
    <p:sldId id="263" r:id="rId11"/>
    <p:sldId id="264" r:id="rId12"/>
    <p:sldId id="270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A7D2E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9176" autoAdjust="0"/>
  </p:normalViewPr>
  <p:slideViewPr>
    <p:cSldViewPr snapToGrid="0" snapToObjects="1">
      <p:cViewPr>
        <p:scale>
          <a:sx n="110" d="100"/>
          <a:sy n="110" d="100"/>
        </p:scale>
        <p:origin x="-2312" y="-1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73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93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209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74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510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51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56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970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583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38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59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0611-0978-A64E-B64F-24344A81D822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8234-D80F-9748-B3DE-3F46B0227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63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5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0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5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5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5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5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net_murray10.jpeg"/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5262" y="3359222"/>
            <a:ext cx="53275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Impact"/>
                <a:cs typeface="Impact"/>
              </a:rPr>
              <a:t>Observations on Narrative</a:t>
            </a:r>
          </a:p>
          <a:p>
            <a:r>
              <a:rPr lang="en-US" sz="2400" dirty="0" smtClean="0">
                <a:latin typeface="Impact"/>
                <a:cs typeface="Impact"/>
              </a:rPr>
              <a:t> </a:t>
            </a:r>
          </a:p>
          <a:p>
            <a:r>
              <a:rPr lang="en-US" dirty="0" smtClean="0">
                <a:latin typeface="Candara"/>
                <a:cs typeface="Candara"/>
              </a:rPr>
              <a:t>as presented in Janet Murray’s</a:t>
            </a:r>
          </a:p>
          <a:p>
            <a:r>
              <a:rPr lang="en-US" sz="2400" dirty="0">
                <a:latin typeface="Impact"/>
                <a:cs typeface="Impact"/>
              </a:rPr>
              <a:t>Hamlet on the </a:t>
            </a:r>
            <a:r>
              <a:rPr lang="en-US" sz="2400" dirty="0" err="1">
                <a:latin typeface="Impact"/>
                <a:cs typeface="Impact"/>
              </a:rPr>
              <a:t>Holodeck</a:t>
            </a:r>
            <a:r>
              <a:rPr lang="en-US" sz="2400" dirty="0">
                <a:latin typeface="Impact"/>
                <a:cs typeface="Impact"/>
              </a:rPr>
              <a:t>: </a:t>
            </a:r>
          </a:p>
          <a:p>
            <a:r>
              <a:rPr lang="en-US" sz="2400" dirty="0">
                <a:latin typeface="Impact"/>
                <a:cs typeface="Impact"/>
              </a:rPr>
              <a:t>The Future of Narrative in </a:t>
            </a:r>
            <a:r>
              <a:rPr lang="en-US" sz="2400" dirty="0" smtClean="0">
                <a:latin typeface="Impact"/>
                <a:cs typeface="Impact"/>
              </a:rPr>
              <a:t>Cyberspace</a:t>
            </a:r>
          </a:p>
          <a:p>
            <a:endParaRPr lang="en-US" sz="2400" dirty="0">
              <a:latin typeface="Futura"/>
              <a:cs typeface="Futura"/>
            </a:endParaRPr>
          </a:p>
          <a:p>
            <a:r>
              <a:rPr lang="en-US" dirty="0" smtClean="0">
                <a:latin typeface="Candara"/>
                <a:cs typeface="Candara"/>
              </a:rPr>
              <a:t>By J. Sanregret</a:t>
            </a:r>
          </a:p>
          <a:p>
            <a:r>
              <a:rPr lang="en-US" dirty="0" smtClean="0">
                <a:latin typeface="Candara"/>
                <a:cs typeface="Candara"/>
              </a:rPr>
              <a:t>MAT 103 Final</a:t>
            </a:r>
            <a:endParaRPr lang="en-US" sz="2400" dirty="0" smtClean="0">
              <a:latin typeface="Candara"/>
              <a:cs typeface="Candara"/>
            </a:endParaRPr>
          </a:p>
        </p:txBody>
      </p:sp>
      <p:pic>
        <p:nvPicPr>
          <p:cNvPr id="3" name="Picture 2" descr="9780262631877-f3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6876" y="3217573"/>
            <a:ext cx="2116864" cy="317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9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Textual Poaching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lord-of-the-rings-slash1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221264" y="1535731"/>
            <a:ext cx="2612091" cy="2743200"/>
          </a:xfrm>
          <a:prstGeom prst="rect">
            <a:avLst/>
          </a:prstGeom>
        </p:spPr>
      </p:pic>
      <p:pic>
        <p:nvPicPr>
          <p:cNvPr id="3" name="Picture 2" descr="holodeck_gir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10667" y="1535731"/>
            <a:ext cx="4233333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316" y="5077621"/>
            <a:ext cx="7839278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andara"/>
                <a:cs typeface="Candara"/>
              </a:rPr>
              <a:t>Fans of certain series or movies, such as Star Trek, Star Wars, or Lord of the Rings can identify strongly with the characters. This may lead them to create non-authorized original art, introducing new storylines or off-genre characters. </a:t>
            </a:r>
            <a:r>
              <a:rPr lang="en-US" b="1" i="1" dirty="0" smtClean="0">
                <a:latin typeface="Candara"/>
                <a:cs typeface="Candara"/>
              </a:rPr>
              <a:t>This is called “textual poaching.”</a:t>
            </a:r>
            <a:endParaRPr lang="en-US" b="1" i="1" dirty="0"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476" y="4513387"/>
            <a:ext cx="80661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Impact"/>
                <a:cs typeface="Impact"/>
              </a:rPr>
              <a:t>CAUTION: UNAUTHORIZED FAN ART !!!</a:t>
            </a:r>
            <a:endParaRPr lang="en-US" sz="3200" b="1" dirty="0">
              <a:solidFill>
                <a:srgbClr val="FF6600"/>
              </a:solidFill>
              <a:latin typeface="Impact"/>
              <a:cs typeface="Impact"/>
            </a:endParaRPr>
          </a:p>
        </p:txBody>
      </p:sp>
      <p:pic>
        <p:nvPicPr>
          <p:cNvPr id="7" name="Picture 6" descr="tumblr_ljbgx3tbh21qzp10go1_500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1535731"/>
            <a:ext cx="208449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1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5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9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MUDs (Multi-User Domains)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3" name="Picture 2" descr="Screen Shot 2011-12-05 at 9.45.53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3593833"/>
            <a:ext cx="4531195" cy="3222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635" y="1573961"/>
            <a:ext cx="7954818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A real-time virtual world, usually based on text.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Players create or choose avatars.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Narrative arises spontaneously through player decisions and actions.</a:t>
            </a:r>
          </a:p>
        </p:txBody>
      </p:sp>
      <p:pic>
        <p:nvPicPr>
          <p:cNvPr id="6" name="Picture 5" descr="wagnersmall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531194" y="3593833"/>
            <a:ext cx="4612805" cy="32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87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ping_cs_0605.jpeg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3083"/>
          <a:stretch/>
        </p:blipFill>
        <p:spPr>
          <a:xfrm>
            <a:off x="0" y="-473364"/>
            <a:ext cx="9144000" cy="7331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657273"/>
            <a:ext cx="9144000" cy="12007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7814" y="5758988"/>
            <a:ext cx="8889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Real-time role-playing clubs, based on fantasy literature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Narrative emerges through game play, determined by consensus-built rules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latin typeface="Candara"/>
              <a:cs typeface="Candar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cs typeface="Impact"/>
              </a:rPr>
              <a:t>LARPs: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cs typeface="Impact"/>
              </a:rPr>
              <a:t>Live Action Role Playing Games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59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42000">
              <a:schemeClr val="bg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28" y="479790"/>
            <a:ext cx="5435600" cy="937847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The “Movie </a:t>
            </a:r>
            <a:r>
              <a:rPr lang="en-US" dirty="0">
                <a:latin typeface="Impact"/>
                <a:cs typeface="Impact"/>
              </a:rPr>
              <a:t>R</a:t>
            </a:r>
            <a:r>
              <a:rPr lang="en-US" dirty="0" smtClean="0">
                <a:latin typeface="Impact"/>
                <a:cs typeface="Impact"/>
              </a:rPr>
              <a:t>ide”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6" name="Picture 5" descr="StarTours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298826" y="554564"/>
            <a:ext cx="3122246" cy="208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G_774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91656" y="3575533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0813" y="1364636"/>
            <a:ext cx="6154572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A </a:t>
            </a:r>
            <a:r>
              <a:rPr lang="en-US" sz="2400" dirty="0">
                <a:latin typeface="Candara"/>
                <a:cs typeface="Candara"/>
              </a:rPr>
              <a:t>t</a:t>
            </a:r>
            <a:r>
              <a:rPr lang="en-US" sz="2400" dirty="0" smtClean="0">
                <a:latin typeface="Candara"/>
                <a:cs typeface="Candara"/>
              </a:rPr>
              <a:t>otal </a:t>
            </a:r>
            <a:r>
              <a:rPr lang="en-US" sz="2400" dirty="0">
                <a:latin typeface="Candara"/>
                <a:cs typeface="Candara"/>
              </a:rPr>
              <a:t>s</a:t>
            </a:r>
            <a:r>
              <a:rPr lang="en-US" sz="2400" dirty="0" smtClean="0">
                <a:latin typeface="Candara"/>
                <a:cs typeface="Candara"/>
              </a:rPr>
              <a:t>ensory experience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Viewer becomes participant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Some movie rides allow </a:t>
            </a:r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dirty="0" smtClean="0">
                <a:latin typeface="Candara"/>
                <a:cs typeface="Candara"/>
              </a:rPr>
              <a:t>				participant choices to alter the storyline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5" name="Picture 4" descr="bttf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812325" y="3573585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3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dtheater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-58613"/>
            <a:ext cx="9144000" cy="69208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4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3D &amp; 4D Experiences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3" name="Picture 2" descr="shrek_4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31155" y="3561861"/>
            <a:ext cx="3429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vatar-Blu-Ray-Dvd-Promo-avatar-11063382-2000-2218.jpe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2750" b="55546" l="58350" r="90000">
                        <a14:foregroundMark x1="82950" y1="31605" x2="82950" y2="31605"/>
                        <a14:foregroundMark x1="70650" y1="48738" x2="70650" y2="48738"/>
                        <a14:backgroundMark x1="41900" y1="44454" x2="41900" y2="44454"/>
                        <a14:backgroundMark x1="54850" y1="31605" x2="54850" y2="31605"/>
                        <a14:backgroundMark x1="69050" y1="50406" x2="69050" y2="50406"/>
                        <a14:backgroundMark x1="87700" y1="46709" x2="87700" y2="4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2610345" y="32302"/>
            <a:ext cx="6183950" cy="6858000"/>
          </a:xfrm>
          <a:prstGeom prst="rect">
            <a:avLst/>
          </a:prstGeom>
        </p:spPr>
      </p:pic>
      <p:pic>
        <p:nvPicPr>
          <p:cNvPr id="4" name="Picture 3" descr="imageResizeAndCrop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1454" y="3574191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45672" y="1374531"/>
            <a:ext cx="4572000" cy="15594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Seamless immersion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Through multi-sensory stimulation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Evokes emotional response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And total user involvement</a:t>
            </a:r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6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_road1.jpeg"/>
          <p:cNvPicPr>
            <a:picLocks noChangeAspect="1"/>
          </p:cNvPicPr>
          <p:nvPr/>
        </p:nvPicPr>
        <p:blipFill rotWithShape="1">
          <a:blip r:embed="rId2" cstate="screen">
            <a:alphaModFix amt="46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5343"/>
          <a:stretch/>
        </p:blipFill>
        <p:spPr>
          <a:xfrm>
            <a:off x="-1543538" y="0"/>
            <a:ext cx="106875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4" y="1602137"/>
            <a:ext cx="5353430" cy="7424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Dystopia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accent5"/>
                </a:solidFill>
                <a:latin typeface="Candara"/>
                <a:cs typeface="Candara"/>
              </a:rPr>
              <a:t>A society characterized by misery</a:t>
            </a:r>
            <a:endParaRPr lang="en-US" sz="2700" dirty="0">
              <a:solidFill>
                <a:schemeClr val="accent5"/>
              </a:solidFill>
              <a:latin typeface="Candara"/>
              <a:cs typeface="Canda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6312" y="2422765"/>
            <a:ext cx="5001845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Technology used to control and dominate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Destruction of environment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Alienation from the natural world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War and violence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  <a:cs typeface="Candara"/>
              </a:rPr>
              <a:t>Disease and chaos</a:t>
            </a:r>
          </a:p>
          <a:p>
            <a:endParaRPr lang="en-US" dirty="0"/>
          </a:p>
        </p:txBody>
      </p:sp>
      <p:pic>
        <p:nvPicPr>
          <p:cNvPr id="6" name="Picture 5" descr="File:Twelve_monkeysm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20131897">
            <a:off x="1474839" y="386857"/>
            <a:ext cx="183995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ile:I_am_legend_teas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20120186">
            <a:off x="533769" y="3661658"/>
            <a:ext cx="1856935" cy="283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Fukkatsu-no-hi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20137610">
            <a:off x="927688" y="1971043"/>
            <a:ext cx="196840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50248" y="547071"/>
            <a:ext cx="57695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 dirty="0" smtClean="0">
                <a:latin typeface="Candara"/>
                <a:cs typeface="Candara"/>
              </a:rPr>
              <a:t>Speculation about the future raises the question </a:t>
            </a:r>
          </a:p>
          <a:p>
            <a:pPr>
              <a:lnSpc>
                <a:spcPct val="110000"/>
              </a:lnSpc>
            </a:pPr>
            <a:r>
              <a:rPr lang="en-US" i="1" dirty="0" smtClean="0">
                <a:latin typeface="Candara"/>
                <a:cs typeface="Candara"/>
              </a:rPr>
              <a:t>of whether we will live in Dystopian or Utopian times…</a:t>
            </a:r>
            <a:endParaRPr lang="en-US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42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turistic-green-floating-city.jpeg"/>
          <p:cNvPicPr>
            <a:picLocks noChangeAspect="1"/>
          </p:cNvPicPr>
          <p:nvPr/>
        </p:nvPicPr>
        <p:blipFill rotWithShape="1">
          <a:blip r:embed="rId2" cstate="screen">
            <a:alphaModFix amt="42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0"/>
            <a:ext cx="9163538" cy="6877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9"/>
            <a:ext cx="9144000" cy="128843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Utopia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2700" dirty="0" smtClean="0">
                <a:solidFill>
                  <a:schemeClr val="accent5"/>
                </a:solidFill>
                <a:latin typeface="Candara"/>
                <a:cs typeface="Candara"/>
              </a:rPr>
              <a:t>A society characterized by joy and fulfillment</a:t>
            </a:r>
            <a:endParaRPr lang="en-US" sz="2700" dirty="0">
              <a:latin typeface="Impact"/>
              <a:cs typeface="Impact"/>
            </a:endParaRPr>
          </a:p>
        </p:txBody>
      </p:sp>
      <p:pic>
        <p:nvPicPr>
          <p:cNvPr id="5" name="Picture 4" descr="File:Pleasantville_ver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27729" y="3574684"/>
            <a:ext cx="183995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t034595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34924" y="3574684"/>
            <a:ext cx="185187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LOST_HORIZON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8563" y="3614615"/>
            <a:ext cx="183237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07835" y="1543538"/>
            <a:ext cx="5783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>
                <a:latin typeface="Candara"/>
                <a:cs typeface="Candara"/>
              </a:rPr>
              <a:t>Technology used to </a:t>
            </a:r>
            <a:r>
              <a:rPr lang="en-US" dirty="0" smtClean="0">
                <a:latin typeface="Candara"/>
                <a:cs typeface="Candara"/>
              </a:rPr>
              <a:t>benefit and enlighten</a:t>
            </a:r>
            <a:endParaRPr lang="en-US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Preservation of environment</a:t>
            </a:r>
            <a:endParaRPr lang="en-US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Enjoyment of the </a:t>
            </a:r>
            <a:r>
              <a:rPr lang="en-US" dirty="0">
                <a:latin typeface="Candara"/>
                <a:cs typeface="Candara"/>
              </a:rPr>
              <a:t>natural world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Peace and love</a:t>
            </a:r>
            <a:endParaRPr lang="en-US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Illness and strife eliminated</a:t>
            </a:r>
            <a:endParaRPr lang="en-US" dirty="0">
              <a:latin typeface="Candara"/>
              <a:cs typeface="Candar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62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8913" y="3341077"/>
            <a:ext cx="8108461" cy="32238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0" name="Picture 9" descr="Janeway_Heartbroke.jpeg"/>
          <p:cNvPicPr>
            <a:picLocks noChangeAspect="1"/>
          </p:cNvPicPr>
          <p:nvPr/>
        </p:nvPicPr>
        <p:blipFill rotWithShape="1"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The </a:t>
            </a:r>
            <a:r>
              <a:rPr lang="en-US" dirty="0" err="1" smtClean="0">
                <a:latin typeface="Impact"/>
                <a:cs typeface="Impact"/>
              </a:rPr>
              <a:t>Holonovel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293" y="1273502"/>
            <a:ext cx="8108461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A holographic program providing customized entertainment</a:t>
            </a:r>
            <a:endParaRPr lang="en-US" sz="2000" dirty="0">
              <a:latin typeface="Candara"/>
              <a:cs typeface="Candara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Allows participants to assume a role in a story in 3D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The first time the word “</a:t>
            </a:r>
            <a:r>
              <a:rPr lang="en-US" sz="2000" dirty="0" err="1" smtClean="0">
                <a:latin typeface="Candara"/>
                <a:cs typeface="Candara"/>
              </a:rPr>
              <a:t>holonovel</a:t>
            </a:r>
            <a:r>
              <a:rPr lang="en-US" sz="2000" dirty="0" smtClean="0">
                <a:latin typeface="Candara"/>
                <a:cs typeface="Candara"/>
              </a:rPr>
              <a:t>” was used was in reference to the Star Trek episode “Sir Burleigh’s Kiss.”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4" name="Picture 3" descr="tumblr_l6lnm2DgaP1qzfxk0o1_500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47038" y="3565402"/>
            <a:ext cx="4366846" cy="2733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304" y="3888206"/>
            <a:ext cx="3360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/>
                </a:solidFill>
                <a:latin typeface="Candara"/>
                <a:cs typeface="Candara"/>
              </a:rPr>
              <a:t>“Commander Riker,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Candara"/>
                <a:cs typeface="Candara"/>
              </a:rPr>
              <a:t> why watch </a:t>
            </a:r>
            <a:r>
              <a:rPr lang="en-US" sz="2400" i="1" dirty="0" err="1" smtClean="0">
                <a:solidFill>
                  <a:schemeClr val="bg1"/>
                </a:solidFill>
                <a:latin typeface="Candara"/>
                <a:cs typeface="Candara"/>
              </a:rPr>
              <a:t>holonovels</a:t>
            </a:r>
            <a:r>
              <a:rPr lang="en-US" sz="2400" i="1" dirty="0" smtClean="0">
                <a:solidFill>
                  <a:schemeClr val="bg1"/>
                </a:solidFill>
                <a:latin typeface="Candara"/>
                <a:cs typeface="Candara"/>
              </a:rPr>
              <a:t> of Duchess rather than, 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Candara"/>
                <a:cs typeface="Candara"/>
              </a:rPr>
              <a:t>you know, something more interesting?”</a:t>
            </a:r>
            <a:endParaRPr lang="en-US" sz="2400" i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13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holodeck.gif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11315" r="20792"/>
          <a:stretch/>
        </p:blipFill>
        <p:spPr>
          <a:xfrm>
            <a:off x="0" y="-9648"/>
            <a:ext cx="9144000" cy="6936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884615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cs typeface="Impact"/>
              </a:rPr>
              <a:t>The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cs typeface="Impact"/>
              </a:rPr>
              <a:t>Holodeck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4926" y="4982312"/>
            <a:ext cx="6095965" cy="1604928"/>
          </a:xfrm>
          <a:prstGeom prst="rect">
            <a:avLst/>
          </a:prstGeom>
          <a:solidFill>
            <a:schemeClr val="accent2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6560" y="5057318"/>
            <a:ext cx="7190154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An imaginary, immersive  world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Can be started and stopped at will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Allows user to explore alternate realities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And alternative aspects of their own personalities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03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kus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20523929">
            <a:off x="560196" y="2023813"/>
            <a:ext cx="3276015" cy="224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pple-Macintosh-1984.jpe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9900" b="100000" l="10000" r="93500">
                        <a14:foregroundMark x1="23417" y1="85589" x2="23417" y2="85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72271" y="1128646"/>
            <a:ext cx="5775146" cy="384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9273" y="4910504"/>
            <a:ext cx="424812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Books printed before 1501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Refers to infant’s swaddling clothes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Infers a technology in its infancy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544" y="4871427"/>
            <a:ext cx="4546456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Early computers were the incunabula of the </a:t>
            </a:r>
            <a:r>
              <a:rPr lang="en-US" dirty="0" err="1" smtClean="0">
                <a:latin typeface="Candara"/>
                <a:cs typeface="Candara"/>
              </a:rPr>
              <a:t>cyberworld</a:t>
            </a:r>
            <a:r>
              <a:rPr lang="en-US" dirty="0" smtClean="0">
                <a:latin typeface="Candara"/>
                <a:cs typeface="Candara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Candara"/>
                <a:cs typeface="Candara"/>
              </a:rPr>
              <a:t>Personal computers have not yet reached their maturity as a technology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4437" y="1992923"/>
            <a:ext cx="925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6600"/>
                </a:solidFill>
                <a:latin typeface="Futura"/>
                <a:cs typeface="Futura"/>
              </a:rPr>
              <a:t>=</a:t>
            </a:r>
            <a:endParaRPr lang="en-US" sz="9600" dirty="0">
              <a:solidFill>
                <a:srgbClr val="FF6600"/>
              </a:solidFill>
              <a:latin typeface="Futura"/>
              <a:cs typeface="Futu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1022" y="544623"/>
            <a:ext cx="3421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Incunabula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17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a_https3amazonawscomcyoaimgetcufoacornnodespng_cFcgmEglIqCvakp.png.png"/>
          <p:cNvPicPr>
            <a:picLocks noChangeAspect="1"/>
          </p:cNvPicPr>
          <p:nvPr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" r="24743"/>
          <a:stretch/>
        </p:blipFill>
        <p:spPr>
          <a:xfrm>
            <a:off x="0" y="0"/>
            <a:ext cx="9144000" cy="691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The Multiform Story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768" y="1367717"/>
            <a:ext cx="66430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</a:rPr>
              <a:t>Starts from a single point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</a:rPr>
              <a:t>Departs from linear narrative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</a:rPr>
              <a:t>Explores multiple, mutually exclusive story lines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ndara"/>
              </a:rPr>
              <a:t>Narrative choices exist in parallel realities</a:t>
            </a:r>
          </a:p>
        </p:txBody>
      </p:sp>
      <p:pic>
        <p:nvPicPr>
          <p:cNvPr id="7" name="Picture 6" descr="tt017588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01554" y="3773825"/>
            <a:ext cx="185187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t003865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742713" y="3773825"/>
            <a:ext cx="183456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t004287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8001" y="3773825"/>
            <a:ext cx="184322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4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image368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56667" y="-88530"/>
            <a:ext cx="4656667" cy="6946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4064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Cell Phone Novels</a:t>
            </a:r>
            <a:endParaRPr lang="en-US" dirty="0">
              <a:effectLst>
                <a:glow rad="406400">
                  <a:schemeClr val="bg1">
                    <a:alpha val="75000"/>
                  </a:schemeClr>
                </a:glow>
              </a:effectLst>
              <a:latin typeface="Impact"/>
              <a:cs typeface="Impact"/>
            </a:endParaRPr>
          </a:p>
        </p:txBody>
      </p:sp>
      <p:pic>
        <p:nvPicPr>
          <p:cNvPr id="3" name="Picture 2" descr="Cell_Phone_Novels_Japa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7200" y="1417638"/>
            <a:ext cx="2540000" cy="2565400"/>
          </a:xfrm>
          <a:prstGeom prst="rect">
            <a:avLst/>
          </a:prstGeom>
        </p:spPr>
      </p:pic>
      <p:pic>
        <p:nvPicPr>
          <p:cNvPr id="5" name="Picture 4" descr="cell-phone-novels-take-japan-by-storm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20097129">
            <a:off x="3429001" y="1829893"/>
            <a:ext cx="22860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457200" y="4391364"/>
            <a:ext cx="3919415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Called </a:t>
            </a:r>
            <a:r>
              <a:rPr lang="en-US" sz="2000" dirty="0" err="1" smtClean="0">
                <a:latin typeface="Candara"/>
                <a:cs typeface="Candara"/>
              </a:rPr>
              <a:t>Keitai</a:t>
            </a: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>
                <a:latin typeface="Candara"/>
                <a:cs typeface="Candara"/>
              </a:rPr>
              <a:t>S</a:t>
            </a:r>
            <a:r>
              <a:rPr lang="en-US" sz="2000" dirty="0" err="1" smtClean="0">
                <a:latin typeface="Candara"/>
                <a:cs typeface="Candara"/>
              </a:rPr>
              <a:t>hosetsu</a:t>
            </a:r>
            <a:r>
              <a:rPr lang="en-US" sz="2000" dirty="0" smtClean="0">
                <a:latin typeface="Candara"/>
                <a:cs typeface="Candara"/>
              </a:rPr>
              <a:t> in Japan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Written on cell phones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Posted to mobile novel portals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Billions of monthly users</a:t>
            </a:r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89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Hypertext fiction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3" name="Picture 2" descr="eli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97359" y="1535556"/>
            <a:ext cx="5103091" cy="3061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5999" y="4812298"/>
            <a:ext cx="5726545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Electronic, multi-form literature</a:t>
            </a:r>
            <a:endParaRPr lang="en-US" sz="20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Users choose pathways through narrative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Creating their own versions of the story</a:t>
            </a:r>
            <a:endParaRPr lang="en-US" sz="20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By the use of hypertext links</a:t>
            </a:r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9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</TotalTime>
  <Words>477</Words>
  <Application>Microsoft Macintosh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Dystopia A society characterized by misery</vt:lpstr>
      <vt:lpstr>Utopia A society characterized by joy and fulfillment</vt:lpstr>
      <vt:lpstr>The Holonovel</vt:lpstr>
      <vt:lpstr>The Holodeck</vt:lpstr>
      <vt:lpstr>Slide 6</vt:lpstr>
      <vt:lpstr>The Multiform Story</vt:lpstr>
      <vt:lpstr>Cell Phone Novels</vt:lpstr>
      <vt:lpstr>Hypertext fiction</vt:lpstr>
      <vt:lpstr>Textual Poaching</vt:lpstr>
      <vt:lpstr>MUDs (Multi-User Domains)</vt:lpstr>
      <vt:lpstr>LARPs: Live Action Role Playing Games</vt:lpstr>
      <vt:lpstr>The “Movie Ride”</vt:lpstr>
      <vt:lpstr>3D &amp; 4D Experiences</vt:lpstr>
    </vt:vector>
  </TitlesOfParts>
  <Company>Sanregret Design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Sanregret</dc:creator>
  <cp:keywords/>
  <cp:lastModifiedBy>Alejandra Jarabo</cp:lastModifiedBy>
  <cp:revision>66</cp:revision>
  <dcterms:created xsi:type="dcterms:W3CDTF">2012-01-18T00:21:50Z</dcterms:created>
  <dcterms:modified xsi:type="dcterms:W3CDTF">2012-01-18T01:55:27Z</dcterms:modified>
</cp:coreProperties>
</file>