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201" r:id="rId1"/>
  </p:sldMasterIdLst>
  <p:sldIdLst>
    <p:sldId id="256" r:id="rId2"/>
    <p:sldId id="257" r:id="rId3"/>
    <p:sldId id="266" r:id="rId4"/>
    <p:sldId id="269" r:id="rId5"/>
    <p:sldId id="258" r:id="rId6"/>
    <p:sldId id="259" r:id="rId7"/>
    <p:sldId id="260" r:id="rId8"/>
    <p:sldId id="268" r:id="rId9"/>
    <p:sldId id="261" r:id="rId10"/>
    <p:sldId id="263" r:id="rId11"/>
    <p:sldId id="262" r:id="rId12"/>
    <p:sldId id="265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600x1200" encoding="macintosh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778F24D-EB19-4AE0-B015-2BEA6D5224F2}" type="datetimeFigureOut">
              <a:rPr lang="en-US" smtClean="0"/>
              <a:pPr/>
              <a:t>5/7/13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90D9BD3-E57B-4194-A545-2804EB95D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  <p:sldLayoutId id="2147484213" r:id="rId12"/>
    <p:sldLayoutId id="2147484214" r:id="rId13"/>
    <p:sldLayoutId id="2147484215" r:id="rId14"/>
    <p:sldLayoutId id="214748421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7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7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7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in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Based upon Walter Benjamin’s essay ‘The Work of Art in the Age of Mechanical Reproduction’.</a:t>
            </a:r>
          </a:p>
          <a:p>
            <a:endParaRPr lang="en-US" dirty="0" smtClean="0"/>
          </a:p>
          <a:p>
            <a:pPr algn="r"/>
            <a:r>
              <a:rPr lang="en-US" dirty="0" smtClean="0">
                <a:solidFill>
                  <a:schemeClr val="accent4"/>
                </a:solidFill>
              </a:rPr>
              <a:t>By Gavin </a:t>
            </a:r>
            <a:r>
              <a:rPr lang="en-US" dirty="0">
                <a:solidFill>
                  <a:schemeClr val="accent4"/>
                </a:solidFill>
              </a:rPr>
              <a:t>P</a:t>
            </a:r>
            <a:r>
              <a:rPr lang="en-US" dirty="0" smtClean="0">
                <a:solidFill>
                  <a:schemeClr val="accent4"/>
                </a:solidFill>
              </a:rPr>
              <a:t>lant 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m re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94704" y="0"/>
            <a:ext cx="9558188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620544" y="1541958"/>
            <a:ext cx="3657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 Film </a:t>
            </a:r>
            <a:r>
              <a:rPr lang="en-US" dirty="0"/>
              <a:t>allows for the almost infinite reproduction of identical images. F</a:t>
            </a:r>
            <a:r>
              <a:rPr lang="en-US" dirty="0" smtClean="0"/>
              <a:t>ilm image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not unique and </a:t>
            </a:r>
            <a:r>
              <a:rPr lang="en-US" dirty="0" smtClean="0"/>
              <a:t>so it lacks </a:t>
            </a:r>
            <a:r>
              <a:rPr lang="en-US" dirty="0"/>
              <a:t>this quality of aura. </a:t>
            </a:r>
            <a:r>
              <a:rPr lang="en-US" dirty="0" smtClean="0"/>
              <a:t> Therefore, the more film we see in society, the more aura will wane. </a:t>
            </a:r>
          </a:p>
        </p:txBody>
      </p:sp>
      <p:pic>
        <p:nvPicPr>
          <p:cNvPr id="4" name="Picture 3" descr="Film Re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98675" y="1541957"/>
            <a:ext cx="3017623" cy="1589417"/>
          </a:xfrm>
          <a:prstGeom prst="rect">
            <a:avLst/>
          </a:prstGeom>
        </p:spPr>
      </p:pic>
      <p:pic>
        <p:nvPicPr>
          <p:cNvPr id="5" name="Picture 4" descr="Toronto-Intl-Film-Festival-Bell-Lighthouse-Theatr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98675" y="3333400"/>
            <a:ext cx="3017623" cy="178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23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96671"/>
            <a:ext cx="7770813" cy="2658035"/>
          </a:xfrm>
        </p:spPr>
        <p:txBody>
          <a:bodyPr/>
          <a:lstStyle/>
          <a:p>
            <a:r>
              <a:rPr lang="en-US" dirty="0"/>
              <a:t> “The whole sphere of authenticity eludes technological—and of course not only technological—reproduction.”</a:t>
            </a:r>
          </a:p>
        </p:txBody>
      </p:sp>
      <p:pic>
        <p:nvPicPr>
          <p:cNvPr id="4" name="Picture 3" descr="A German parrot seller trains his birds to talk by rote through listening to gramophone records, ca. 19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0588" y="121023"/>
            <a:ext cx="4168588" cy="2329330"/>
          </a:xfrm>
          <a:prstGeom prst="rect">
            <a:avLst/>
          </a:prstGeom>
        </p:spPr>
      </p:pic>
      <p:pic>
        <p:nvPicPr>
          <p:cNvPr id="5" name="Picture 4" descr="052312_npr_cleveland-002-470190a65ec7eee601836283b9a1c6eac25d9ae0-s6-c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26670" y="3426968"/>
            <a:ext cx="6647329" cy="329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94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9595" y="1"/>
            <a:ext cx="1674024" cy="1717206"/>
          </a:xfrm>
          <a:prstGeom prst="rect">
            <a:avLst/>
          </a:prstGeom>
        </p:spPr>
      </p:pic>
      <p:pic>
        <p:nvPicPr>
          <p:cNvPr id="6" name="Picture 5" descr="original-mona-lisa-given-geneva-launch-137156-137156_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7350" y="121023"/>
            <a:ext cx="4456611" cy="5605948"/>
          </a:xfrm>
          <a:prstGeom prst="rect">
            <a:avLst/>
          </a:prstGeom>
        </p:spPr>
      </p:pic>
      <p:pic>
        <p:nvPicPr>
          <p:cNvPr id="5" name="Picture 4" descr="puzzle-mona-lisa-mona-lisa-2007.jpg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0"/>
            <a:ext cx="1659594" cy="1550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600777"/>
            <a:ext cx="4577349" cy="343038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Think of the difference between someone who has always heard of the Mona </a:t>
            </a:r>
            <a:r>
              <a:rPr lang="en-US" sz="2000" dirty="0" smtClean="0"/>
              <a:t>Lisa, </a:t>
            </a:r>
            <a:r>
              <a:rPr lang="en-US" sz="2000" dirty="0"/>
              <a:t>but never seen it </a:t>
            </a:r>
            <a:r>
              <a:rPr lang="en-US" sz="2000" dirty="0" smtClean="0"/>
              <a:t>reproduced </a:t>
            </a:r>
            <a:r>
              <a:rPr lang="en-US" sz="2000" dirty="0"/>
              <a:t>and those of us who have seen literally thousands of reproductions. Surely, seeing the real thing is going to be a much more profound experience for someone not acquainted with Da Vinci's masterpiece </a:t>
            </a:r>
            <a:r>
              <a:rPr lang="en-US" sz="2000" dirty="0" smtClean="0"/>
              <a:t>through cheap </a:t>
            </a:r>
            <a:r>
              <a:rPr lang="en-US" sz="2000" dirty="0"/>
              <a:t>reproductions.</a:t>
            </a:r>
          </a:p>
        </p:txBody>
      </p:sp>
      <p:pic>
        <p:nvPicPr>
          <p:cNvPr id="7" name="Picture 6" descr="imag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59595" y="1550895"/>
            <a:ext cx="1674024" cy="189668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1550895"/>
            <a:ext cx="1659594" cy="1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9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93" y="2705969"/>
            <a:ext cx="7770813" cy="4257022"/>
          </a:xfrm>
        </p:spPr>
        <p:txBody>
          <a:bodyPr/>
          <a:lstStyle/>
          <a:p>
            <a:r>
              <a:rPr lang="en-US" dirty="0"/>
              <a:t>The waning of aura is important as Benjamin explains that art without aura has never been experienced in any previous </a:t>
            </a:r>
            <a:r>
              <a:rPr lang="en-US" dirty="0" smtClean="0"/>
              <a:t>culture.</a:t>
            </a:r>
            <a:endParaRPr lang="en-US" dirty="0"/>
          </a:p>
        </p:txBody>
      </p:sp>
      <p:pic>
        <p:nvPicPr>
          <p:cNvPr id="4" name="Picture 3" descr="9-deities-deta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2300941" cy="2061882"/>
          </a:xfrm>
          <a:prstGeom prst="rect">
            <a:avLst/>
          </a:prstGeom>
        </p:spPr>
      </p:pic>
      <p:pic>
        <p:nvPicPr>
          <p:cNvPr id="5" name="Picture 4" descr="David_Michelangelo_d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2300940" cy="2061882"/>
          </a:xfrm>
          <a:prstGeom prst="rect">
            <a:avLst/>
          </a:prstGeom>
        </p:spPr>
      </p:pic>
      <p:pic>
        <p:nvPicPr>
          <p:cNvPr id="6" name="Picture 5" descr="campbell'ssoupbyandywarh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96118" y="4796118"/>
            <a:ext cx="2076822" cy="2061882"/>
          </a:xfrm>
          <a:prstGeom prst="rect">
            <a:avLst/>
          </a:prstGeom>
        </p:spPr>
      </p:pic>
      <p:pic>
        <p:nvPicPr>
          <p:cNvPr id="8" name="Picture 7" descr="carria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72939" y="4796118"/>
            <a:ext cx="2271059" cy="2061882"/>
          </a:xfrm>
          <a:prstGeom prst="rect">
            <a:avLst/>
          </a:prstGeom>
        </p:spPr>
      </p:pic>
      <p:pic>
        <p:nvPicPr>
          <p:cNvPr id="9" name="Picture 8" descr="exh-dragon-55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0942" y="0"/>
            <a:ext cx="2271058" cy="2061882"/>
          </a:xfrm>
          <a:prstGeom prst="rect">
            <a:avLst/>
          </a:prstGeom>
        </p:spPr>
      </p:pic>
      <p:pic>
        <p:nvPicPr>
          <p:cNvPr id="10" name="Picture 9" descr="minifilm-indonesi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00941" y="4796118"/>
            <a:ext cx="2495177" cy="2120836"/>
          </a:xfrm>
          <a:prstGeom prst="rect">
            <a:avLst/>
          </a:prstGeom>
        </p:spPr>
      </p:pic>
      <p:pic>
        <p:nvPicPr>
          <p:cNvPr id="11" name="Picture 10" descr="Multi-armed-god-in-India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72940" y="0"/>
            <a:ext cx="2271059" cy="2061882"/>
          </a:xfrm>
          <a:prstGeom prst="rect">
            <a:avLst/>
          </a:prstGeom>
        </p:spPr>
      </p:pic>
      <p:pic>
        <p:nvPicPr>
          <p:cNvPr id="12" name="Picture 11" descr="s3.reutersmedia.net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796118"/>
            <a:ext cx="2300941" cy="20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7770813" cy="4257022"/>
          </a:xfrm>
        </p:spPr>
        <p:txBody>
          <a:bodyPr>
            <a:normAutofit/>
          </a:bodyPr>
          <a:lstStyle/>
          <a:p>
            <a:r>
              <a:rPr lang="en-US" dirty="0" smtClean="0"/>
              <a:t>Today, we are constantly exposed to different forms of art in all manner of media. I don’t think that aura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narrow concept related only to technology </a:t>
            </a:r>
            <a:r>
              <a:rPr lang="en-US" dirty="0" smtClean="0"/>
              <a:t>but </a:t>
            </a:r>
            <a:r>
              <a:rPr lang="en-US" dirty="0"/>
              <a:t>is a general category of experience that can apply to any object of perception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 I believe Aura will be around as long as people still have an emotional attachment to art in all it’s many shapes and forms.</a:t>
            </a:r>
          </a:p>
          <a:p>
            <a:endParaRPr lang="en-US" dirty="0"/>
          </a:p>
        </p:txBody>
      </p:sp>
      <p:pic>
        <p:nvPicPr>
          <p:cNvPr id="4" name="Picture 3" descr="our.philosophy.top_.jpg"/>
          <p:cNvPicPr>
            <a:picLocks noChangeAspect="1"/>
          </p:cNvPicPr>
          <p:nvPr/>
        </p:nvPicPr>
        <p:blipFill>
          <a:blip r:embed="rId2">
            <a:alphaModFix amt="54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5800" y="4050553"/>
            <a:ext cx="7770812" cy="25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325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ain_Scene,Palmer.jpg"/>
          <p:cNvPicPr>
            <a:picLocks noChangeAspect="1"/>
          </p:cNvPicPr>
          <p:nvPr/>
        </p:nvPicPr>
        <p:blipFill>
          <a:blip r:embed="rId2" cstate="print">
            <a:alphaModFix amt="5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9525"/>
            <a:ext cx="9156700" cy="686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‘Aura’?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Benjamin referred </a:t>
            </a:r>
            <a:r>
              <a:rPr lang="en-US" dirty="0"/>
              <a:t>to aura as “the unique appearance of a distance, however near it may be.</a:t>
            </a:r>
            <a:r>
              <a:rPr lang="en-US" dirty="0" smtClean="0"/>
              <a:t>”</a:t>
            </a:r>
          </a:p>
          <a:p>
            <a:r>
              <a:rPr lang="en-US" dirty="0"/>
              <a:t> “To follow with the eye—while resting on a summer afternoon—a mountain range on the horizon or a branch that casts its shadow on the beholder is to breathe the aura of those mountains, of that branch.” </a:t>
            </a:r>
          </a:p>
          <a:p>
            <a:r>
              <a:rPr lang="en-US" dirty="0" smtClean="0"/>
              <a:t>The </a:t>
            </a:r>
            <a:r>
              <a:rPr lang="en-US" dirty="0"/>
              <a:t>mountain scene as described by Benjamin is an illustration which helps us to understand </a:t>
            </a:r>
            <a:r>
              <a:rPr lang="en-US" dirty="0" smtClean="0"/>
              <a:t>more clearly </a:t>
            </a:r>
            <a:r>
              <a:rPr lang="en-US" dirty="0"/>
              <a:t>the concept of aura, showing us that distance and separation are already marked in the aura of the mountain scene by its shadows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at_Wall_of_China_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200400"/>
            <a:ext cx="9144000" cy="3657600"/>
          </a:xfrm>
          <a:prstGeom prst="rect">
            <a:avLst/>
          </a:prstGeom>
        </p:spPr>
      </p:pic>
      <p:pic>
        <p:nvPicPr>
          <p:cNvPr id="4" name="Picture 3" descr="pyramids-giza-egypt-backgrounds-wallpap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-28388"/>
            <a:ext cx="9144000" cy="322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 of distance is </a:t>
            </a:r>
            <a:r>
              <a:rPr lang="en-US" dirty="0"/>
              <a:t>important in the understanding of </a:t>
            </a:r>
            <a:r>
              <a:rPr lang="en-US" dirty="0" smtClean="0"/>
              <a:t>aura. </a:t>
            </a:r>
            <a:r>
              <a:rPr lang="en-US" dirty="0"/>
              <a:t>The ritualistic value of a work of art is also instilled by it being at a distance from us.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For example, take the Pyramids or the great wall of China. More than being just a bunch of stones, they possess a certain aura in the ‘ritual’ value placed upon them. Even without personally seeing them, you can still get a sense of the awe in which these objects instill in people.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9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9381067" y="1363486"/>
            <a:ext cx="7315200" cy="1162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30452" y="4175452"/>
            <a:ext cx="7315200" cy="99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Benjamin also cited </a:t>
            </a:r>
            <a:r>
              <a:rPr lang="en-US" dirty="0"/>
              <a:t>aura as being the difference between the singular, one of a kind object and the mechanically reproduced object. </a:t>
            </a:r>
          </a:p>
          <a:p>
            <a:pPr marL="0" indent="0">
              <a:buNone/>
            </a:pPr>
            <a:r>
              <a:rPr lang="en-US" dirty="0"/>
              <a:t>"The uniqueness of a work of art is inseparable from its being imbedded in the fabric of tradition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6665" y="5166052"/>
            <a:ext cx="58651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/>
              <a:t>authenticity,” “historical testimony,” “the mark of history,” all of which must be encountered in the presence of “the here and now of the work of art—its unique existence in a particular place”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9" name="Picture Placeholder 28" descr="DSC05285_web.jpg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18" r="9518"/>
          <a:stretch>
            <a:fillRect/>
          </a:stretch>
        </p:blipFill>
        <p:spPr>
          <a:xfrm rot="21420000">
            <a:off x="298450" y="304800"/>
            <a:ext cx="3598863" cy="3333750"/>
          </a:xfrm>
        </p:spPr>
      </p:pic>
      <p:pic>
        <p:nvPicPr>
          <p:cNvPr id="30" name="Picture Placeholder 29" descr="Veronese-CanaA-Aug07-DP1859sAR900.jp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12" b="3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19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ristandtheAdulteressLG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97000" y="-30797"/>
            <a:ext cx="6373813" cy="70581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1397000" y="1016000"/>
            <a:ext cx="6373813" cy="5110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story of Hermann Goering helps underline the significance of aura in art.</a:t>
            </a:r>
          </a:p>
          <a:p>
            <a:pPr marL="0" indent="0">
              <a:buNone/>
            </a:pPr>
            <a:r>
              <a:rPr lang="en-US" dirty="0" smtClean="0"/>
              <a:t>Goering was Hitler’s second in command and was an avid art collector and a very nasty individual. Even for a Nazi. After much searching, a delighted Goering was able to find a dealer in Holland who was willing to sell him a Vermeer painting at great cost.</a:t>
            </a:r>
          </a:p>
          <a:p>
            <a:pPr marL="0" indent="0">
              <a:buNone/>
            </a:pPr>
            <a:r>
              <a:rPr lang="en-US" dirty="0" smtClean="0"/>
              <a:t> After the war ended the dealer who sold Goering </a:t>
            </a:r>
            <a:r>
              <a:rPr lang="en-US" dirty="0"/>
              <a:t>t</a:t>
            </a:r>
            <a:r>
              <a:rPr lang="en-US" dirty="0" smtClean="0"/>
              <a:t>he painting was arrested and charged with treason. After being detained he pleaded his innocence and claimed to have not sold the dirty Nazi the masterpiece but rather had sold him a fake, which he had painted himself. After proving that this was indeed true, he was charged with a the lesser crime of forgery, served a year behind bars and died a Dutch hero.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99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9023"/>
            <a:ext cx="7770813" cy="14298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81778"/>
            <a:ext cx="7770813" cy="26830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However, when it was revealed to Goering (who was </a:t>
            </a:r>
            <a:r>
              <a:rPr lang="en-US" dirty="0"/>
              <a:t>described</a:t>
            </a:r>
            <a:r>
              <a:rPr lang="en-US" dirty="0" smtClean="0"/>
              <a:t> by his interrogator's as an ‘amicable psychopath’) that his beloved Vermeer was in fact a forgery, you could sympathize somewhat with his reaction. As his biographer put it; </a:t>
            </a:r>
            <a:r>
              <a:rPr lang="en-US" i="1" dirty="0" smtClean="0"/>
              <a:t>“He looked like as if for the first time, he had discovered there was evil in the world”.</a:t>
            </a:r>
            <a:endParaRPr lang="en-US" i="1" dirty="0"/>
          </a:p>
        </p:txBody>
      </p:sp>
      <p:pic>
        <p:nvPicPr>
          <p:cNvPr id="4" name="Picture 3" descr="Hermann-Goering-mugshot-10969494.400x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89111" y="1550894"/>
            <a:ext cx="2328333" cy="2568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22112"/>
            <a:ext cx="777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Hermann </a:t>
            </a:r>
            <a:r>
              <a:rPr lang="en-US" dirty="0"/>
              <a:t>Goering was also arrested after the War and was known to boast about his various belongings including his beloved art collection.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66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true story highlights the truthfulness of Benjamin’s words; ‘Even the most perfect reproduction of a work of art is lacking in one element: it</a:t>
            </a:r>
            <a:r>
              <a:rPr lang="fr-FR" dirty="0" smtClean="0"/>
              <a:t>’</a:t>
            </a:r>
            <a:r>
              <a:rPr lang="en-US" dirty="0" smtClean="0"/>
              <a:t>s presence in time and space, it’s unique existence at the place where it happens to be.’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  <a:p>
            <a:r>
              <a:rPr lang="en-US" dirty="0" smtClean="0"/>
              <a:t>Benjamin could see that this kind of ‘aura’, a work of art’s uniqueness </a:t>
            </a:r>
            <a:r>
              <a:rPr lang="en-US" dirty="0"/>
              <a:t>or authenticity, </a:t>
            </a:r>
            <a:r>
              <a:rPr lang="en-US" dirty="0" smtClean="0"/>
              <a:t>was threatened by the </a:t>
            </a:r>
            <a:r>
              <a:rPr lang="en-US" dirty="0"/>
              <a:t>profusion of reproductive technologies </a:t>
            </a:r>
            <a:r>
              <a:rPr lang="en-US" dirty="0" smtClean="0"/>
              <a:t>which places </a:t>
            </a:r>
            <a:r>
              <a:rPr lang="en-US" dirty="0"/>
              <a:t>the aura of the work of art in </a:t>
            </a:r>
            <a:r>
              <a:rPr lang="en-US" dirty="0" smtClean="0"/>
              <a:t>decline.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Louvre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904" y="457200"/>
            <a:ext cx="3657601" cy="2561559"/>
          </a:xfrm>
          <a:prstGeom prst="rect">
            <a:avLst/>
          </a:prstGeom>
        </p:spPr>
      </p:pic>
      <p:pic>
        <p:nvPicPr>
          <p:cNvPr id="9" name="Picture 8" descr="old-film-roll-shuttersto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58904" y="3714045"/>
            <a:ext cx="3657601" cy="24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89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Decay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1729"/>
            <a:ext cx="7770813" cy="4257022"/>
          </a:xfrm>
        </p:spPr>
        <p:txBody>
          <a:bodyPr/>
          <a:lstStyle/>
          <a:p>
            <a:r>
              <a:rPr lang="en-US" dirty="0" smtClean="0"/>
              <a:t>The desire of the contemporary masses in wanting to bring things closer and overcome the uniqueness of reality.</a:t>
            </a:r>
          </a:p>
          <a:p>
            <a:pPr marL="0" indent="0">
              <a:buNone/>
            </a:pPr>
            <a:r>
              <a:rPr lang="en-US" dirty="0" smtClean="0"/>
              <a:t> Every </a:t>
            </a:r>
            <a:r>
              <a:rPr lang="en-US" dirty="0"/>
              <a:t>reproduction made, </a:t>
            </a:r>
            <a:r>
              <a:rPr lang="en-US" dirty="0" smtClean="0"/>
              <a:t>be </a:t>
            </a:r>
            <a:r>
              <a:rPr lang="en-US" dirty="0"/>
              <a:t>it a print of a famous work of art or a knock off </a:t>
            </a:r>
            <a:r>
              <a:rPr lang="en-US" dirty="0" smtClean="0"/>
              <a:t>designer handbag</a:t>
            </a:r>
            <a:r>
              <a:rPr lang="en-US" dirty="0"/>
              <a:t>,</a:t>
            </a:r>
            <a:r>
              <a:rPr lang="en-US" dirty="0" smtClean="0"/>
              <a:t> takes </a:t>
            </a:r>
            <a:r>
              <a:rPr lang="en-US" dirty="0"/>
              <a:t>a little away from the aura of the </a:t>
            </a:r>
            <a:r>
              <a:rPr lang="en-US" dirty="0" smtClean="0"/>
              <a:t>original </a:t>
            </a:r>
            <a:r>
              <a:rPr lang="en-US" dirty="0"/>
              <a:t>object. </a:t>
            </a:r>
          </a:p>
        </p:txBody>
      </p:sp>
      <p:pic>
        <p:nvPicPr>
          <p:cNvPr id="5" name="Picture 4" descr="fake-purs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7763" y="3974353"/>
            <a:ext cx="3257177" cy="2319618"/>
          </a:xfrm>
          <a:prstGeom prst="rect">
            <a:avLst/>
          </a:prstGeom>
        </p:spPr>
      </p:pic>
      <p:pic>
        <p:nvPicPr>
          <p:cNvPr id="6" name="Picture 5" descr="art by ma ly_mullins editions clovis ca_P1050579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09397" y="3974353"/>
            <a:ext cx="3247216" cy="243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2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388" y="2103119"/>
            <a:ext cx="7776882" cy="10130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5800" y="4719917"/>
            <a:ext cx="7776882" cy="950259"/>
          </a:xfrm>
        </p:spPr>
        <p:txBody>
          <a:bodyPr>
            <a:noAutofit/>
          </a:bodyPr>
          <a:lstStyle/>
          <a:p>
            <a:r>
              <a:rPr lang="en-US" sz="2000" dirty="0" smtClean="0"/>
              <a:t>From stamping to woodcuts to lithography, there </a:t>
            </a:r>
            <a:r>
              <a:rPr lang="en-US" sz="2000" dirty="0"/>
              <a:t>has </a:t>
            </a:r>
            <a:r>
              <a:rPr lang="en-US" sz="2000" dirty="0" smtClean="0"/>
              <a:t>always been </a:t>
            </a:r>
            <a:r>
              <a:rPr lang="en-US" sz="2000" dirty="0"/>
              <a:t>reproduction in art.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With modern technology however, the reproduction of art is on a different level. </a:t>
            </a:r>
            <a:endParaRPr lang="en-US" sz="2000" dirty="0"/>
          </a:p>
        </p:txBody>
      </p:sp>
      <p:pic>
        <p:nvPicPr>
          <p:cNvPr id="15" name="Picture Placeholder 14" descr="072110kodachrome22.slideshow_main.prod_affiliate.80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26" r="2426"/>
          <a:stretch>
            <a:fillRect/>
          </a:stretch>
        </p:blipFill>
        <p:spPr/>
      </p:pic>
      <p:pic>
        <p:nvPicPr>
          <p:cNvPr id="16" name="Picture Placeholder 15" descr="Movies.gif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1751" b="21751"/>
          <a:stretch>
            <a:fillRect/>
          </a:stretch>
        </p:blipFill>
        <p:spPr/>
      </p:pic>
      <p:pic>
        <p:nvPicPr>
          <p:cNvPr id="19" name="Picture Placeholder 18" descr="Ancient-Greek-Coins.jpg"/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67" r="4467"/>
          <a:stretch>
            <a:fillRect/>
          </a:stretch>
        </p:blipFill>
        <p:spPr/>
      </p:pic>
      <p:pic>
        <p:nvPicPr>
          <p:cNvPr id="20" name="Picture Placeholder 19" descr="warbk1_01.jpg"/>
          <p:cNvPicPr>
            <a:picLocks noGrp="1" noChangeAspect="1"/>
          </p:cNvPicPr>
          <p:nvPr>
            <p:ph type="pic" idx="17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851" b="21439"/>
          <a:stretch/>
        </p:blipFill>
        <p:spPr/>
      </p:pic>
      <p:pic>
        <p:nvPicPr>
          <p:cNvPr id="17" name="Picture Placeholder 16" descr="medieval9.jpg"/>
          <p:cNvPicPr>
            <a:picLocks noGrp="1" noChangeAspect="1"/>
          </p:cNvPicPr>
          <p:nvPr>
            <p:ph type="pic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9839" b="19839"/>
          <a:stretch>
            <a:fillRect/>
          </a:stretch>
        </p:blipFill>
        <p:spPr/>
      </p:pic>
      <p:pic>
        <p:nvPicPr>
          <p:cNvPr id="18" name="Picture Placeholder 17" descr="stone-lithography.jpg"/>
          <p:cNvPicPr>
            <a:picLocks noGrp="1" noChangeAspect="1"/>
          </p:cNvPicPr>
          <p:nvPr>
            <p:ph type="pic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6409" b="164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383</TotalTime>
  <Words>953</Words>
  <Application>Microsoft Macintosh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Story</vt:lpstr>
      <vt:lpstr>Aura in Art</vt:lpstr>
      <vt:lpstr>What is ‘Aura’?</vt:lpstr>
      <vt:lpstr>Slide 3</vt:lpstr>
      <vt:lpstr>Slide 4</vt:lpstr>
      <vt:lpstr>Slide 5</vt:lpstr>
      <vt:lpstr>Slide 6</vt:lpstr>
      <vt:lpstr>Slide 7</vt:lpstr>
      <vt:lpstr>The Decay </vt:lpstr>
      <vt:lpstr>Slide 9</vt:lpstr>
      <vt:lpstr>Slide 10</vt:lpstr>
      <vt:lpstr>Slide 11</vt:lpstr>
      <vt:lpstr>Slide 12</vt:lpstr>
      <vt:lpstr>Slide 13</vt:lpstr>
      <vt:lpstr>Conclusion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Aura in Art</dc:title>
  <dc:creator>Gavin Plant</dc:creator>
  <cp:keywords/>
  <cp:lastModifiedBy>Alejandra Jarabo</cp:lastModifiedBy>
  <cp:revision>32</cp:revision>
  <dcterms:created xsi:type="dcterms:W3CDTF">2013-05-08T03:55:07Z</dcterms:created>
  <dcterms:modified xsi:type="dcterms:W3CDTF">2013-05-08T03:57:33Z</dcterms:modified>
</cp:coreProperties>
</file>