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6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3" r:id="rId9"/>
    <p:sldId id="269" r:id="rId10"/>
    <p:sldId id="265" r:id="rId11"/>
    <p:sldId id="262" r:id="rId12"/>
    <p:sldId id="264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600x1200" encoding="macintosh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" name="Rektangel 1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" name="Rektangel 1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7" name="Rektangel 2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0" name="Rektangel 23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1" name="Rektangel 24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Rektangel 25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3" name="Rektangel 26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4" name="Rektangel 27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15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3DB49C-FC75-4442-8B1A-8732706C827A}" type="datetimeFigureOut">
              <a:rPr lang="sv-SE"/>
              <a:pPr/>
              <a:t>5/7/13</a:t>
            </a:fld>
            <a:endParaRPr lang="sv-SE"/>
          </a:p>
        </p:txBody>
      </p:sp>
      <p:sp>
        <p:nvSpPr>
          <p:cNvPr id="16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7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8411A-750B-6645-904D-700768D03521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E558FF-D06A-E642-985A-84EEDAE0D1F2}" type="datetimeFigureOut">
              <a:rPr lang="sv-SE"/>
              <a:pPr/>
              <a:t>5/7/13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E5408-1C84-E447-96F3-8C59362347CF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9429A-7E78-D944-8569-243503BF1636}" type="datetimeFigureOut">
              <a:rPr lang="sv-SE"/>
              <a:pPr/>
              <a:t>5/7/13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46F42-22FF-184B-9CD8-E1E51A5AA391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398F8A-9167-104E-B7AC-E6EA59DC2A97}" type="datetimeFigureOut">
              <a:rPr lang="sv-SE"/>
              <a:pPr/>
              <a:t>5/7/13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8489E-DDB2-7249-BDF3-51AAA6F8AFDF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ihandsfigur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Frihandsfigur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Frihandsfigur 19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Frihandsfigur 20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ihandsfigur 23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Frihandsfigur 24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Frihandsfigur 25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Frihandsfigur 26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Frihandsfigur 27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Frihandsfigur 28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Frihandsfigur 29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Frihandsfigur 30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Frihandsfigur 31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7" name="Frihandsfigur 32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8" name="Frihandsfigur 33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9" name="Rektangel 34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0" name="Rektangel 35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1" name="Rektangel 36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2" name="Rektangel 37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3" name="Rektangel 38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4" name="Rektangel 39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2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C8610-5749-8B42-9027-44263AC195AB}" type="datetimeFigureOut">
              <a:rPr lang="sv-SE"/>
              <a:pPr/>
              <a:t>5/7/13</a:t>
            </a:fld>
            <a:endParaRPr lang="sv-SE"/>
          </a:p>
        </p:txBody>
      </p:sp>
      <p:sp>
        <p:nvSpPr>
          <p:cNvPr id="2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A2F9C-01D5-3E48-B354-F1556AF646A6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B95DBE-889F-9747-81C2-0B7F986E874D}" type="datetimeFigureOut">
              <a:rPr lang="sv-SE"/>
              <a:pPr/>
              <a:t>5/7/13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D8942-E7DC-8044-B6E9-AD690A345B95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7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8" name="Rektangel 18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9" name="Rektangel 19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0" name="Rektangel 20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1" name="Rektangel 23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Rektangel 24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3" name="Rektangel 25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4" name="Rektangel 26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5" name="Rektangel 27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6" name="Rektangel 28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41357-52BB-8A4C-9179-D7B6EF337CC2}" type="datetimeFigureOut">
              <a:rPr lang="sv-SE"/>
              <a:pPr/>
              <a:t>5/7/13</a:t>
            </a:fld>
            <a:endParaRPr lang="sv-SE"/>
          </a:p>
        </p:txBody>
      </p:sp>
      <p:sp>
        <p:nvSpPr>
          <p:cNvPr id="1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A7B4D-D8D2-CB49-BD0C-73BD2DE04E04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D0B38-1FCE-7F48-BD9A-AA50DF5F909C}" type="datetimeFigureOut">
              <a:rPr lang="sv-SE"/>
              <a:pPr/>
              <a:t>5/7/13</a:t>
            </a:fld>
            <a:endParaRPr lang="sv-SE"/>
          </a:p>
        </p:txBody>
      </p:sp>
      <p:sp>
        <p:nvSpPr>
          <p:cNvPr id="4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9F7E8-CBB8-6F4D-8209-2D37BBD17314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6247C7-65C3-3F44-9EF8-D7B5626E66BF}" type="datetimeFigureOut">
              <a:rPr lang="sv-SE"/>
              <a:pPr/>
              <a:t>5/7/13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1D2C5-CA40-1244-80BE-B61455129B7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6BE709-6EA7-434D-8A0E-B40C31F2A0D4}" type="datetimeFigureOut">
              <a:rPr lang="sv-SE"/>
              <a:pPr/>
              <a:t>5/7/13</a:t>
            </a:fld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AE20D-2B66-284B-925A-3630F41C9517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1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6" name="Rak 1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Rak 20"/>
            <p:cNvCxnSpPr/>
            <p:nvPr/>
          </p:nvCxnSpPr>
          <p:spPr>
            <a:xfrm rot="16200000">
              <a:off x="6661643" y="1300307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23"/>
            <p:cNvCxnSpPr/>
            <p:nvPr/>
          </p:nvCxnSpPr>
          <p:spPr>
            <a:xfrm rot="16200000" flipV="1">
              <a:off x="6683248" y="1393448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24"/>
            <p:cNvCxnSpPr/>
            <p:nvPr/>
          </p:nvCxnSpPr>
          <p:spPr>
            <a:xfrm rot="5400000" flipH="1">
              <a:off x="674256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Rak 26"/>
            <p:cNvCxnSpPr/>
            <p:nvPr/>
          </p:nvCxnSpPr>
          <p:spPr>
            <a:xfrm rot="16200000">
              <a:off x="6661643" y="1300307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27"/>
            <p:cNvCxnSpPr/>
            <p:nvPr/>
          </p:nvCxnSpPr>
          <p:spPr>
            <a:xfrm rot="16200000" flipV="1">
              <a:off x="6683248" y="1393448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28"/>
            <p:cNvCxnSpPr/>
            <p:nvPr/>
          </p:nvCxnSpPr>
          <p:spPr>
            <a:xfrm rot="5400000" flipH="1">
              <a:off x="674256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Rak 30"/>
            <p:cNvCxnSpPr/>
            <p:nvPr/>
          </p:nvCxnSpPr>
          <p:spPr>
            <a:xfrm rot="16200000">
              <a:off x="6661642" y="1300308"/>
              <a:ext cx="88934" cy="79944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31"/>
            <p:cNvCxnSpPr/>
            <p:nvPr/>
          </p:nvCxnSpPr>
          <p:spPr>
            <a:xfrm rot="16200000" flipV="1">
              <a:off x="6683248" y="1393447"/>
              <a:ext cx="125667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k 32"/>
            <p:cNvCxnSpPr/>
            <p:nvPr/>
          </p:nvCxnSpPr>
          <p:spPr>
            <a:xfrm rot="5400000" flipH="1">
              <a:off x="674256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9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BAEC783-F019-9E4D-A927-C05C6919F493}" type="datetimeFigureOut">
              <a:rPr lang="sv-SE"/>
              <a:pPr/>
              <a:t>5/7/13</a:t>
            </a:fld>
            <a:endParaRPr lang="sv-SE"/>
          </a:p>
        </p:txBody>
      </p:sp>
      <p:sp>
        <p:nvSpPr>
          <p:cNvPr id="20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70123FFB-892D-7B47-9D75-C97246BFA54E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036" name="Platshållare för text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2"/>
                </a:solidFill>
                <a:latin typeface="Century Gothic" charset="0"/>
              </a:defRPr>
            </a:lvl1pPr>
          </a:lstStyle>
          <a:p>
            <a:fld id="{E8CF1A8C-6AE5-F64A-9CE8-CAFC28C993C5}" type="datetimeFigureOut">
              <a:rPr lang="sv-SE"/>
              <a:pPr/>
              <a:t>5/7/13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  <a:latin typeface="Century Gothic" charset="0"/>
              </a:defRPr>
            </a:lvl1pPr>
          </a:lstStyle>
          <a:p>
            <a:endParaRPr lang="en-US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entury Gothic" charset="0"/>
              </a:defRPr>
            </a:lvl1pPr>
          </a:lstStyle>
          <a:p>
            <a:fld id="{D54FC7A9-5EBB-1D4F-8D00-D461927BEB7C}" type="slidenum">
              <a:rPr lang="sv-SE"/>
              <a:pPr/>
              <a:t>‹#›</a:t>
            </a:fld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1" r:id="rId2"/>
    <p:sldLayoutId id="2147483737" r:id="rId3"/>
    <p:sldLayoutId id="2147483738" r:id="rId4"/>
    <p:sldLayoutId id="2147483739" r:id="rId5"/>
    <p:sldLayoutId id="2147483732" r:id="rId6"/>
    <p:sldLayoutId id="2147483740" r:id="rId7"/>
    <p:sldLayoutId id="2147483733" r:id="rId8"/>
    <p:sldLayoutId id="2147483741" r:id="rId9"/>
    <p:sldLayoutId id="2147483734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entury Gothic" pitchFamily="34" charset="0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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2"/>
        <a:buChar char="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charset="2"/>
        <a:buChar char="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Gaming 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as 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a way to understand human interaction</a:t>
            </a:r>
            <a:endParaRPr lang="sv-SE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8195" name="Underrubrik 5"/>
          <p:cNvSpPr>
            <a:spLocks noGrp="1"/>
          </p:cNvSpPr>
          <p:nvPr>
            <p:ph type="subTitle" idx="1"/>
          </p:nvPr>
        </p:nvSpPr>
        <p:spPr>
          <a:xfrm>
            <a:off x="7092950" y="5157788"/>
            <a:ext cx="21590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v-SE"/>
              <a:t>by: Carl Skepp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ruta 1"/>
          <p:cNvSpPr txBox="1">
            <a:spLocks noChangeArrowheads="1"/>
          </p:cNvSpPr>
          <p:nvPr/>
        </p:nvSpPr>
        <p:spPr bwMode="auto">
          <a:xfrm>
            <a:off x="755650" y="908050"/>
            <a:ext cx="76327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Gothic" charset="0"/>
              </a:rPr>
              <a:t>Stories and games are both distanced from the real world, although they often include activities that are done "for real" in other domains.</a:t>
            </a:r>
          </a:p>
          <a:p>
            <a:endParaRPr lang="en-US">
              <a:latin typeface="Century Gothic" charset="0"/>
            </a:endParaRPr>
          </a:p>
          <a:p>
            <a:r>
              <a:rPr lang="en-US">
                <a:latin typeface="Century Gothic" charset="0"/>
              </a:rPr>
              <a:t>The stock market, for example is a betting game, but real world resources are exchanged</a:t>
            </a:r>
            <a:endParaRPr lang="sv-SE">
              <a:latin typeface="Century Gothic" charset="0"/>
            </a:endParaRPr>
          </a:p>
        </p:txBody>
      </p:sp>
      <p:pic>
        <p:nvPicPr>
          <p:cNvPr id="17411" name="Picture 2" descr="K:\Multi_final\nasdaq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517775"/>
            <a:ext cx="4284662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K:\Multi_final\1938619_520_2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3621088"/>
            <a:ext cx="3760787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ruta 1"/>
          <p:cNvSpPr txBox="1">
            <a:spLocks noChangeArrowheads="1"/>
          </p:cNvSpPr>
          <p:nvPr/>
        </p:nvSpPr>
        <p:spPr bwMode="auto">
          <a:xfrm>
            <a:off x="539750" y="908050"/>
            <a:ext cx="8208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Gothic" charset="0"/>
              </a:rPr>
              <a:t>More and more, we think about life as taking place in a possibility space</a:t>
            </a:r>
            <a:endParaRPr lang="sv-SE">
              <a:latin typeface="Century Gothic" charset="0"/>
            </a:endParaRPr>
          </a:p>
        </p:txBody>
      </p:sp>
      <p:pic>
        <p:nvPicPr>
          <p:cNvPr id="18435" name="Picture 2" descr="K:\Multi_final\grayscale_rubik_s_cu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133600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K:\Multi_final\rat_maze_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128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:\Multi_final\cdb2d5c8d72fafe25812af67c05939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133600"/>
            <a:ext cx="41529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ruta 1"/>
          <p:cNvSpPr txBox="1">
            <a:spLocks noChangeArrowheads="1"/>
          </p:cNvSpPr>
          <p:nvPr/>
        </p:nvSpPr>
        <p:spPr bwMode="auto">
          <a:xfrm>
            <a:off x="1258888" y="1052513"/>
            <a:ext cx="676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Gothic" charset="0"/>
              </a:rPr>
              <a:t>Games are always stories. Even abstract games such as checkers or Tetris, which are about winning and losing</a:t>
            </a:r>
            <a:endParaRPr lang="sv-SE"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ruta 1"/>
          <p:cNvSpPr txBox="1">
            <a:spLocks noChangeArrowheads="1"/>
          </p:cNvSpPr>
          <p:nvPr/>
        </p:nvSpPr>
        <p:spPr bwMode="auto">
          <a:xfrm>
            <a:off x="684213" y="765175"/>
            <a:ext cx="74882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Gothic" charset="0"/>
              </a:rPr>
              <a:t>Games and stories have in common two important structures.</a:t>
            </a:r>
          </a:p>
          <a:p>
            <a:endParaRPr lang="en-US">
              <a:latin typeface="Century Gothic" charset="0"/>
            </a:endParaRPr>
          </a:p>
          <a:p>
            <a:r>
              <a:rPr lang="en-US">
                <a:latin typeface="Century Gothic" charset="0"/>
              </a:rPr>
              <a:t>The first structure is the </a:t>
            </a:r>
            <a:r>
              <a:rPr lang="en-US" b="1">
                <a:latin typeface="Century Gothic" charset="0"/>
              </a:rPr>
              <a:t>contest</a:t>
            </a:r>
            <a:r>
              <a:rPr lang="en-US">
                <a:latin typeface="Century Gothic" charset="0"/>
              </a:rPr>
              <a:t>, the meeting of opponents in pursuit of mutually exclusive aims. It may have evolved as a survival mechanism in the original struggle of predator and prey in the primeval world</a:t>
            </a:r>
            <a:endParaRPr lang="sv-SE">
              <a:latin typeface="Century Gothic" charset="0"/>
            </a:endParaRPr>
          </a:p>
        </p:txBody>
      </p:sp>
      <p:pic>
        <p:nvPicPr>
          <p:cNvPr id="20483" name="Picture 2" descr="K:\Multi_final\100000 BC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465388"/>
            <a:ext cx="4265612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K:\Multi_final\halo3_184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40013"/>
            <a:ext cx="43211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ruta 1"/>
          <p:cNvSpPr txBox="1">
            <a:spLocks noChangeArrowheads="1"/>
          </p:cNvSpPr>
          <p:nvPr/>
        </p:nvSpPr>
        <p:spPr bwMode="auto">
          <a:xfrm>
            <a:off x="1116013" y="765175"/>
            <a:ext cx="68405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Gothic" charset="0"/>
              </a:rPr>
              <a:t>The second structure is the </a:t>
            </a:r>
            <a:r>
              <a:rPr lang="en-US" b="1">
                <a:latin typeface="Century Gothic" charset="0"/>
              </a:rPr>
              <a:t>puzzle</a:t>
            </a:r>
            <a:r>
              <a:rPr lang="en-US">
                <a:latin typeface="Century Gothic" charset="0"/>
              </a:rPr>
              <a:t>, which can also be seen as a contest between the player and the game-designer. In a puzzle story, the challenge is to the mind</a:t>
            </a:r>
            <a:endParaRPr lang="sv-SE">
              <a:latin typeface="Century Gothic" charset="0"/>
            </a:endParaRPr>
          </a:p>
        </p:txBody>
      </p:sp>
      <p:pic>
        <p:nvPicPr>
          <p:cNvPr id="21507" name="Picture 2" descr="K:\Multi_final\slide-puzzle-picture-gam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060575"/>
            <a:ext cx="304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K:\Multi_final\cool-iq-based-word-puzzle-ga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060575"/>
            <a:ext cx="33131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ruta 1"/>
          <p:cNvSpPr txBox="1">
            <a:spLocks noChangeArrowheads="1"/>
          </p:cNvSpPr>
          <p:nvPr/>
        </p:nvSpPr>
        <p:spPr bwMode="auto">
          <a:xfrm>
            <a:off x="1258888" y="1341438"/>
            <a:ext cx="6769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Gothic" charset="0"/>
              </a:rPr>
              <a:t>“We need a new medium to express this story, to practice playing this new game, and we have found it in the computer.”</a:t>
            </a:r>
          </a:p>
          <a:p>
            <a:endParaRPr lang="en-US">
              <a:latin typeface="Century Gothic" charset="0"/>
            </a:endParaRPr>
          </a:p>
          <a:p>
            <a:pPr algn="r"/>
            <a:r>
              <a:rPr lang="en-US">
                <a:latin typeface="Century Gothic" charset="0"/>
              </a:rPr>
              <a:t>-Janet Murray </a:t>
            </a:r>
            <a:endParaRPr lang="sv-SE"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:\Multi_final\murr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3141663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ruta 3"/>
          <p:cNvSpPr txBox="1">
            <a:spLocks noChangeArrowheads="1"/>
          </p:cNvSpPr>
          <p:nvPr/>
        </p:nvSpPr>
        <p:spPr bwMode="auto">
          <a:xfrm>
            <a:off x="6804025" y="6092825"/>
            <a:ext cx="1763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Gothic" charset="0"/>
              </a:rPr>
              <a:t>Janet Murray</a:t>
            </a:r>
            <a:endParaRPr lang="sv-SE">
              <a:latin typeface="Century Gothic" charset="0"/>
            </a:endParaRPr>
          </a:p>
        </p:txBody>
      </p:sp>
      <p:sp>
        <p:nvSpPr>
          <p:cNvPr id="9220" name="textruta 4"/>
          <p:cNvSpPr txBox="1">
            <a:spLocks noChangeArrowheads="1"/>
          </p:cNvSpPr>
          <p:nvPr/>
        </p:nvSpPr>
        <p:spPr bwMode="auto">
          <a:xfrm>
            <a:off x="971550" y="1268413"/>
            <a:ext cx="44640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Gothic" charset="0"/>
              </a:rPr>
              <a:t>Name: Janet H. Murray </a:t>
            </a:r>
          </a:p>
          <a:p>
            <a:endParaRPr lang="en-US">
              <a:latin typeface="Century Gothic" charset="0"/>
            </a:endParaRPr>
          </a:p>
          <a:p>
            <a:r>
              <a:rPr lang="en-US">
                <a:latin typeface="Century Gothic" charset="0"/>
              </a:rPr>
              <a:t>Born: Georgia, USA</a:t>
            </a:r>
          </a:p>
          <a:p>
            <a:endParaRPr lang="en-US">
              <a:latin typeface="Century Gothic" charset="0"/>
            </a:endParaRPr>
          </a:p>
          <a:p>
            <a:r>
              <a:rPr lang="en-US">
                <a:latin typeface="Century Gothic" charset="0"/>
              </a:rPr>
              <a:t>Field: Digital Media </a:t>
            </a:r>
          </a:p>
          <a:p>
            <a:endParaRPr lang="en-US">
              <a:latin typeface="Century Gothic" charset="0"/>
            </a:endParaRPr>
          </a:p>
          <a:p>
            <a:r>
              <a:rPr lang="en-US">
                <a:latin typeface="Century Gothic" charset="0"/>
              </a:rPr>
              <a:t>Training: Harvard University</a:t>
            </a:r>
          </a:p>
          <a:p>
            <a:r>
              <a:rPr lang="en-US">
                <a:latin typeface="Century Gothic" charset="0"/>
              </a:rPr>
              <a:t> </a:t>
            </a:r>
          </a:p>
          <a:p>
            <a:r>
              <a:rPr lang="en-US">
                <a:latin typeface="Century Gothic" charset="0"/>
              </a:rPr>
              <a:t>Works: </a:t>
            </a:r>
            <a:r>
              <a:rPr lang="en-US" i="1">
                <a:latin typeface="Century Gothic" charset="0"/>
              </a:rPr>
              <a:t>Hamlet on the Holodeck: The Future of Narrative in Cyberspace</a:t>
            </a:r>
            <a:r>
              <a:rPr lang="en-US">
                <a:latin typeface="Century Gothic" charset="0"/>
              </a:rPr>
              <a:t>, </a:t>
            </a:r>
            <a:r>
              <a:rPr lang="en-US" i="1">
                <a:latin typeface="Century Gothic" charset="0"/>
              </a:rPr>
              <a:t>The New Media Reader</a:t>
            </a:r>
            <a:r>
              <a:rPr lang="en-US">
                <a:latin typeface="Century Gothic" charset="0"/>
              </a:rPr>
              <a:t>, </a:t>
            </a:r>
            <a:r>
              <a:rPr lang="en-US" i="1">
                <a:latin typeface="Century Gothic" charset="0"/>
              </a:rPr>
              <a:t>Inventing the Medium</a:t>
            </a:r>
            <a:endParaRPr lang="sv-SE"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ruta 1"/>
          <p:cNvSpPr txBox="1">
            <a:spLocks noChangeArrowheads="1"/>
          </p:cNvSpPr>
          <p:nvPr/>
        </p:nvSpPr>
        <p:spPr bwMode="auto">
          <a:xfrm>
            <a:off x="1042988" y="908050"/>
            <a:ext cx="60499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Gothic" charset="0"/>
              </a:rPr>
              <a:t>“We use the word games as a metaphor for politic, personal life and relationship” –Janet Murray</a:t>
            </a:r>
            <a:endParaRPr lang="sv-SE">
              <a:latin typeface="Century Gothic" charset="0"/>
            </a:endParaRPr>
          </a:p>
        </p:txBody>
      </p:sp>
      <p:pic>
        <p:nvPicPr>
          <p:cNvPr id="10243" name="Picture 3" descr="K:\Multi_final\Relationshi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6475"/>
            <a:ext cx="46434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K:\Multi_final\relationship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205038"/>
            <a:ext cx="4211638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ruta 1"/>
          <p:cNvSpPr txBox="1">
            <a:spLocks noChangeArrowheads="1"/>
          </p:cNvSpPr>
          <p:nvPr/>
        </p:nvSpPr>
        <p:spPr bwMode="auto">
          <a:xfrm>
            <a:off x="971550" y="836613"/>
            <a:ext cx="7056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Gothic" charset="0"/>
              </a:rPr>
              <a:t>In a lot of ways, we see the world as a game</a:t>
            </a:r>
            <a:endParaRPr lang="sv-SE">
              <a:latin typeface="Century Gothic" charset="0"/>
            </a:endParaRPr>
          </a:p>
          <a:p>
            <a:endParaRPr lang="sv-SE">
              <a:latin typeface="Century Gothic" charset="0"/>
            </a:endParaRPr>
          </a:p>
        </p:txBody>
      </p:sp>
      <p:pic>
        <p:nvPicPr>
          <p:cNvPr id="11267" name="Picture 2" descr="K:\Multi_final\image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346325"/>
            <a:ext cx="41751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K:\Multi_final\tvfonster.jpg"/>
          <p:cNvPicPr>
            <a:picLocks noChangeAspect="1" noChangeArrowheads="1"/>
          </p:cNvPicPr>
          <p:nvPr/>
        </p:nvPicPr>
        <p:blipFill>
          <a:blip r:embed="rId3">
            <a:lum bright="28000" contrast="20000"/>
          </a:blip>
          <a:srcRect/>
          <a:stretch>
            <a:fillRect/>
          </a:stretch>
        </p:blipFill>
        <p:spPr bwMode="auto">
          <a:xfrm>
            <a:off x="4960938" y="1773238"/>
            <a:ext cx="37147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ruta 1"/>
          <p:cNvSpPr txBox="1">
            <a:spLocks noChangeArrowheads="1"/>
          </p:cNvSpPr>
          <p:nvPr/>
        </p:nvSpPr>
        <p:spPr bwMode="auto">
          <a:xfrm>
            <a:off x="1187450" y="908050"/>
            <a:ext cx="56880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Gothic" charset="0"/>
              </a:rPr>
              <a:t>we like to be synchronized with one another,</a:t>
            </a:r>
          </a:p>
          <a:p>
            <a:r>
              <a:rPr lang="en-US">
                <a:latin typeface="Century Gothic" charset="0"/>
              </a:rPr>
              <a:t>clap hand together</a:t>
            </a:r>
            <a:r>
              <a:rPr lang="sv-SE">
                <a:latin typeface="Century Gothic" charset="0"/>
              </a:rPr>
              <a:t> </a:t>
            </a:r>
            <a:r>
              <a:rPr lang="en-US">
                <a:latin typeface="Century Gothic" charset="0"/>
              </a:rPr>
              <a:t>or fall down together</a:t>
            </a:r>
            <a:endParaRPr lang="sv-SE">
              <a:latin typeface="Century Gothic" charset="0"/>
            </a:endParaRPr>
          </a:p>
        </p:txBody>
      </p:sp>
      <p:pic>
        <p:nvPicPr>
          <p:cNvPr id="12291" name="Picture 2" descr="K:\Multi_final\swimm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63833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ruta 1"/>
          <p:cNvSpPr txBox="1">
            <a:spLocks noChangeArrowheads="1"/>
          </p:cNvSpPr>
          <p:nvPr/>
        </p:nvSpPr>
        <p:spPr bwMode="auto">
          <a:xfrm>
            <a:off x="1116013" y="765175"/>
            <a:ext cx="69119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Gothic" charset="0"/>
              </a:rPr>
              <a:t>Gaming is a way to understand human interaction </a:t>
            </a:r>
            <a:endParaRPr lang="sv-SE">
              <a:latin typeface="Century Gothic" charset="0"/>
            </a:endParaRPr>
          </a:p>
          <a:p>
            <a:endParaRPr lang="en-US">
              <a:latin typeface="Century Gothic" charset="0"/>
            </a:endParaRPr>
          </a:p>
          <a:p>
            <a:r>
              <a:rPr lang="en-US">
                <a:latin typeface="Century Gothic" charset="0"/>
              </a:rPr>
              <a:t>Ones we learn to synchronize our behavior, we invent symbolic and forms of representation. Then we can start telling each other stories.</a:t>
            </a:r>
            <a:endParaRPr lang="sv-SE">
              <a:latin typeface="Century Gothic" charset="0"/>
            </a:endParaRPr>
          </a:p>
          <a:p>
            <a:endParaRPr lang="en-US">
              <a:latin typeface="Century Gothic" charset="0"/>
            </a:endParaRPr>
          </a:p>
          <a:p>
            <a:r>
              <a:rPr lang="en-US">
                <a:latin typeface="Century Gothic" charset="0"/>
              </a:rPr>
              <a:t>The games and stories has made the human brain in someway, and have form the basic layer of culture</a:t>
            </a:r>
            <a:endParaRPr lang="sv-SE">
              <a:latin typeface="Century Gothic" charset="0"/>
            </a:endParaRPr>
          </a:p>
          <a:p>
            <a:endParaRPr lang="sv-SE">
              <a:latin typeface="Century Gothic" charset="0"/>
            </a:endParaRPr>
          </a:p>
        </p:txBody>
      </p:sp>
      <p:pic>
        <p:nvPicPr>
          <p:cNvPr id="13315" name="Picture 2" descr="K:\Multi_final\459118-zelda_map_sup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222625"/>
            <a:ext cx="45085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ruta 1"/>
          <p:cNvSpPr txBox="1">
            <a:spLocks noChangeArrowheads="1"/>
          </p:cNvSpPr>
          <p:nvPr/>
        </p:nvSpPr>
        <p:spPr bwMode="auto">
          <a:xfrm>
            <a:off x="1908175" y="908050"/>
            <a:ext cx="56880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Gothic" charset="0"/>
              </a:rPr>
              <a:t>If we can describe the world as behavior </a:t>
            </a:r>
            <a:endParaRPr lang="sv-SE">
              <a:latin typeface="Century Gothic" charset="0"/>
            </a:endParaRPr>
          </a:p>
          <a:p>
            <a:endParaRPr lang="en-US">
              <a:latin typeface="Century Gothic" charset="0"/>
            </a:endParaRPr>
          </a:p>
          <a:p>
            <a:r>
              <a:rPr lang="en-US">
                <a:latin typeface="Century Gothic" charset="0"/>
              </a:rPr>
              <a:t>We can tell stories by making worlds with behaviors </a:t>
            </a:r>
            <a:endParaRPr lang="sv-SE">
              <a:latin typeface="Century Gothic" charset="0"/>
            </a:endParaRPr>
          </a:p>
          <a:p>
            <a:endParaRPr lang="sv-SE">
              <a:latin typeface="Century Gothic" charset="0"/>
            </a:endParaRPr>
          </a:p>
        </p:txBody>
      </p:sp>
      <p:pic>
        <p:nvPicPr>
          <p:cNvPr id="14339" name="Picture 2" descr="K:\Multi_final\simspi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205038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"/>
          <p:cNvSpPr txBox="1">
            <a:spLocks noChangeArrowheads="1"/>
          </p:cNvSpPr>
          <p:nvPr/>
        </p:nvSpPr>
        <p:spPr bwMode="auto">
          <a:xfrm>
            <a:off x="900113" y="836613"/>
            <a:ext cx="72723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Gothic" charset="0"/>
              </a:rPr>
              <a:t>We want to put things in a story form</a:t>
            </a:r>
          </a:p>
          <a:p>
            <a:endParaRPr lang="sv-SE">
              <a:latin typeface="Century Gothic" charset="0"/>
            </a:endParaRPr>
          </a:p>
          <a:p>
            <a:r>
              <a:rPr lang="en-US">
                <a:latin typeface="Century Gothic" charset="0"/>
              </a:rPr>
              <a:t>If we have a powerful medium such as gaming, that can hold more and express more, then we can tell more complicated stories.</a:t>
            </a:r>
            <a:endParaRPr lang="sv-SE">
              <a:latin typeface="Century Gothic" charset="0"/>
            </a:endParaRPr>
          </a:p>
          <a:p>
            <a:endParaRPr lang="sv-SE">
              <a:latin typeface="Century Gothic" charset="0"/>
            </a:endParaRPr>
          </a:p>
        </p:txBody>
      </p:sp>
      <p:pic>
        <p:nvPicPr>
          <p:cNvPr id="15363" name="Picture 3" descr="K:\Multi_final\iStock_000008506606X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8688" y="3333750"/>
            <a:ext cx="10731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K:\Multi_final\tradlos-usb-2-4ghz-dualshock-spelkontroll-med-usb-mottagare-for-ps3-pc-svart_jjjw13074121575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708275"/>
            <a:ext cx="309721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K:\Multi_final\rx8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708275"/>
            <a:ext cx="48958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K:\Multi_final\speaker-volume-but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71427">
            <a:off x="400050" y="4078288"/>
            <a:ext cx="2747963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ruta 1"/>
          <p:cNvSpPr txBox="1">
            <a:spLocks noChangeArrowheads="1"/>
          </p:cNvSpPr>
          <p:nvPr/>
        </p:nvSpPr>
        <p:spPr bwMode="auto">
          <a:xfrm>
            <a:off x="323850" y="333375"/>
            <a:ext cx="85328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Gothic" charset="0"/>
              </a:rPr>
              <a:t>..and it’s because gaming is a medium that includes still images, moving images, text, audio, three-dimensional, navigable space. And that is more of the building blocks of storytelling than any single medium has ever offered us.</a:t>
            </a:r>
            <a:endParaRPr lang="sv-SE">
              <a:latin typeface="Century Gothic" charset="0"/>
            </a:endParaRPr>
          </a:p>
        </p:txBody>
      </p:sp>
      <p:pic>
        <p:nvPicPr>
          <p:cNvPr id="16388" name="Picture 2" descr="K:\Multi_final\ironman2_newele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48756">
            <a:off x="3003550" y="4830763"/>
            <a:ext cx="50339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K:\Multi_final\hawskerrenta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26534">
            <a:off x="6465888" y="3289300"/>
            <a:ext cx="18938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K:\Multi_final\capturing-motion-in-photograph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128808">
            <a:off x="487363" y="2327275"/>
            <a:ext cx="324643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K:\Multi_final\splash-of-single-drop-in-still-water-3-AJH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57232">
            <a:off x="4252913" y="2081213"/>
            <a:ext cx="189230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7" descr="K:\Multi_final\MaxScreen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28238">
            <a:off x="6472238" y="1766888"/>
            <a:ext cx="2330450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Livfull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125</TotalTime>
  <Words>450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Century Gothic</vt:lpstr>
      <vt:lpstr>Wingdings</vt:lpstr>
      <vt:lpstr>Wingdings 2</vt:lpstr>
      <vt:lpstr>Wingdings 3</vt:lpstr>
      <vt:lpstr>Calibri</vt:lpstr>
      <vt:lpstr>Metro</vt:lpstr>
      <vt:lpstr>Gaming as a way to understand human interaction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Gaming as a way to understand human interaction</dc:title>
  <dc:creator>Kalle</dc:creator>
  <cp:keywords/>
  <cp:lastModifiedBy>Alejandra Jarabo</cp:lastModifiedBy>
  <cp:revision>16</cp:revision>
  <dcterms:created xsi:type="dcterms:W3CDTF">2013-05-08T04:05:36Z</dcterms:created>
  <dcterms:modified xsi:type="dcterms:W3CDTF">2013-05-08T04:07:21Z</dcterms:modified>
</cp:coreProperties>
</file>