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5"/>
  </p:notesMasterIdLst>
  <p:sldIdLst>
    <p:sldId id="277" r:id="rId2"/>
    <p:sldId id="273" r:id="rId3"/>
    <p:sldId id="256" r:id="rId4"/>
    <p:sldId id="272" r:id="rId5"/>
    <p:sldId id="282" r:id="rId6"/>
    <p:sldId id="258" r:id="rId7"/>
    <p:sldId id="266" r:id="rId8"/>
    <p:sldId id="270" r:id="rId9"/>
    <p:sldId id="280" r:id="rId10"/>
    <p:sldId id="274" r:id="rId11"/>
    <p:sldId id="276" r:id="rId12"/>
    <p:sldId id="278"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50" autoAdjust="0"/>
    <p:restoredTop sz="94700" autoAdjust="0"/>
  </p:normalViewPr>
  <p:slideViewPr>
    <p:cSldViewPr>
      <p:cViewPr varScale="1">
        <p:scale>
          <a:sx n="156" d="100"/>
          <a:sy n="156" d="100"/>
        </p:scale>
        <p:origin x="-10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319EE-0D31-419F-9BC2-0C61D4E738C6}" type="datetimeFigureOut">
              <a:rPr lang="en-US" smtClean="0"/>
              <a:pPr/>
              <a:t>10/30/09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819CF-C7B6-4255-9237-F408AB9586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819CF-C7B6-4255-9237-F408AB9586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 Id="rId5"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3212108_low.jpg"/>
          <p:cNvPicPr>
            <a:picLocks noGrp="1" noChangeAspect="1"/>
          </p:cNvPicPr>
          <p:nvPr>
            <p:ph idx="1"/>
          </p:nvPr>
        </p:nvPicPr>
        <p:blipFill>
          <a:blip r:embed="rId3"/>
          <a:stretch>
            <a:fillRect/>
          </a:stretch>
        </p:blipFill>
        <p:spPr>
          <a:xfrm>
            <a:off x="0" y="0"/>
            <a:ext cx="9144000" cy="6858000"/>
          </a:xfr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idnight_Blue_by_Barnett_Newman.jpg"/>
          <p:cNvPicPr>
            <a:picLocks noChangeAspect="1"/>
          </p:cNvPicPr>
          <p:nvPr/>
        </p:nvPicPr>
        <p:blipFill>
          <a:blip r:embed="rId3"/>
          <a:stretch>
            <a:fillRect/>
          </a:stretch>
        </p:blipFill>
        <p:spPr>
          <a:xfrm rot="16200000">
            <a:off x="1143000" y="-1143000"/>
            <a:ext cx="6858000" cy="9144000"/>
          </a:xfrm>
          <a:prstGeom prst="rect">
            <a:avLst/>
          </a:prstGeom>
        </p:spPr>
      </p:pic>
      <p:sp>
        <p:nvSpPr>
          <p:cNvPr id="8" name="TextBox 7"/>
          <p:cNvSpPr txBox="1"/>
          <p:nvPr/>
        </p:nvSpPr>
        <p:spPr>
          <a:xfrm>
            <a:off x="609600" y="152400"/>
            <a:ext cx="8001000" cy="1107996"/>
          </a:xfrm>
          <a:prstGeom prst="rect">
            <a:avLst/>
          </a:prstGeom>
          <a:noFill/>
        </p:spPr>
        <p:txBody>
          <a:bodyPr wrap="square" rtlCol="0">
            <a:spAutoFit/>
          </a:bodyPr>
          <a:lstStyle/>
          <a:p>
            <a:pPr algn="ctr"/>
            <a:r>
              <a:rPr lang="en-US" sz="2200" b="1" dirty="0" smtClean="0">
                <a:solidFill>
                  <a:schemeClr val="bg1"/>
                </a:solidFill>
              </a:rPr>
              <a:t>In the past, people specialized in a particular field of study or became an expert at one job by learning a specific set of skills. They made a living by doing the same work in the same way.</a:t>
            </a:r>
            <a:endParaRPr lang="en-US" sz="2200" b="1" dirty="0">
              <a:solidFill>
                <a:schemeClr val="bg1"/>
              </a:solidFill>
            </a:endParaRPr>
          </a:p>
        </p:txBody>
      </p:sp>
      <p:pic>
        <p:nvPicPr>
          <p:cNvPr id="5" name="Picture 4" descr="hotpoint_assembly_line.jpg"/>
          <p:cNvPicPr>
            <a:picLocks noChangeAspect="1"/>
          </p:cNvPicPr>
          <p:nvPr/>
        </p:nvPicPr>
        <p:blipFill>
          <a:blip r:embed="rId4"/>
          <a:stretch>
            <a:fillRect/>
          </a:stretch>
        </p:blipFill>
        <p:spPr>
          <a:xfrm>
            <a:off x="2438400" y="1600200"/>
            <a:ext cx="4260723" cy="48463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idnight_Blue_by_Barnett_Newman.jpg"/>
          <p:cNvPicPr>
            <a:picLocks noChangeAspect="1"/>
          </p:cNvPicPr>
          <p:nvPr/>
        </p:nvPicPr>
        <p:blipFill>
          <a:blip r:embed="rId3"/>
          <a:stretch>
            <a:fillRect/>
          </a:stretch>
        </p:blipFill>
        <p:spPr>
          <a:xfrm rot="16200000">
            <a:off x="1143000" y="-1143000"/>
            <a:ext cx="6858000" cy="9144000"/>
          </a:xfrm>
          <a:prstGeom prst="rect">
            <a:avLst/>
          </a:prstGeom>
        </p:spPr>
      </p:pic>
      <p:sp>
        <p:nvSpPr>
          <p:cNvPr id="8" name="TextBox 7"/>
          <p:cNvSpPr txBox="1"/>
          <p:nvPr/>
        </p:nvSpPr>
        <p:spPr>
          <a:xfrm>
            <a:off x="1066800" y="152400"/>
            <a:ext cx="7010400" cy="1107996"/>
          </a:xfrm>
          <a:prstGeom prst="rect">
            <a:avLst/>
          </a:prstGeom>
          <a:noFill/>
        </p:spPr>
        <p:txBody>
          <a:bodyPr wrap="square" rtlCol="0">
            <a:spAutoFit/>
          </a:bodyPr>
          <a:lstStyle/>
          <a:p>
            <a:pPr algn="ctr"/>
            <a:r>
              <a:rPr lang="en-US" sz="2200" b="1" dirty="0" smtClean="0">
                <a:solidFill>
                  <a:schemeClr val="bg1"/>
                </a:solidFill>
              </a:rPr>
              <a:t>Today people must have marketable skills in order to be employable.  People must keep upgrading their skills, or they may lose their ability to compete in the job market.</a:t>
            </a:r>
            <a:endParaRPr lang="en-US" sz="2200" b="1" dirty="0">
              <a:solidFill>
                <a:schemeClr val="bg1"/>
              </a:solidFill>
            </a:endParaRPr>
          </a:p>
        </p:txBody>
      </p:sp>
      <p:pic>
        <p:nvPicPr>
          <p:cNvPr id="5" name="Picture 4" descr="graduation_hats.jpg"/>
          <p:cNvPicPr>
            <a:picLocks noChangeAspect="1"/>
          </p:cNvPicPr>
          <p:nvPr/>
        </p:nvPicPr>
        <p:blipFill>
          <a:blip r:embed="rId4"/>
          <a:stretch>
            <a:fillRect/>
          </a:stretch>
        </p:blipFill>
        <p:spPr>
          <a:xfrm>
            <a:off x="1447800" y="1524000"/>
            <a:ext cx="6350000" cy="4762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3212108_low.jpg"/>
          <p:cNvPicPr>
            <a:picLocks noGrp="1" noChangeAspect="1"/>
          </p:cNvPicPr>
          <p:nvPr>
            <p:ph idx="1"/>
          </p:nvPr>
        </p:nvPicPr>
        <p:blipFill>
          <a:blip r:embed="rId3"/>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vision.jpg"/>
          <p:cNvPicPr>
            <a:picLocks noGrp="1" noChangeAspect="1"/>
          </p:cNvPicPr>
          <p:nvPr>
            <p:ph idx="1"/>
          </p:nvPr>
        </p:nvPicPr>
        <p:blipFill>
          <a:blip r:embed="rId3"/>
          <a:stretch>
            <a:fillRect/>
          </a:stretch>
        </p:blipFill>
        <p:spPr>
          <a:xfrm>
            <a:off x="0" y="0"/>
            <a:ext cx="9144000" cy="6858000"/>
          </a:xfrm>
        </p:spPr>
      </p:pic>
      <p:sp>
        <p:nvSpPr>
          <p:cNvPr id="5" name="TextBox 4"/>
          <p:cNvSpPr txBox="1"/>
          <p:nvPr/>
        </p:nvSpPr>
        <p:spPr>
          <a:xfrm>
            <a:off x="5943600" y="381000"/>
            <a:ext cx="2971800" cy="2554545"/>
          </a:xfrm>
          <a:prstGeom prst="rect">
            <a:avLst/>
          </a:prstGeom>
          <a:noFill/>
        </p:spPr>
        <p:txBody>
          <a:bodyPr wrap="square" rtlCol="0">
            <a:spAutoFit/>
          </a:bodyPr>
          <a:lstStyle/>
          <a:p>
            <a:pPr algn="ctr"/>
            <a:r>
              <a:rPr lang="en-US" sz="2000" b="1" dirty="0" smtClean="0">
                <a:solidFill>
                  <a:schemeClr val="bg1"/>
                </a:solidFill>
              </a:rPr>
              <a:t>“Electric technology seems to favor the inclusive and participational spoken word over the specialist written word”</a:t>
            </a:r>
          </a:p>
          <a:p>
            <a:pPr algn="ctr"/>
            <a:endParaRPr lang="en-US" sz="2000" b="1" dirty="0" smtClean="0">
              <a:solidFill>
                <a:schemeClr val="bg1"/>
              </a:solidFill>
            </a:endParaRPr>
          </a:p>
          <a:p>
            <a:pPr algn="ctr"/>
            <a:r>
              <a:rPr lang="en-US" sz="2000" b="1" dirty="0" smtClean="0">
                <a:solidFill>
                  <a:schemeClr val="bg1"/>
                </a:solidFill>
              </a:rPr>
              <a:t>Marshall McLuhan</a:t>
            </a:r>
            <a:endParaRPr lang="en-US" sz="20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Content Placeholder 8" descr="paper017.jpg"/>
          <p:cNvPicPr>
            <a:picLocks noGrp="1" noChangeAspect="1"/>
          </p:cNvPicPr>
          <p:nvPr>
            <p:ph idx="1"/>
          </p:nvPr>
        </p:nvPicPr>
        <p:blipFill>
          <a:blip r:embed="rId3"/>
          <a:stretch>
            <a:fillRect/>
          </a:stretch>
        </p:blipFill>
        <p:spPr>
          <a:xfrm>
            <a:off x="0" y="0"/>
            <a:ext cx="9144000" cy="6858000"/>
          </a:xfrm>
        </p:spPr>
      </p:pic>
      <p:pic>
        <p:nvPicPr>
          <p:cNvPr id="5" name="Picture 4" descr="rustic_alphabet.jpg"/>
          <p:cNvPicPr>
            <a:picLocks noChangeAspect="1"/>
          </p:cNvPicPr>
          <p:nvPr/>
        </p:nvPicPr>
        <p:blipFill>
          <a:blip r:embed="rId4"/>
          <a:stretch>
            <a:fillRect/>
          </a:stretch>
        </p:blipFill>
        <p:spPr>
          <a:xfrm>
            <a:off x="1752600" y="1676400"/>
            <a:ext cx="5740400" cy="4394200"/>
          </a:xfrm>
          <a:prstGeom prst="rect">
            <a:avLst/>
          </a:prstGeom>
        </p:spPr>
      </p:pic>
      <p:sp>
        <p:nvSpPr>
          <p:cNvPr id="6" name="TextBox 5"/>
          <p:cNvSpPr txBox="1"/>
          <p:nvPr/>
        </p:nvSpPr>
        <p:spPr>
          <a:xfrm>
            <a:off x="609600" y="228600"/>
            <a:ext cx="8001000" cy="1384995"/>
          </a:xfrm>
          <a:prstGeom prst="rect">
            <a:avLst/>
          </a:prstGeom>
          <a:noFill/>
        </p:spPr>
        <p:txBody>
          <a:bodyPr wrap="square" rtlCol="0">
            <a:spAutoFit/>
          </a:bodyPr>
          <a:lstStyle/>
          <a:p>
            <a:pPr algn="ctr"/>
            <a:r>
              <a:rPr lang="en-US" sz="2100" b="1" dirty="0" smtClean="0"/>
              <a:t>“The phonetic alphabet alone, of all forms of writing, translates the audible and the tactile into the visible and the abstract.  Letters, the language of civilization, have this power of translating all of our senses into visual and pictorial space.”  Marshall McLuhan</a:t>
            </a:r>
            <a:endParaRPr lang="en-US" sz="2100" b="1"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Sienna.jpg"/>
          <p:cNvPicPr>
            <a:picLocks noChangeAspect="1"/>
          </p:cNvPicPr>
          <p:nvPr/>
        </p:nvPicPr>
        <p:blipFill>
          <a:blip r:embed="rId3"/>
          <a:stretch>
            <a:fillRect/>
          </a:stretch>
        </p:blipFill>
        <p:spPr>
          <a:xfrm>
            <a:off x="0" y="0"/>
            <a:ext cx="9144000" cy="6858000"/>
          </a:xfrm>
          <a:prstGeom prst="rect">
            <a:avLst/>
          </a:prstGeom>
        </p:spPr>
      </p:pic>
      <p:pic>
        <p:nvPicPr>
          <p:cNvPr id="5" name="Picture 4" descr="luther2.jpg"/>
          <p:cNvPicPr>
            <a:picLocks noChangeAspect="1"/>
          </p:cNvPicPr>
          <p:nvPr/>
        </p:nvPicPr>
        <p:blipFill>
          <a:blip r:embed="rId4"/>
          <a:stretch>
            <a:fillRect/>
          </a:stretch>
        </p:blipFill>
        <p:spPr>
          <a:xfrm>
            <a:off x="381000" y="304800"/>
            <a:ext cx="3080517" cy="6248400"/>
          </a:xfrm>
          <a:prstGeom prst="rect">
            <a:avLst/>
          </a:prstGeom>
        </p:spPr>
      </p:pic>
      <p:sp>
        <p:nvSpPr>
          <p:cNvPr id="6" name="TextBox 5"/>
          <p:cNvSpPr txBox="1"/>
          <p:nvPr/>
        </p:nvSpPr>
        <p:spPr>
          <a:xfrm>
            <a:off x="3886200" y="457200"/>
            <a:ext cx="4724400" cy="4247317"/>
          </a:xfrm>
          <a:prstGeom prst="rect">
            <a:avLst/>
          </a:prstGeom>
          <a:noFill/>
        </p:spPr>
        <p:txBody>
          <a:bodyPr wrap="square" rtlCol="0">
            <a:spAutoFit/>
          </a:bodyPr>
          <a:lstStyle/>
          <a:p>
            <a:pPr algn="ctr"/>
            <a:r>
              <a:rPr lang="en-US" sz="2800" b="1" dirty="0" smtClean="0">
                <a:solidFill>
                  <a:schemeClr val="bg1"/>
                </a:solidFill>
              </a:rPr>
              <a:t>The Protestant Reformation</a:t>
            </a:r>
          </a:p>
          <a:p>
            <a:pPr algn="ctr"/>
            <a:endParaRPr lang="en-US" sz="2200" b="1" dirty="0" smtClean="0">
              <a:solidFill>
                <a:schemeClr val="bg1"/>
              </a:solidFill>
            </a:endParaRPr>
          </a:p>
          <a:p>
            <a:pPr algn="ctr"/>
            <a:r>
              <a:rPr lang="en-US" sz="2200" b="1" dirty="0" smtClean="0">
                <a:solidFill>
                  <a:schemeClr val="bg1"/>
                </a:solidFill>
              </a:rPr>
              <a:t>“The suppression of heresy had been an easier task when the authorities were confiscating handwritten texts; the cheapness and availability of printed books and pamphlets gave Erasmus, Luther and their colleagues a new tool and they used it brilliantly.”</a:t>
            </a:r>
          </a:p>
          <a:p>
            <a:pPr algn="ctr"/>
            <a:endParaRPr lang="en-US" sz="2200" b="1" dirty="0" smtClean="0">
              <a:solidFill>
                <a:schemeClr val="bg1"/>
              </a:solidFill>
            </a:endParaRPr>
          </a:p>
          <a:p>
            <a:pPr algn="ctr"/>
            <a:r>
              <a:rPr lang="en-US" sz="2200" b="1" dirty="0" smtClean="0">
                <a:solidFill>
                  <a:schemeClr val="bg1"/>
                </a:solidFill>
              </a:rPr>
              <a:t>Sears McGee et al., editors, </a:t>
            </a:r>
          </a:p>
          <a:p>
            <a:pPr algn="ctr"/>
            <a:r>
              <a:rPr lang="en-US" sz="2200" b="1" i="1" dirty="0" smtClean="0">
                <a:solidFill>
                  <a:schemeClr val="bg1"/>
                </a:solidFill>
              </a:rPr>
              <a:t>Kings, Saints, and Parliaments</a:t>
            </a:r>
            <a:endParaRPr lang="en-US" sz="22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ghway.jpg"/>
          <p:cNvPicPr>
            <a:picLocks noGrp="1" noChangeAspect="1"/>
          </p:cNvPicPr>
          <p:nvPr>
            <p:ph idx="1"/>
          </p:nvPr>
        </p:nvPicPr>
        <p:blipFill>
          <a:blip r:embed="rId3"/>
          <a:stretch>
            <a:fillRect/>
          </a:stretch>
        </p:blipFill>
        <p:spPr>
          <a:xfrm>
            <a:off x="0" y="0"/>
            <a:ext cx="9144000" cy="6858000"/>
          </a:xfrm>
        </p:spPr>
      </p:pic>
      <p:pic>
        <p:nvPicPr>
          <p:cNvPr id="7" name="Picture 6" descr="Europe1918.gif"/>
          <p:cNvPicPr>
            <a:picLocks noChangeAspect="1"/>
          </p:cNvPicPr>
          <p:nvPr/>
        </p:nvPicPr>
        <p:blipFill>
          <a:blip r:embed="rId4"/>
          <a:stretch>
            <a:fillRect/>
          </a:stretch>
        </p:blipFill>
        <p:spPr>
          <a:xfrm>
            <a:off x="1828800" y="1447800"/>
            <a:ext cx="5334000" cy="5029200"/>
          </a:xfrm>
          <a:prstGeom prst="rect">
            <a:avLst/>
          </a:prstGeom>
        </p:spPr>
      </p:pic>
      <p:sp>
        <p:nvSpPr>
          <p:cNvPr id="5" name="TextBox 4"/>
          <p:cNvSpPr txBox="1"/>
          <p:nvPr/>
        </p:nvSpPr>
        <p:spPr>
          <a:xfrm>
            <a:off x="990600" y="228600"/>
            <a:ext cx="6934200" cy="1107996"/>
          </a:xfrm>
          <a:prstGeom prst="rect">
            <a:avLst/>
          </a:prstGeom>
          <a:noFill/>
        </p:spPr>
        <p:txBody>
          <a:bodyPr wrap="square" rtlCol="0">
            <a:spAutoFit/>
          </a:bodyPr>
          <a:lstStyle/>
          <a:p>
            <a:pPr algn="ctr"/>
            <a:r>
              <a:rPr lang="en-US" sz="2200" b="1" dirty="0" smtClean="0">
                <a:solidFill>
                  <a:schemeClr val="bg1"/>
                </a:solidFill>
              </a:rPr>
              <a:t>“As soon as people could see their own language in print form, they began to develop a sense of national unity.”   Marshall McLuhan</a:t>
            </a:r>
            <a:endParaRPr lang="en-US" sz="22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Untitled-1.jpg"/>
          <p:cNvPicPr>
            <a:picLocks noGrp="1" noChangeAspect="1"/>
          </p:cNvPicPr>
          <p:nvPr>
            <p:ph idx="1"/>
          </p:nvPr>
        </p:nvPicPr>
        <p:blipFill>
          <a:blip r:embed="rId3"/>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onument_in_Fertile_Country_by_Paul_Klee.jpg"/>
          <p:cNvPicPr>
            <a:picLocks noGrp="1" noChangeAspect="1"/>
          </p:cNvPicPr>
          <p:nvPr>
            <p:ph idx="1"/>
          </p:nvPr>
        </p:nvPicPr>
        <p:blipFill>
          <a:blip r:embed="rId3"/>
          <a:stretch>
            <a:fillRect/>
          </a:stretch>
        </p:blipFill>
        <p:spPr>
          <a:xfrm rot="5400000">
            <a:off x="1143000" y="-1143000"/>
            <a:ext cx="6858000" cy="9144000"/>
          </a:xfrm>
        </p:spPr>
      </p:pic>
      <p:pic>
        <p:nvPicPr>
          <p:cNvPr id="8" name="Picture 7" descr="book1.jpg"/>
          <p:cNvPicPr>
            <a:picLocks noChangeAspect="1"/>
          </p:cNvPicPr>
          <p:nvPr/>
        </p:nvPicPr>
        <p:blipFill>
          <a:blip r:embed="rId4"/>
          <a:stretch>
            <a:fillRect/>
          </a:stretch>
        </p:blipFill>
        <p:spPr>
          <a:xfrm>
            <a:off x="2438400" y="0"/>
            <a:ext cx="4574232" cy="6858000"/>
          </a:xfrm>
          <a:prstGeom prst="rect">
            <a:avLst/>
          </a:prstGeom>
        </p:spPr>
      </p:pic>
      <p:pic>
        <p:nvPicPr>
          <p:cNvPr id="7" name="Picture 6" descr="eyes.jpg"/>
          <p:cNvPicPr>
            <a:picLocks noChangeAspect="1"/>
          </p:cNvPicPr>
          <p:nvPr/>
        </p:nvPicPr>
        <p:blipFill>
          <a:blip r:embed="rId5"/>
          <a:stretch>
            <a:fillRect/>
          </a:stretch>
        </p:blipFill>
        <p:spPr>
          <a:xfrm>
            <a:off x="2438400" y="0"/>
            <a:ext cx="4608576" cy="1613916"/>
          </a:xfrm>
          <a:prstGeom prst="rect">
            <a:avLst/>
          </a:prstGeom>
        </p:spPr>
      </p:pic>
      <p:sp>
        <p:nvSpPr>
          <p:cNvPr id="10" name="TextBox 9"/>
          <p:cNvSpPr txBox="1"/>
          <p:nvPr/>
        </p:nvSpPr>
        <p:spPr>
          <a:xfrm>
            <a:off x="2667000" y="1066800"/>
            <a:ext cx="4115935" cy="584775"/>
          </a:xfrm>
          <a:prstGeom prst="rect">
            <a:avLst/>
          </a:prstGeom>
          <a:noFill/>
        </p:spPr>
        <p:txBody>
          <a:bodyPr wrap="square" rtlCol="0">
            <a:spAutoFit/>
          </a:bodyPr>
          <a:lstStyle/>
          <a:p>
            <a:pPr algn="ctr"/>
            <a:r>
              <a:rPr lang="en-US" sz="1600" dirty="0" smtClean="0"/>
              <a:t>Linear organization of uniform, repeatable type</a:t>
            </a:r>
          </a:p>
          <a:p>
            <a:pPr algn="ctr"/>
            <a:r>
              <a:rPr lang="en-US" sz="1600" dirty="0" smtClean="0"/>
              <a:t>places demand upon the visual sense.</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Reading_by_Gerhard_Richter.jpg"/>
          <p:cNvPicPr>
            <a:picLocks noGrp="1" noChangeAspect="1"/>
          </p:cNvPicPr>
          <p:nvPr>
            <p:ph idx="1"/>
          </p:nvPr>
        </p:nvPicPr>
        <p:blipFill>
          <a:blip r:embed="rId3"/>
          <a:stretch>
            <a:fillRect/>
          </a:stretch>
        </p:blipFill>
        <p:spPr>
          <a:xfrm>
            <a:off x="0" y="0"/>
            <a:ext cx="9144000" cy="6858000"/>
          </a:xfrm>
        </p:spPr>
      </p:pic>
      <p:sp>
        <p:nvSpPr>
          <p:cNvPr id="4" name="TextBox 3"/>
          <p:cNvSpPr txBox="1"/>
          <p:nvPr/>
        </p:nvSpPr>
        <p:spPr>
          <a:xfrm>
            <a:off x="762000" y="990600"/>
            <a:ext cx="2819400" cy="2123658"/>
          </a:xfrm>
          <a:prstGeom prst="rect">
            <a:avLst/>
          </a:prstGeom>
          <a:noFill/>
        </p:spPr>
        <p:txBody>
          <a:bodyPr wrap="square" rtlCol="0">
            <a:spAutoFit/>
          </a:bodyPr>
          <a:lstStyle/>
          <a:p>
            <a:pPr algn="ctr"/>
            <a:r>
              <a:rPr lang="en-US" sz="2200" b="1" dirty="0" smtClean="0">
                <a:solidFill>
                  <a:schemeClr val="bg1"/>
                </a:solidFill>
              </a:rPr>
              <a:t>“Print enables thought to become abstract and separated from action”</a:t>
            </a:r>
          </a:p>
          <a:p>
            <a:pPr algn="ctr"/>
            <a:r>
              <a:rPr lang="en-US" sz="2200" b="1" dirty="0" smtClean="0">
                <a:solidFill>
                  <a:schemeClr val="bg1"/>
                </a:solidFill>
              </a:rPr>
              <a:t> </a:t>
            </a:r>
          </a:p>
          <a:p>
            <a:pPr algn="ctr"/>
            <a:r>
              <a:rPr lang="en-US" sz="2200" b="1" dirty="0" smtClean="0">
                <a:solidFill>
                  <a:schemeClr val="bg1"/>
                </a:solidFill>
              </a:rPr>
              <a:t>Julianne Lynch</a:t>
            </a:r>
            <a:endParaRPr lang="en-US" sz="22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ckground_water.jpg"/>
          <p:cNvPicPr>
            <a:picLocks noGrp="1" noChangeAspect="1"/>
          </p:cNvPicPr>
          <p:nvPr>
            <p:ph idx="1"/>
          </p:nvPr>
        </p:nvPicPr>
        <p:blipFill>
          <a:blip r:embed="rId3"/>
          <a:stretch>
            <a:fillRect/>
          </a:stretch>
        </p:blipFill>
        <p:spPr>
          <a:xfrm>
            <a:off x="0" y="0"/>
            <a:ext cx="9144000" cy="6858000"/>
          </a:xfrm>
        </p:spPr>
      </p:pic>
      <p:pic>
        <p:nvPicPr>
          <p:cNvPr id="5" name="Picture 4" descr="privacy.jpg"/>
          <p:cNvPicPr>
            <a:picLocks noChangeAspect="1"/>
          </p:cNvPicPr>
          <p:nvPr/>
        </p:nvPicPr>
        <p:blipFill>
          <a:blip r:embed="rId4"/>
          <a:stretch>
            <a:fillRect/>
          </a:stretch>
        </p:blipFill>
        <p:spPr>
          <a:xfrm>
            <a:off x="1524000" y="1295400"/>
            <a:ext cx="6094476" cy="4828032"/>
          </a:xfrm>
          <a:prstGeom prst="rect">
            <a:avLst/>
          </a:prstGeom>
        </p:spPr>
      </p:pic>
      <p:sp>
        <p:nvSpPr>
          <p:cNvPr id="6" name="TextBox 5"/>
          <p:cNvSpPr txBox="1"/>
          <p:nvPr/>
        </p:nvSpPr>
        <p:spPr>
          <a:xfrm>
            <a:off x="1524000" y="304800"/>
            <a:ext cx="6019800" cy="769441"/>
          </a:xfrm>
          <a:prstGeom prst="rect">
            <a:avLst/>
          </a:prstGeom>
          <a:noFill/>
        </p:spPr>
        <p:txBody>
          <a:bodyPr wrap="square" rtlCol="0">
            <a:spAutoFit/>
          </a:bodyPr>
          <a:lstStyle/>
          <a:p>
            <a:pPr algn="ctr"/>
            <a:r>
              <a:rPr lang="en-US" sz="2200" b="1" dirty="0" smtClean="0">
                <a:solidFill>
                  <a:schemeClr val="bg1"/>
                </a:solidFill>
              </a:rPr>
              <a:t>Self-expression, individualism, and private point of view are the products and goals of literacy.</a:t>
            </a:r>
            <a:endParaRPr lang="en-US" sz="22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chanical clock.jpg"/>
          <p:cNvPicPr>
            <a:picLocks noGrp="1" noChangeAspect="1"/>
          </p:cNvPicPr>
          <p:nvPr>
            <p:ph idx="1"/>
          </p:nvPr>
        </p:nvPicPr>
        <p:blipFill>
          <a:blip r:embed="rId3"/>
          <a:stretch>
            <a:fillRect/>
          </a:stretch>
        </p:blipFill>
        <p:spPr>
          <a:xfrm>
            <a:off x="0" y="0"/>
            <a:ext cx="9144000" cy="6858000"/>
          </a:xfrm>
        </p:spPr>
      </p:pic>
      <p:sp>
        <p:nvSpPr>
          <p:cNvPr id="5" name="TextBox 4"/>
          <p:cNvSpPr txBox="1"/>
          <p:nvPr/>
        </p:nvSpPr>
        <p:spPr>
          <a:xfrm>
            <a:off x="762000" y="304800"/>
            <a:ext cx="7620000" cy="1015663"/>
          </a:xfrm>
          <a:prstGeom prst="rect">
            <a:avLst/>
          </a:prstGeom>
          <a:noFill/>
        </p:spPr>
        <p:txBody>
          <a:bodyPr wrap="square" rtlCol="0">
            <a:spAutoFit/>
          </a:bodyPr>
          <a:lstStyle/>
          <a:p>
            <a:pPr algn="ctr"/>
            <a:r>
              <a:rPr lang="en-US" sz="2000" b="1" dirty="0" smtClean="0">
                <a:solidFill>
                  <a:schemeClr val="bg1"/>
                </a:solidFill>
              </a:rPr>
              <a:t>“As a piece of technology, the clock is a machine that produces uniform seconds, minutes, and hours on an assembly-line pattern.”  </a:t>
            </a:r>
          </a:p>
          <a:p>
            <a:pPr algn="ctr"/>
            <a:r>
              <a:rPr lang="en-US" sz="2000" b="1" dirty="0" smtClean="0">
                <a:solidFill>
                  <a:schemeClr val="bg1"/>
                </a:solidFill>
              </a:rPr>
              <a:t>Marshall McLuhan</a:t>
            </a:r>
            <a:endParaRPr lang="en-US" sz="20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323</Words>
  <Application>Microsoft Office PowerPoint</Application>
  <PresentationFormat>On-screen Show (4:3)</PresentationFormat>
  <Paragraphs>34</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
  <cp:keywords/>
  <cp:lastModifiedBy>Alejandra Jarabo</cp:lastModifiedBy>
  <cp:revision>74</cp:revision>
  <dcterms:created xsi:type="dcterms:W3CDTF">2009-10-30T14:48:29Z</dcterms:created>
  <dcterms:modified xsi:type="dcterms:W3CDTF">2009-10-30T14:50:56Z</dcterms:modified>
</cp:coreProperties>
</file>