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20" r:id="rId1"/>
  </p:sldMasterIdLst>
  <p:notesMasterIdLst>
    <p:notesMasterId r:id="rId15"/>
  </p:notesMasterIdLst>
  <p:sldIdLst>
    <p:sldId id="256" r:id="rId2"/>
    <p:sldId id="257" r:id="rId3"/>
    <p:sldId id="259" r:id="rId4"/>
    <p:sldId id="270" r:id="rId5"/>
    <p:sldId id="268" r:id="rId6"/>
    <p:sldId id="262" r:id="rId7"/>
    <p:sldId id="264" r:id="rId8"/>
    <p:sldId id="265" r:id="rId9"/>
    <p:sldId id="266" r:id="rId10"/>
    <p:sldId id="271" r:id="rId11"/>
    <p:sldId id="260" r:id="rId12"/>
    <p:sldId id="269" r:id="rId13"/>
    <p:sldId id="258" r:id="rId14"/>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512" autoAdjust="0"/>
    <p:restoredTop sz="78000" autoAdjust="0"/>
  </p:normalViewPr>
  <p:slideViewPr>
    <p:cSldViewPr>
      <p:cViewPr varScale="1">
        <p:scale>
          <a:sx n="128" d="100"/>
          <a:sy n="128" d="100"/>
        </p:scale>
        <p:origin x="-1896"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C312A9-BEC7-4DD3-A483-674CF7EBAA50}" type="datetimeFigureOut">
              <a:rPr lang="en-US" smtClean="0"/>
              <a:pPr/>
              <a:t>1/27/11</a:t>
            </a:fld>
            <a:endParaRPr lang="en-US"/>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BE197E-2F6A-462F-99FB-EFCECAE972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Professor at the Georgia Institute of Technology</a:t>
            </a:r>
            <a:endParaRPr lang="sv-S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Director of graduate studies in the School of Literature, Communication and Culture.</a:t>
            </a:r>
            <a:endParaRPr lang="sv-S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Known as an important theorist of digital media and an advocate of new educational programs in digital media.</a:t>
            </a:r>
            <a:endParaRPr lang="en-US" dirty="0"/>
          </a:p>
        </p:txBody>
      </p:sp>
      <p:sp>
        <p:nvSpPr>
          <p:cNvPr id="4" name="Platshållare för bildnummer 3"/>
          <p:cNvSpPr>
            <a:spLocks noGrp="1"/>
          </p:cNvSpPr>
          <p:nvPr>
            <p:ph type="sldNum" sz="quarter" idx="10"/>
          </p:nvPr>
        </p:nvSpPr>
        <p:spPr/>
        <p:txBody>
          <a:bodyPr/>
          <a:lstStyle/>
          <a:p>
            <a:fld id="{38BE197E-2F6A-462F-99FB-EFCECAE972C8}"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Gaming, but not gaming</a:t>
            </a:r>
            <a:endParaRPr lang="sv-S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Murray doesn’t really talk about gaming in the exact words but she mentions it in her text. When she talks about holographic images and a virtual world she could as well talk about gaming. </a:t>
            </a:r>
            <a:endParaRPr lang="sv-S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For a couple of years ago a game named World of </a:t>
            </a:r>
            <a:r>
              <a:rPr lang="en-US" sz="1200" kern="1200" dirty="0" err="1" smtClean="0">
                <a:solidFill>
                  <a:schemeClr val="tx1"/>
                </a:solidFill>
                <a:latin typeface="+mn-lt"/>
                <a:ea typeface="+mn-ea"/>
                <a:cs typeface="+mn-cs"/>
              </a:rPr>
              <a:t>Warcraft</a:t>
            </a:r>
            <a:r>
              <a:rPr lang="en-US" sz="1200" kern="1200" dirty="0" smtClean="0">
                <a:solidFill>
                  <a:schemeClr val="tx1"/>
                </a:solidFill>
                <a:latin typeface="+mn-lt"/>
                <a:ea typeface="+mn-ea"/>
                <a:cs typeface="+mn-cs"/>
              </a:rPr>
              <a:t> became really popular. It’s like a virtual environment where you play a sort of Internet role-play game in a fantasy world. The game has a sort</a:t>
            </a:r>
            <a:r>
              <a:rPr lang="en-US" sz="1200" kern="1200" baseline="0" dirty="0" smtClean="0">
                <a:solidFill>
                  <a:schemeClr val="tx1"/>
                </a:solidFill>
                <a:latin typeface="+mn-lt"/>
                <a:ea typeface="+mn-ea"/>
                <a:cs typeface="+mn-cs"/>
              </a:rPr>
              <a:t> of</a:t>
            </a:r>
            <a:r>
              <a:rPr lang="en-US" sz="1200" kern="1200" dirty="0" smtClean="0">
                <a:solidFill>
                  <a:schemeClr val="tx1"/>
                </a:solidFill>
                <a:latin typeface="+mn-lt"/>
                <a:ea typeface="+mn-ea"/>
                <a:cs typeface="+mn-cs"/>
              </a:rPr>
              <a:t> plot that creates a story while you’re playing. </a:t>
            </a:r>
            <a:endParaRPr lang="sv-S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Murray has one sentence in her book that says: “If we could someday make holographic adventures as compelling as Lucy Davenport, would the power of such vividly realized fantasy world destroy our grip of the actual world?” </a:t>
            </a:r>
            <a:endParaRPr lang="sv-S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The way I understand it is that games like World of </a:t>
            </a:r>
            <a:r>
              <a:rPr lang="en-US" sz="1200" kern="1200" dirty="0" err="1" smtClean="0">
                <a:solidFill>
                  <a:schemeClr val="tx1"/>
                </a:solidFill>
                <a:latin typeface="+mn-lt"/>
                <a:ea typeface="+mn-ea"/>
                <a:cs typeface="+mn-cs"/>
              </a:rPr>
              <a:t>Warcraft</a:t>
            </a:r>
            <a:r>
              <a:rPr lang="en-US" sz="1200" kern="1200" dirty="0" smtClean="0">
                <a:solidFill>
                  <a:schemeClr val="tx1"/>
                </a:solidFill>
                <a:latin typeface="+mn-lt"/>
                <a:ea typeface="+mn-ea"/>
                <a:cs typeface="+mn-cs"/>
              </a:rPr>
              <a:t> is addictive. It takes up a huge part of some people’s lives and could even make their real life suffer. Even for some people this game is their real life; a virtual fantasy world where they interact with other players who becomes their “friends.” So in my opinion, yes, a fantasy world could destroy people’s grip of the actual world.</a:t>
            </a:r>
            <a:endParaRPr lang="sv-SE" sz="1200" kern="120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38BE197E-2F6A-462F-99FB-EFCECAE972C8}"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She also talks shortly about people rather using “the easy stimulation of electronic games.” And that is true; some people do rather sit inside in front of their computer than go out and meet friends in the real world. People prefer to sit and play games online than read an actual book from cover to cover.</a:t>
            </a:r>
            <a:endParaRPr lang="sv-SE" sz="1200" kern="1200" dirty="0" smtClean="0">
              <a:solidFill>
                <a:schemeClr val="tx1"/>
              </a:solidFill>
              <a:latin typeface="+mn-lt"/>
              <a:ea typeface="+mn-ea"/>
              <a:cs typeface="+mn-cs"/>
            </a:endParaRPr>
          </a:p>
          <a:p>
            <a:endParaRPr lang="en-US" dirty="0"/>
          </a:p>
        </p:txBody>
      </p:sp>
      <p:sp>
        <p:nvSpPr>
          <p:cNvPr id="4" name="Platshållare för bildnummer 3"/>
          <p:cNvSpPr>
            <a:spLocks noGrp="1"/>
          </p:cNvSpPr>
          <p:nvPr>
            <p:ph type="sldNum" sz="quarter" idx="10"/>
          </p:nvPr>
        </p:nvSpPr>
        <p:spPr/>
        <p:txBody>
          <a:bodyPr/>
          <a:lstStyle/>
          <a:p>
            <a:fld id="{38BE197E-2F6A-462F-99FB-EFCECAE972C8}"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question is whether a computer or a movie can take the same place as a book has today.  The print technology supported the development of the novel and film technology supported the development of movies. </a:t>
            </a:r>
            <a:endParaRPr lang="sv-S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The big point is the expansion of new computer formats and the possibilities that creates, how the availability of storytelling broads. We rely on works of fiction in order to help us understand the world and what it means to be human.</a:t>
            </a:r>
            <a:endParaRPr lang="sv-S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I don’t think that story telling will disappear. The question is how is it going to be presented?</a:t>
            </a:r>
            <a:endParaRPr lang="sv-S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So are we stepping into a world where books are past time and computers are the new way of learning? </a:t>
            </a:r>
            <a:endParaRPr lang="sv-SE" sz="1200" kern="1200" dirty="0" smtClean="0">
              <a:solidFill>
                <a:schemeClr val="tx1"/>
              </a:solidFill>
              <a:latin typeface="+mn-lt"/>
              <a:ea typeface="+mn-ea"/>
              <a:cs typeface="+mn-cs"/>
            </a:endParaRPr>
          </a:p>
          <a:p>
            <a:endParaRPr lang="en-US" dirty="0"/>
          </a:p>
        </p:txBody>
      </p:sp>
      <p:sp>
        <p:nvSpPr>
          <p:cNvPr id="4" name="Platshållare för bildnummer 3"/>
          <p:cNvSpPr>
            <a:spLocks noGrp="1"/>
          </p:cNvSpPr>
          <p:nvPr>
            <p:ph type="sldNum" sz="quarter" idx="10"/>
          </p:nvPr>
        </p:nvSpPr>
        <p:spPr/>
        <p:txBody>
          <a:bodyPr/>
          <a:lstStyle/>
          <a:p>
            <a:fld id="{38BE197E-2F6A-462F-99FB-EFCECAE972C8}"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her book, Murray talks about movies that from the beginning are books like </a:t>
            </a:r>
            <a:r>
              <a:rPr lang="en-US" sz="1200" i="1" kern="1200" dirty="0" err="1" smtClean="0">
                <a:solidFill>
                  <a:schemeClr val="tx1"/>
                </a:solidFill>
                <a:latin typeface="+mn-lt"/>
                <a:ea typeface="+mn-ea"/>
                <a:cs typeface="+mn-cs"/>
              </a:rPr>
              <a:t>Startrek</a:t>
            </a:r>
            <a:r>
              <a:rPr lang="en-US" sz="1200" i="1" kern="1200" dirty="0" smtClean="0">
                <a:solidFill>
                  <a:schemeClr val="tx1"/>
                </a:solidFill>
                <a:latin typeface="+mn-lt"/>
                <a:ea typeface="+mn-ea"/>
                <a:cs typeface="+mn-cs"/>
              </a:rPr>
              <a:t>: Voyager, Fahrenheit 451 and </a:t>
            </a:r>
            <a:r>
              <a:rPr lang="en-US" sz="1200" i="1" kern="1200" dirty="0" err="1" smtClean="0">
                <a:solidFill>
                  <a:schemeClr val="tx1"/>
                </a:solidFill>
                <a:latin typeface="+mn-lt"/>
                <a:ea typeface="+mn-ea"/>
                <a:cs typeface="+mn-cs"/>
              </a:rPr>
              <a:t>Neuromancer</a:t>
            </a:r>
            <a:r>
              <a:rPr lang="en-US" sz="1200" i="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endParaRPr lang="sv-S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When the printing press first came, books where printed and read, cover to cover. </a:t>
            </a:r>
            <a:endParaRPr lang="sv-S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The books had almost always the same type of elements in them: the hero, love and destruction. We can see the same continuity in movies today; they follow the order of linear production.</a:t>
            </a:r>
            <a:endParaRPr lang="sv-SE" sz="1200" kern="1200" dirty="0" smtClean="0">
              <a:solidFill>
                <a:schemeClr val="tx1"/>
              </a:solidFill>
              <a:latin typeface="+mn-lt"/>
              <a:ea typeface="+mn-ea"/>
              <a:cs typeface="+mn-cs"/>
            </a:endParaRPr>
          </a:p>
          <a:p>
            <a:endParaRPr lang="en-US" dirty="0"/>
          </a:p>
        </p:txBody>
      </p:sp>
      <p:sp>
        <p:nvSpPr>
          <p:cNvPr id="4" name="Platshållare för bildnummer 3"/>
          <p:cNvSpPr>
            <a:spLocks noGrp="1"/>
          </p:cNvSpPr>
          <p:nvPr>
            <p:ph type="sldNum" sz="quarter" idx="10"/>
          </p:nvPr>
        </p:nvSpPr>
        <p:spPr/>
        <p:txBody>
          <a:bodyPr/>
          <a:lstStyle/>
          <a:p>
            <a:fld id="{38BE197E-2F6A-462F-99FB-EFCECAE972C8}"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After the printing press, things started to happen. New technology came such as the movie camera which meant new ways of communication. Murray talks about how linear storytelling expands and becomes new media as time goes by, movies. </a:t>
            </a:r>
            <a:endParaRPr lang="sv-S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As media develops the movies do the same. We can see how the twentieth century novels, films and plays try to push against and not use the linear storytelling. </a:t>
            </a:r>
            <a:endParaRPr lang="sv-SE" sz="1200" kern="1200" dirty="0" smtClean="0">
              <a:solidFill>
                <a:schemeClr val="tx1"/>
              </a:solidFill>
              <a:latin typeface="+mn-lt"/>
              <a:ea typeface="+mn-ea"/>
              <a:cs typeface="+mn-cs"/>
            </a:endParaRPr>
          </a:p>
          <a:p>
            <a:endParaRPr lang="en-US" dirty="0"/>
          </a:p>
        </p:txBody>
      </p:sp>
      <p:sp>
        <p:nvSpPr>
          <p:cNvPr id="4" name="Platshållare för bildnummer 3"/>
          <p:cNvSpPr>
            <a:spLocks noGrp="1"/>
          </p:cNvSpPr>
          <p:nvPr>
            <p:ph type="sldNum" sz="quarter" idx="10"/>
          </p:nvPr>
        </p:nvSpPr>
        <p:spPr/>
        <p:txBody>
          <a:bodyPr/>
          <a:lstStyle/>
          <a:p>
            <a:fld id="{38BE197E-2F6A-462F-99FB-EFCECAE972C8}"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dystopian movie shows the future as a disaster while a utopian movie has the vision of a good future. A dystopian movie shows for example war, aliens, an empty planet with no life and some horrible way of ending the human life. A utopian movie has the opposite look of the future, where everything is great; there are no wars, no diseases and there are great technologies. </a:t>
            </a:r>
            <a:endParaRPr lang="sv-SE" sz="1200" kern="1200" dirty="0" smtClean="0">
              <a:solidFill>
                <a:schemeClr val="tx1"/>
              </a:solidFill>
              <a:latin typeface="+mn-lt"/>
              <a:ea typeface="+mn-ea"/>
              <a:cs typeface="+mn-cs"/>
            </a:endParaRPr>
          </a:p>
          <a:p>
            <a:endParaRPr lang="en-US" dirty="0"/>
          </a:p>
        </p:txBody>
      </p:sp>
      <p:sp>
        <p:nvSpPr>
          <p:cNvPr id="4" name="Platshållare för bildnummer 3"/>
          <p:cNvSpPr>
            <a:spLocks noGrp="1"/>
          </p:cNvSpPr>
          <p:nvPr>
            <p:ph type="sldNum" sz="quarter" idx="10"/>
          </p:nvPr>
        </p:nvSpPr>
        <p:spPr/>
        <p:txBody>
          <a:bodyPr/>
          <a:lstStyle/>
          <a:p>
            <a:fld id="{38BE197E-2F6A-462F-99FB-EFCECAE972C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Avatar is an interesting movie where the environment is beautiful. The Avatar’s lives a life with no worries until humans tries to take over their world. Humans use technology to find out more about these creatures. Machines are built to help humans orientate in the Avatar’s world. Technology helps human become an Avatar so they can interact with other Avatar’s. It’s also the machines that help humans destroy the Avatar’s world.</a:t>
            </a:r>
            <a:endParaRPr lang="sv-SE" sz="1200" kern="1200" dirty="0" smtClean="0">
              <a:solidFill>
                <a:schemeClr val="tx1"/>
              </a:solidFill>
              <a:latin typeface="+mn-lt"/>
              <a:ea typeface="+mn-ea"/>
              <a:cs typeface="+mn-cs"/>
            </a:endParaRPr>
          </a:p>
          <a:p>
            <a:endParaRPr lang="en-US" dirty="0"/>
          </a:p>
        </p:txBody>
      </p:sp>
      <p:sp>
        <p:nvSpPr>
          <p:cNvPr id="4" name="Platshållare för bildnummer 3"/>
          <p:cNvSpPr>
            <a:spLocks noGrp="1"/>
          </p:cNvSpPr>
          <p:nvPr>
            <p:ph type="sldNum" sz="quarter" idx="10"/>
          </p:nvPr>
        </p:nvSpPr>
        <p:spPr/>
        <p:txBody>
          <a:bodyPr/>
          <a:lstStyle/>
          <a:p>
            <a:fld id="{38BE197E-2F6A-462F-99FB-EFCECAE972C8}"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this movie people created robots to live side by side with humans. Something went wrong and along the way the robots started to working against humans instead of with them. It is our own technology that creates our disaster. </a:t>
            </a:r>
            <a:endParaRPr lang="sv-SE" sz="1200" kern="1200" dirty="0" smtClean="0">
              <a:solidFill>
                <a:schemeClr val="tx1"/>
              </a:solidFill>
              <a:latin typeface="+mn-lt"/>
              <a:ea typeface="+mn-ea"/>
              <a:cs typeface="+mn-cs"/>
            </a:endParaRPr>
          </a:p>
          <a:p>
            <a:endParaRPr lang="en-US" dirty="0"/>
          </a:p>
        </p:txBody>
      </p:sp>
      <p:sp>
        <p:nvSpPr>
          <p:cNvPr id="4" name="Platshållare för bildnummer 3"/>
          <p:cNvSpPr>
            <a:spLocks noGrp="1"/>
          </p:cNvSpPr>
          <p:nvPr>
            <p:ph type="sldNum" sz="quarter" idx="10"/>
          </p:nvPr>
        </p:nvSpPr>
        <p:spPr/>
        <p:txBody>
          <a:bodyPr/>
          <a:lstStyle/>
          <a:p>
            <a:fld id="{38BE197E-2F6A-462F-99FB-EFCECAE972C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Even though Wall-E is an animated movie it still shows a critical view of the future. How lazy we humans are and how we don’t take care of our planet in the way that we should. How our world becomes too polluted for us to live on and how robots are made to clean it up.</a:t>
            </a:r>
            <a:endParaRPr lang="sv-SE" sz="1200" kern="1200" dirty="0" smtClean="0">
              <a:solidFill>
                <a:schemeClr val="tx1"/>
              </a:solidFill>
              <a:latin typeface="+mn-lt"/>
              <a:ea typeface="+mn-ea"/>
              <a:cs typeface="+mn-cs"/>
            </a:endParaRPr>
          </a:p>
          <a:p>
            <a:endParaRPr lang="en-US" dirty="0"/>
          </a:p>
        </p:txBody>
      </p:sp>
      <p:sp>
        <p:nvSpPr>
          <p:cNvPr id="4" name="Platshållare för bildnummer 3"/>
          <p:cNvSpPr>
            <a:spLocks noGrp="1"/>
          </p:cNvSpPr>
          <p:nvPr>
            <p:ph type="sldNum" sz="quarter" idx="10"/>
          </p:nvPr>
        </p:nvSpPr>
        <p:spPr/>
        <p:txBody>
          <a:bodyPr/>
          <a:lstStyle/>
          <a:p>
            <a:fld id="{38BE197E-2F6A-462F-99FB-EFCECAE972C8}"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thing is, we control our media. As soon as something on the TV makes you feel bad you can turn it off. Technology has always both scared and fascinated people. Change the content on </a:t>
            </a:r>
            <a:r>
              <a:rPr lang="en-US" sz="1200" kern="1200" dirty="0" err="1" smtClean="0">
                <a:solidFill>
                  <a:schemeClr val="tx1"/>
                </a:solidFill>
                <a:latin typeface="+mn-lt"/>
                <a:ea typeface="+mn-ea"/>
                <a:cs typeface="+mn-cs"/>
              </a:rPr>
              <a:t>Facebook</a:t>
            </a:r>
            <a:r>
              <a:rPr lang="en-US" sz="1200" kern="1200" dirty="0" smtClean="0">
                <a:solidFill>
                  <a:schemeClr val="tx1"/>
                </a:solidFill>
                <a:latin typeface="+mn-lt"/>
                <a:ea typeface="+mn-ea"/>
                <a:cs typeface="+mn-cs"/>
              </a:rPr>
              <a:t> and people lose their minds. </a:t>
            </a:r>
            <a:endParaRPr lang="sv-S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People are scared of new things and technologies but still it is what we are looking forward to. There’s always something new and innovative to look ahead to, tools that help us in our everyday life. Maybe a future with robots just like the ones in I Robot or Wall-E is closer than we think.</a:t>
            </a:r>
            <a:endParaRPr lang="sv-SE" sz="1200" kern="1200" dirty="0" smtClean="0">
              <a:solidFill>
                <a:schemeClr val="tx1"/>
              </a:solidFill>
              <a:latin typeface="+mn-lt"/>
              <a:ea typeface="+mn-ea"/>
              <a:cs typeface="+mn-cs"/>
            </a:endParaRPr>
          </a:p>
          <a:p>
            <a:endParaRPr lang="en-US" dirty="0"/>
          </a:p>
        </p:txBody>
      </p:sp>
      <p:sp>
        <p:nvSpPr>
          <p:cNvPr id="4" name="Platshållare för bildnummer 3"/>
          <p:cNvSpPr>
            <a:spLocks noGrp="1"/>
          </p:cNvSpPr>
          <p:nvPr>
            <p:ph type="sldNum" sz="quarter" idx="10"/>
          </p:nvPr>
        </p:nvSpPr>
        <p:spPr/>
        <p:txBody>
          <a:bodyPr/>
          <a:lstStyle/>
          <a:p>
            <a:fld id="{38BE197E-2F6A-462F-99FB-EFCECAE972C8}"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Regardless if technology and the way we communicate develop to something beyond our minds, we will still have stories to rely on.  Stories have always been a big part of the human life. We hear stories from the first day of our lives, it can be a bedtime story, a rumor, an experience someone had or a fiction novel. And there’s almost always a story behind a game, a movie or a novel.</a:t>
            </a:r>
            <a:endParaRPr lang="sv-SE" sz="1200" kern="1200" dirty="0" smtClean="0">
              <a:solidFill>
                <a:schemeClr val="tx1"/>
              </a:solidFill>
              <a:latin typeface="+mn-lt"/>
              <a:ea typeface="+mn-ea"/>
              <a:cs typeface="+mn-cs"/>
            </a:endParaRPr>
          </a:p>
          <a:p>
            <a:endParaRPr lang="en-US" dirty="0"/>
          </a:p>
        </p:txBody>
      </p:sp>
      <p:sp>
        <p:nvSpPr>
          <p:cNvPr id="4" name="Platshållare för bildnummer 3"/>
          <p:cNvSpPr>
            <a:spLocks noGrp="1"/>
          </p:cNvSpPr>
          <p:nvPr>
            <p:ph type="sldNum" sz="quarter" idx="10"/>
          </p:nvPr>
        </p:nvSpPr>
        <p:spPr/>
        <p:txBody>
          <a:bodyPr/>
          <a:lstStyle/>
          <a:p>
            <a:fld id="{38BE197E-2F6A-462F-99FB-EFCECAE972C8}"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Rubrikbild">
    <p:spTree>
      <p:nvGrpSpPr>
        <p:cNvPr id="1" name=""/>
        <p:cNvGrpSpPr/>
        <p:nvPr/>
      </p:nvGrpSpPr>
      <p:grpSpPr>
        <a:xfrm>
          <a:off x="0" y="0"/>
          <a:ext cx="0" cy="0"/>
          <a:chOff x="0" y="0"/>
          <a:chExt cx="0" cy="0"/>
        </a:xfrm>
      </p:grpSpPr>
      <p:sp>
        <p:nvSpPr>
          <p:cNvPr id="28" name="Platshållare för datum 27"/>
          <p:cNvSpPr>
            <a:spLocks noGrp="1"/>
          </p:cNvSpPr>
          <p:nvPr>
            <p:ph type="dt" sz="half" idx="10"/>
          </p:nvPr>
        </p:nvSpPr>
        <p:spPr/>
        <p:txBody>
          <a:bodyPr/>
          <a:lstStyle/>
          <a:p>
            <a:fld id="{1727681B-547C-407B-81C1-9FD7659965B0}" type="datetimeFigureOut">
              <a:rPr lang="en-US" smtClean="0"/>
              <a:pPr/>
              <a:t>1/27/11</a:t>
            </a:fld>
            <a:endParaRPr lang="en-US"/>
          </a:p>
        </p:txBody>
      </p:sp>
      <p:sp>
        <p:nvSpPr>
          <p:cNvPr id="17" name="Platshållare för sidfot 16"/>
          <p:cNvSpPr>
            <a:spLocks noGrp="1"/>
          </p:cNvSpPr>
          <p:nvPr>
            <p:ph type="ftr" sz="quarter" idx="11"/>
          </p:nvPr>
        </p:nvSpPr>
        <p:spPr/>
        <p:txBody>
          <a:bodyPr/>
          <a:lstStyle/>
          <a:p>
            <a:endParaRPr lang="en-US"/>
          </a:p>
        </p:txBody>
      </p:sp>
      <p:sp>
        <p:nvSpPr>
          <p:cNvPr id="29" name="Platshållare för bildnummer 28"/>
          <p:cNvSpPr>
            <a:spLocks noGrp="1"/>
          </p:cNvSpPr>
          <p:nvPr>
            <p:ph type="sldNum" sz="quarter" idx="12"/>
          </p:nvPr>
        </p:nvSpPr>
        <p:spPr/>
        <p:txBody>
          <a:bodyPr/>
          <a:lstStyle/>
          <a:p>
            <a:fld id="{410744A3-4496-4574-95DA-B0395F54B3DB}" type="slidenum">
              <a:rPr lang="en-US" smtClean="0"/>
              <a:pPr/>
              <a:t>‹#›</a:t>
            </a:fld>
            <a:endParaRPr lang="en-US"/>
          </a:p>
        </p:txBody>
      </p:sp>
      <p:sp>
        <p:nvSpPr>
          <p:cNvPr id="32" name="Rektangel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ktangel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ktangel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ktangel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ktangel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ubrik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kumimoji="0" lang="sv-SE" smtClean="0"/>
              <a:t>Klicka här för att ändra format</a:t>
            </a:r>
            <a:endParaRPr kumimoji="0" lang="en-US"/>
          </a:p>
        </p:txBody>
      </p:sp>
      <p:sp>
        <p:nvSpPr>
          <p:cNvPr id="9" name="Underrubrik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v-SE" smtClean="0"/>
              <a:t>Klicka här för att ändra format på underrubrik i bakgrunden</a:t>
            </a:r>
            <a:endParaRPr kumimoji="0" lang="en-US"/>
          </a:p>
        </p:txBody>
      </p:sp>
      <p:sp>
        <p:nvSpPr>
          <p:cNvPr id="56" name="Rektangel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ktangel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ktangel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ktangel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p>
            <a:fld id="{1727681B-547C-407B-81C1-9FD7659965B0}" type="datetimeFigureOut">
              <a:rPr lang="en-US" smtClean="0"/>
              <a:pPr/>
              <a:t>1/27/11</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410744A3-4496-4574-95DA-B0395F54B3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9"/>
            <a:ext cx="1981200" cy="5851525"/>
          </a:xfrm>
        </p:spPr>
        <p:txBody>
          <a:bodyPr vert="eaVert" anchor="ctr"/>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a:xfrm>
            <a:off x="609600" y="274639"/>
            <a:ext cx="5867400" cy="5851525"/>
          </a:xfrm>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p>
            <a:fld id="{1727681B-547C-407B-81C1-9FD7659965B0}" type="datetimeFigureOut">
              <a:rPr lang="en-US" smtClean="0"/>
              <a:pPr/>
              <a:t>1/27/11</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410744A3-4496-4574-95DA-B0395F54B3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3" name="Platshållare för innehåll 2"/>
          <p:cNvSpPr>
            <a:spLocks noGrp="1"/>
          </p:cNvSpPr>
          <p:nvPr>
            <p:ph idx="1"/>
          </p:nvPr>
        </p:nvSpPr>
        <p:spPr/>
        <p:txBody>
          <a:body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p>
            <a:fld id="{1727681B-547C-407B-81C1-9FD7659965B0}" type="datetimeFigureOut">
              <a:rPr lang="en-US" smtClean="0"/>
              <a:pPr/>
              <a:t>1/27/11</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410744A3-4496-4574-95DA-B0395F54B3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Avsnittsrubrik">
    <p:spTree>
      <p:nvGrpSpPr>
        <p:cNvPr id="1" name=""/>
        <p:cNvGrpSpPr/>
        <p:nvPr/>
      </p:nvGrpSpPr>
      <p:grpSpPr>
        <a:xfrm>
          <a:off x="0" y="0"/>
          <a:ext cx="0" cy="0"/>
          <a:chOff x="0" y="0"/>
          <a:chExt cx="0" cy="0"/>
        </a:xfrm>
      </p:grpSpPr>
      <p:sp>
        <p:nvSpPr>
          <p:cNvPr id="14" name="Frihandsfigur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ihandsfigur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ihandsfigur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ihandsfigur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ihandsfigur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ihandsfigur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ihandsfigur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ihandsfigur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ihandsfigur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ihandsfigur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ihandsfigur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ihandsfigur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ihandsfigur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ihandsfigur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ihandsfigur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Platshållare för text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v-SE" smtClean="0"/>
              <a:t>Klicka här för att ändra format på bakgrundstexten</a:t>
            </a:r>
          </a:p>
        </p:txBody>
      </p:sp>
      <p:sp>
        <p:nvSpPr>
          <p:cNvPr id="4" name="Platshållare för datum 3"/>
          <p:cNvSpPr>
            <a:spLocks noGrp="1"/>
          </p:cNvSpPr>
          <p:nvPr>
            <p:ph type="dt" sz="half" idx="10"/>
          </p:nvPr>
        </p:nvSpPr>
        <p:spPr/>
        <p:txBody>
          <a:bodyPr/>
          <a:lstStyle/>
          <a:p>
            <a:fld id="{1727681B-547C-407B-81C1-9FD7659965B0}" type="datetimeFigureOut">
              <a:rPr lang="en-US" smtClean="0"/>
              <a:pPr/>
              <a:t>1/27/11</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410744A3-4496-4574-95DA-B0395F54B3DB}" type="slidenum">
              <a:rPr lang="en-US" smtClean="0"/>
              <a:pPr/>
              <a:t>‹#›</a:t>
            </a:fld>
            <a:endParaRPr lang="en-US"/>
          </a:p>
        </p:txBody>
      </p:sp>
      <p:sp>
        <p:nvSpPr>
          <p:cNvPr id="7" name="Rektangel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Rubrik 1"/>
          <p:cNvSpPr>
            <a:spLocks noGrp="1"/>
          </p:cNvSpPr>
          <p:nvPr>
            <p:ph type="title"/>
          </p:nvPr>
        </p:nvSpPr>
        <p:spPr>
          <a:xfrm>
            <a:off x="706902" y="512064"/>
            <a:ext cx="8156448" cy="777240"/>
          </a:xfrm>
        </p:spPr>
        <p:txBody>
          <a:bodyPr tIns="64008"/>
          <a:lstStyle>
            <a:lvl1pPr algn="l">
              <a:buNone/>
              <a:defRPr sz="3800" b="0" cap="none" spc="-150" baseline="0"/>
            </a:lvl1pPr>
          </a:lstStyle>
          <a:p>
            <a:r>
              <a:rPr kumimoji="0" lang="sv-SE" smtClean="0"/>
              <a:t>Klicka här för att ändra format</a:t>
            </a:r>
            <a:endParaRPr kumimoji="0" lang="en-US"/>
          </a:p>
        </p:txBody>
      </p:sp>
      <p:sp>
        <p:nvSpPr>
          <p:cNvPr id="8" name="Rektangel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ktangel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ktangel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ktangel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ktangel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512064"/>
            <a:ext cx="8229600" cy="914400"/>
          </a:xfrm>
        </p:spPr>
        <p:txBody>
          <a:bodyPr/>
          <a:lstStyle/>
          <a:p>
            <a:r>
              <a:rPr kumimoji="0" lang="sv-SE" smtClean="0"/>
              <a:t>Klicka här för att ändra format</a:t>
            </a:r>
            <a:endParaRPr kumimoji="0" lang="en-US"/>
          </a:p>
        </p:txBody>
      </p:sp>
      <p:sp>
        <p:nvSpPr>
          <p:cNvPr id="3" name="Platshållare för innehåll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innehåll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5" name="Platshållare för datum 4"/>
          <p:cNvSpPr>
            <a:spLocks noGrp="1"/>
          </p:cNvSpPr>
          <p:nvPr>
            <p:ph type="dt" sz="half" idx="10"/>
          </p:nvPr>
        </p:nvSpPr>
        <p:spPr/>
        <p:txBody>
          <a:bodyPr/>
          <a:lstStyle/>
          <a:p>
            <a:fld id="{1727681B-547C-407B-81C1-9FD7659965B0}" type="datetimeFigureOut">
              <a:rPr lang="en-US" smtClean="0"/>
              <a:pPr/>
              <a:t>1/27/11</a:t>
            </a:fld>
            <a:endParaRPr lang="en-US"/>
          </a:p>
        </p:txBody>
      </p:sp>
      <p:sp>
        <p:nvSpPr>
          <p:cNvPr id="6" name="Platshållare för sidfot 5"/>
          <p:cNvSpPr>
            <a:spLocks noGrp="1"/>
          </p:cNvSpPr>
          <p:nvPr>
            <p:ph type="ftr" sz="quarter" idx="11"/>
          </p:nvPr>
        </p:nvSpPr>
        <p:spPr/>
        <p:txBody>
          <a:bodyPr/>
          <a:lstStyle/>
          <a:p>
            <a:endParaRPr lang="en-US"/>
          </a:p>
        </p:txBody>
      </p:sp>
      <p:sp>
        <p:nvSpPr>
          <p:cNvPr id="7" name="Platshållare för bildnummer 6"/>
          <p:cNvSpPr>
            <a:spLocks noGrp="1"/>
          </p:cNvSpPr>
          <p:nvPr>
            <p:ph type="sldNum" sz="quarter" idx="12"/>
          </p:nvPr>
        </p:nvSpPr>
        <p:spPr/>
        <p:txBody>
          <a:bodyPr/>
          <a:lstStyle/>
          <a:p>
            <a:fld id="{410744A3-4496-4574-95DA-B0395F54B3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Jämförelse">
    <p:spTree>
      <p:nvGrpSpPr>
        <p:cNvPr id="1" name=""/>
        <p:cNvGrpSpPr/>
        <p:nvPr/>
      </p:nvGrpSpPr>
      <p:grpSpPr>
        <a:xfrm>
          <a:off x="0" y="0"/>
          <a:ext cx="0" cy="0"/>
          <a:chOff x="0" y="0"/>
          <a:chExt cx="0" cy="0"/>
        </a:xfrm>
      </p:grpSpPr>
      <p:sp>
        <p:nvSpPr>
          <p:cNvPr id="25" name="Rektangel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Rubrik 1"/>
          <p:cNvSpPr>
            <a:spLocks noGrp="1"/>
          </p:cNvSpPr>
          <p:nvPr>
            <p:ph type="title"/>
          </p:nvPr>
        </p:nvSpPr>
        <p:spPr>
          <a:xfrm>
            <a:off x="504824" y="512064"/>
            <a:ext cx="7772400" cy="914400"/>
          </a:xfrm>
        </p:spPr>
        <p:txBody>
          <a:bodyPr anchor="t"/>
          <a:lstStyle>
            <a:lvl1pPr>
              <a:defRPr sz="4000"/>
            </a:lvl1pPr>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v-SE" smtClean="0"/>
              <a:t>Klicka här för att ändra format på bakgrundstexten</a:t>
            </a:r>
          </a:p>
        </p:txBody>
      </p:sp>
      <p:sp>
        <p:nvSpPr>
          <p:cNvPr id="4" name="Platshållare för text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v-SE" smtClean="0"/>
              <a:t>Klicka här för att ändra format på bakgrundstexten</a:t>
            </a:r>
          </a:p>
        </p:txBody>
      </p:sp>
      <p:sp>
        <p:nvSpPr>
          <p:cNvPr id="5" name="Platshållare för innehåll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6" name="Platshållare för innehåll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7" name="Platshållare för datum 6"/>
          <p:cNvSpPr>
            <a:spLocks noGrp="1"/>
          </p:cNvSpPr>
          <p:nvPr>
            <p:ph type="dt" sz="half" idx="10"/>
          </p:nvPr>
        </p:nvSpPr>
        <p:spPr/>
        <p:txBody>
          <a:bodyPr/>
          <a:lstStyle/>
          <a:p>
            <a:fld id="{1727681B-547C-407B-81C1-9FD7659965B0}" type="datetimeFigureOut">
              <a:rPr lang="en-US" smtClean="0"/>
              <a:pPr/>
              <a:t>1/27/11</a:t>
            </a:fld>
            <a:endParaRPr lang="en-US"/>
          </a:p>
        </p:txBody>
      </p:sp>
      <p:sp>
        <p:nvSpPr>
          <p:cNvPr id="8" name="Platshållare för sidfot 7"/>
          <p:cNvSpPr>
            <a:spLocks noGrp="1"/>
          </p:cNvSpPr>
          <p:nvPr>
            <p:ph type="ftr" sz="quarter" idx="11"/>
          </p:nvPr>
        </p:nvSpPr>
        <p:spPr/>
        <p:txBody>
          <a:bodyPr/>
          <a:lstStyle/>
          <a:p>
            <a:endParaRPr lang="en-US"/>
          </a:p>
        </p:txBody>
      </p:sp>
      <p:sp>
        <p:nvSpPr>
          <p:cNvPr id="9" name="Platshållare för bildnummer 8"/>
          <p:cNvSpPr>
            <a:spLocks noGrp="1"/>
          </p:cNvSpPr>
          <p:nvPr>
            <p:ph type="sldNum" sz="quarter" idx="12"/>
          </p:nvPr>
        </p:nvSpPr>
        <p:spPr/>
        <p:txBody>
          <a:bodyPr/>
          <a:lstStyle/>
          <a:p>
            <a:fld id="{410744A3-4496-4574-95DA-B0395F54B3DB}" type="slidenum">
              <a:rPr lang="en-US" smtClean="0"/>
              <a:pPr/>
              <a:t>‹#›</a:t>
            </a:fld>
            <a:endParaRPr lang="en-US"/>
          </a:p>
        </p:txBody>
      </p:sp>
      <p:sp>
        <p:nvSpPr>
          <p:cNvPr id="16" name="Rektangel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ktangel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ktangel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ktangel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ktangel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ktangel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ktangel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ktangel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ktangel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914400" y="512064"/>
            <a:ext cx="7772400" cy="914400"/>
          </a:xfrm>
        </p:spPr>
        <p:txBody>
          <a:bodyPr/>
          <a:lstStyle>
            <a:lvl1pPr>
              <a:defRPr sz="4000" cap="none" baseline="0"/>
            </a:lvl1pPr>
          </a:lstStyle>
          <a:p>
            <a:r>
              <a:rPr kumimoji="0" lang="sv-SE" smtClean="0"/>
              <a:t>Klicka här för att ändra format</a:t>
            </a:r>
            <a:endParaRPr kumimoji="0" lang="en-US"/>
          </a:p>
        </p:txBody>
      </p:sp>
      <p:sp>
        <p:nvSpPr>
          <p:cNvPr id="3" name="Platshållare för datum 2"/>
          <p:cNvSpPr>
            <a:spLocks noGrp="1"/>
          </p:cNvSpPr>
          <p:nvPr>
            <p:ph type="dt" sz="half" idx="10"/>
          </p:nvPr>
        </p:nvSpPr>
        <p:spPr/>
        <p:txBody>
          <a:bodyPr/>
          <a:lstStyle/>
          <a:p>
            <a:fld id="{1727681B-547C-407B-81C1-9FD7659965B0}" type="datetimeFigureOut">
              <a:rPr lang="en-US" smtClean="0"/>
              <a:pPr/>
              <a:t>1/27/11</a:t>
            </a:fld>
            <a:endParaRPr lang="en-US"/>
          </a:p>
        </p:txBody>
      </p:sp>
      <p:sp>
        <p:nvSpPr>
          <p:cNvPr id="4" name="Platshållare för sidfot 3"/>
          <p:cNvSpPr>
            <a:spLocks noGrp="1"/>
          </p:cNvSpPr>
          <p:nvPr>
            <p:ph type="ftr" sz="quarter" idx="11"/>
          </p:nvPr>
        </p:nvSpPr>
        <p:spPr/>
        <p:txBody>
          <a:bodyPr/>
          <a:lstStyle/>
          <a:p>
            <a:endParaRPr lang="en-US"/>
          </a:p>
        </p:txBody>
      </p:sp>
      <p:sp>
        <p:nvSpPr>
          <p:cNvPr id="5" name="Platshållare för bildnummer 4"/>
          <p:cNvSpPr>
            <a:spLocks noGrp="1"/>
          </p:cNvSpPr>
          <p:nvPr>
            <p:ph type="sldNum" sz="quarter" idx="12"/>
          </p:nvPr>
        </p:nvSpPr>
        <p:spPr/>
        <p:txBody>
          <a:bodyPr/>
          <a:lstStyle/>
          <a:p>
            <a:fld id="{410744A3-4496-4574-95DA-B0395F54B3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727681B-547C-407B-81C1-9FD7659965B0}" type="datetimeFigureOut">
              <a:rPr lang="en-US" smtClean="0"/>
              <a:pPr/>
              <a:t>1/27/11</a:t>
            </a:fld>
            <a:endParaRPr lang="en-US"/>
          </a:p>
        </p:txBody>
      </p:sp>
      <p:sp>
        <p:nvSpPr>
          <p:cNvPr id="3" name="Platshållare för sidfot 2"/>
          <p:cNvSpPr>
            <a:spLocks noGrp="1"/>
          </p:cNvSpPr>
          <p:nvPr>
            <p:ph type="ftr" sz="quarter" idx="11"/>
          </p:nvPr>
        </p:nvSpPr>
        <p:spPr/>
        <p:txBody>
          <a:bodyPr/>
          <a:lstStyle/>
          <a:p>
            <a:endParaRPr lang="en-US"/>
          </a:p>
        </p:txBody>
      </p:sp>
      <p:sp>
        <p:nvSpPr>
          <p:cNvPr id="4" name="Platshållare för bildnummer 3"/>
          <p:cNvSpPr>
            <a:spLocks noGrp="1"/>
          </p:cNvSpPr>
          <p:nvPr>
            <p:ph type="sldNum" sz="quarter" idx="12"/>
          </p:nvPr>
        </p:nvSpPr>
        <p:spPr/>
        <p:txBody>
          <a:bodyPr/>
          <a:lstStyle/>
          <a:p>
            <a:fld id="{410744A3-4496-4574-95DA-B0395F54B3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85800" y="273050"/>
            <a:ext cx="8229600" cy="1162050"/>
          </a:xfrm>
        </p:spPr>
        <p:txBody>
          <a:bodyPr anchor="ctr"/>
          <a:lstStyle>
            <a:lvl1pPr algn="l">
              <a:buNone/>
              <a:defRPr sz="3600" b="0"/>
            </a:lvl1pPr>
          </a:lstStyle>
          <a:p>
            <a:r>
              <a:rPr kumimoji="0" lang="sv-SE" smtClean="0"/>
              <a:t>Klicka här för att ändra format</a:t>
            </a:r>
            <a:endParaRPr kumimoji="0" lang="en-US"/>
          </a:p>
        </p:txBody>
      </p:sp>
      <p:sp>
        <p:nvSpPr>
          <p:cNvPr id="3" name="Platshållare för text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sv-SE" smtClean="0"/>
              <a:t>Klicka här för att ändra format på bakgrundstexten</a:t>
            </a:r>
          </a:p>
        </p:txBody>
      </p:sp>
      <p:sp>
        <p:nvSpPr>
          <p:cNvPr id="4" name="Platshållare för innehåll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5" name="Platshållare för datum 4"/>
          <p:cNvSpPr>
            <a:spLocks noGrp="1"/>
          </p:cNvSpPr>
          <p:nvPr>
            <p:ph type="dt" sz="half" idx="10"/>
          </p:nvPr>
        </p:nvSpPr>
        <p:spPr/>
        <p:txBody>
          <a:bodyPr/>
          <a:lstStyle/>
          <a:p>
            <a:fld id="{1727681B-547C-407B-81C1-9FD7659965B0}" type="datetimeFigureOut">
              <a:rPr lang="en-US" smtClean="0"/>
              <a:pPr/>
              <a:t>1/27/11</a:t>
            </a:fld>
            <a:endParaRPr lang="en-US"/>
          </a:p>
        </p:txBody>
      </p:sp>
      <p:sp>
        <p:nvSpPr>
          <p:cNvPr id="6" name="Platshållare för sidfot 5"/>
          <p:cNvSpPr>
            <a:spLocks noGrp="1"/>
          </p:cNvSpPr>
          <p:nvPr>
            <p:ph type="ftr" sz="quarter" idx="11"/>
          </p:nvPr>
        </p:nvSpPr>
        <p:spPr/>
        <p:txBody>
          <a:bodyPr/>
          <a:lstStyle/>
          <a:p>
            <a:endParaRPr lang="en-US"/>
          </a:p>
        </p:txBody>
      </p:sp>
      <p:sp>
        <p:nvSpPr>
          <p:cNvPr id="7" name="Platshållare för bildnummer 6"/>
          <p:cNvSpPr>
            <a:spLocks noGrp="1"/>
          </p:cNvSpPr>
          <p:nvPr>
            <p:ph type="sldNum" sz="quarter" idx="12"/>
          </p:nvPr>
        </p:nvSpPr>
        <p:spPr/>
        <p:txBody>
          <a:bodyPr/>
          <a:lstStyle/>
          <a:p>
            <a:fld id="{410744A3-4496-4574-95DA-B0395F54B3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Bild med bildtext">
    <p:spTree>
      <p:nvGrpSpPr>
        <p:cNvPr id="1" name=""/>
        <p:cNvGrpSpPr/>
        <p:nvPr/>
      </p:nvGrpSpPr>
      <p:grpSpPr>
        <a:xfrm>
          <a:off x="0" y="0"/>
          <a:ext cx="0" cy="0"/>
          <a:chOff x="0" y="0"/>
          <a:chExt cx="0" cy="0"/>
        </a:xfrm>
      </p:grpSpPr>
      <p:sp>
        <p:nvSpPr>
          <p:cNvPr id="8" name="Rektangel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Rak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upp 9"/>
          <p:cNvGrpSpPr/>
          <p:nvPr/>
        </p:nvGrpSpPr>
        <p:grpSpPr>
          <a:xfrm rot="5400000">
            <a:off x="8514581" y="1219200"/>
            <a:ext cx="132763" cy="128466"/>
            <a:chOff x="6668087" y="1297746"/>
            <a:chExt cx="161840" cy="156602"/>
          </a:xfrm>
        </p:grpSpPr>
        <p:cxnSp>
          <p:nvCxnSpPr>
            <p:cNvPr id="15" name="Rak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Rak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Rak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Rubrik 1"/>
          <p:cNvSpPr>
            <a:spLocks noGrp="1"/>
          </p:cNvSpPr>
          <p:nvPr>
            <p:ph type="title"/>
          </p:nvPr>
        </p:nvSpPr>
        <p:spPr bwMode="grayWhite">
          <a:xfrm>
            <a:off x="914400" y="441251"/>
            <a:ext cx="6858000" cy="701749"/>
          </a:xfrm>
        </p:spPr>
        <p:txBody>
          <a:bodyPr anchor="b"/>
          <a:lstStyle>
            <a:lvl1pPr algn="l">
              <a:buNone/>
              <a:defRPr sz="2100" b="0"/>
            </a:lvl1pPr>
          </a:lstStyle>
          <a:p>
            <a:r>
              <a:rPr kumimoji="0" lang="sv-SE" smtClean="0"/>
              <a:t>Klicka här för att ändra format</a:t>
            </a:r>
            <a:endParaRPr kumimoji="0" lang="en-US"/>
          </a:p>
        </p:txBody>
      </p:sp>
      <p:sp>
        <p:nvSpPr>
          <p:cNvPr id="3" name="Platshållare för bild 2"/>
          <p:cNvSpPr>
            <a:spLocks noGrp="1"/>
          </p:cNvSpPr>
          <p:nvPr>
            <p:ph type="pic" idx="1"/>
          </p:nvPr>
        </p:nvSpPr>
        <p:spPr>
          <a:xfrm>
            <a:off x="368032" y="1893781"/>
            <a:ext cx="8778240" cy="4960144"/>
          </a:xfrm>
          <a:solidFill>
            <a:schemeClr val="bg2"/>
          </a:solidFill>
        </p:spPr>
        <p:txBody>
          <a:bodyPr/>
          <a:lstStyle>
            <a:lvl1pPr marL="0" indent="0">
              <a:buNone/>
              <a:defRPr sz="3200"/>
            </a:lvl1pPr>
          </a:lstStyle>
          <a:p>
            <a:r>
              <a:rPr kumimoji="0" lang="sv-SE" smtClean="0"/>
              <a:t>Klicka på ikonen för att lägga till en bild</a:t>
            </a:r>
            <a:endParaRPr kumimoji="0" lang="en-US"/>
          </a:p>
        </p:txBody>
      </p:sp>
      <p:sp>
        <p:nvSpPr>
          <p:cNvPr id="4" name="Platshållare för text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eaLnBrk="1" latinLnBrk="0" hangingPunct="1"/>
            <a:r>
              <a:rPr kumimoji="0" lang="sv-SE" smtClean="0"/>
              <a:t>Klicka här för att ändra format på bakgrundstexten</a:t>
            </a:r>
          </a:p>
        </p:txBody>
      </p:sp>
      <p:grpSp>
        <p:nvGrpSpPr>
          <p:cNvPr id="14" name="Grupp 13"/>
          <p:cNvGrpSpPr/>
          <p:nvPr/>
        </p:nvGrpSpPr>
        <p:grpSpPr>
          <a:xfrm rot="5400000">
            <a:off x="8666981" y="1371600"/>
            <a:ext cx="132763" cy="128466"/>
            <a:chOff x="6668087" y="1297746"/>
            <a:chExt cx="161840" cy="156602"/>
          </a:xfrm>
        </p:grpSpPr>
        <p:cxnSp>
          <p:nvCxnSpPr>
            <p:cNvPr id="11" name="Rak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Rak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Rak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upp 17"/>
          <p:cNvGrpSpPr/>
          <p:nvPr/>
        </p:nvGrpSpPr>
        <p:grpSpPr>
          <a:xfrm rot="5400000">
            <a:off x="8320088" y="1474763"/>
            <a:ext cx="132763" cy="128466"/>
            <a:chOff x="6668087" y="1297746"/>
            <a:chExt cx="161840" cy="156602"/>
          </a:xfrm>
        </p:grpSpPr>
        <p:cxnSp>
          <p:nvCxnSpPr>
            <p:cNvPr id="19" name="Rak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Rak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Rak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Platshållare för datum 4"/>
          <p:cNvSpPr>
            <a:spLocks noGrp="1"/>
          </p:cNvSpPr>
          <p:nvPr>
            <p:ph type="dt" sz="half" idx="10"/>
          </p:nvPr>
        </p:nvSpPr>
        <p:spPr>
          <a:xfrm>
            <a:off x="6477000" y="55499"/>
            <a:ext cx="2133600" cy="365125"/>
          </a:xfrm>
        </p:spPr>
        <p:txBody>
          <a:bodyPr/>
          <a:lstStyle/>
          <a:p>
            <a:fld id="{1727681B-547C-407B-81C1-9FD7659965B0}" type="datetimeFigureOut">
              <a:rPr lang="en-US" smtClean="0"/>
              <a:pPr/>
              <a:t>1/27/11</a:t>
            </a:fld>
            <a:endParaRPr lang="en-US"/>
          </a:p>
        </p:txBody>
      </p:sp>
      <p:sp>
        <p:nvSpPr>
          <p:cNvPr id="6" name="Platshållare för sidfot 5"/>
          <p:cNvSpPr>
            <a:spLocks noGrp="1"/>
          </p:cNvSpPr>
          <p:nvPr>
            <p:ph type="ftr" sz="quarter" idx="11"/>
          </p:nvPr>
        </p:nvSpPr>
        <p:spPr>
          <a:xfrm>
            <a:off x="914400" y="55499"/>
            <a:ext cx="5562600" cy="365125"/>
          </a:xfrm>
        </p:spPr>
        <p:txBody>
          <a:bodyPr/>
          <a:lstStyle/>
          <a:p>
            <a:endParaRPr lang="en-US"/>
          </a:p>
        </p:txBody>
      </p:sp>
      <p:sp>
        <p:nvSpPr>
          <p:cNvPr id="7" name="Platshållare för bildnummer 6"/>
          <p:cNvSpPr>
            <a:spLocks noGrp="1"/>
          </p:cNvSpPr>
          <p:nvPr>
            <p:ph type="sldNum" sz="quarter" idx="12"/>
          </p:nvPr>
        </p:nvSpPr>
        <p:spPr>
          <a:xfrm>
            <a:off x="8610600" y="55499"/>
            <a:ext cx="457200" cy="365125"/>
          </a:xfrm>
        </p:spPr>
        <p:txBody>
          <a:bodyPr/>
          <a:lstStyle/>
          <a:p>
            <a:fld id="{410744A3-4496-4574-95DA-B0395F54B3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7" name="Rektangel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ktangel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ktangel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ktangel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ktangel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ktangel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ktangel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ktangel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ktangel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Platshållare för rubrik 21"/>
          <p:cNvSpPr>
            <a:spLocks noGrp="1"/>
          </p:cNvSpPr>
          <p:nvPr>
            <p:ph type="title"/>
          </p:nvPr>
        </p:nvSpPr>
        <p:spPr>
          <a:xfrm>
            <a:off x="914400" y="512064"/>
            <a:ext cx="7772400" cy="914400"/>
          </a:xfrm>
          <a:prstGeom prst="rect">
            <a:avLst/>
          </a:prstGeom>
        </p:spPr>
        <p:txBody>
          <a:bodyPr vert="horz" anchor="t">
            <a:noAutofit/>
          </a:bodyPr>
          <a:lstStyle/>
          <a:p>
            <a:r>
              <a:rPr kumimoji="0" lang="sv-SE" smtClean="0"/>
              <a:t>Klicka här för att ändra format</a:t>
            </a:r>
            <a:endParaRPr kumimoji="0" lang="en-US"/>
          </a:p>
        </p:txBody>
      </p:sp>
      <p:sp>
        <p:nvSpPr>
          <p:cNvPr id="13" name="Platshållare för text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lang="en-US"/>
          </a:p>
        </p:txBody>
      </p:sp>
      <p:sp>
        <p:nvSpPr>
          <p:cNvPr id="14" name="Platshållare för datum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lstStyle>
          <a:p>
            <a:fld id="{1727681B-547C-407B-81C1-9FD7659965B0}" type="datetimeFigureOut">
              <a:rPr lang="en-US" smtClean="0"/>
              <a:pPr/>
              <a:t>1/27/11</a:t>
            </a:fld>
            <a:endParaRPr lang="en-US"/>
          </a:p>
        </p:txBody>
      </p:sp>
      <p:sp>
        <p:nvSpPr>
          <p:cNvPr id="3" name="Platshållare för sidfot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lstStyle>
          <a:p>
            <a:endParaRPr lang="en-US"/>
          </a:p>
        </p:txBody>
      </p:sp>
      <p:sp>
        <p:nvSpPr>
          <p:cNvPr id="23" name="Platshållare för bildnumm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lstStyle>
          <a:p>
            <a:fld id="{410744A3-4496-4574-95DA-B0395F54B3D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ctrTitle"/>
          </p:nvPr>
        </p:nvSpPr>
        <p:spPr>
          <a:xfrm>
            <a:off x="395536" y="404664"/>
            <a:ext cx="7920880" cy="2795736"/>
          </a:xfrm>
        </p:spPr>
        <p:txBody>
          <a:bodyPr>
            <a:normAutofit/>
          </a:bodyPr>
          <a:lstStyle/>
          <a:p>
            <a:r>
              <a:rPr lang="en-US" sz="4400" dirty="0" smtClean="0"/>
              <a:t>Hamlet on the </a:t>
            </a:r>
            <a:r>
              <a:rPr lang="en-US" sz="4400" dirty="0" err="1" smtClean="0"/>
              <a:t>holodeck</a:t>
            </a:r>
            <a:r>
              <a:rPr lang="en-US" sz="4400" dirty="0" smtClean="0"/>
              <a:t> –</a:t>
            </a:r>
            <a:r>
              <a:rPr lang="en-US" dirty="0" smtClean="0"/>
              <a:t/>
            </a:r>
            <a:br>
              <a:rPr lang="en-US" dirty="0" smtClean="0"/>
            </a:br>
            <a:r>
              <a:rPr lang="en-US" sz="4000" dirty="0" smtClean="0">
                <a:solidFill>
                  <a:schemeClr val="accent1">
                    <a:lumMod val="60000"/>
                    <a:lumOff val="40000"/>
                  </a:schemeClr>
                </a:solidFill>
              </a:rPr>
              <a:t>The future of Narrative </a:t>
            </a:r>
            <a:br>
              <a:rPr lang="en-US" sz="4000" dirty="0" smtClean="0">
                <a:solidFill>
                  <a:schemeClr val="accent1">
                    <a:lumMod val="60000"/>
                    <a:lumOff val="40000"/>
                  </a:schemeClr>
                </a:solidFill>
              </a:rPr>
            </a:br>
            <a:r>
              <a:rPr lang="en-US" sz="4000" dirty="0" smtClean="0">
                <a:solidFill>
                  <a:schemeClr val="accent1">
                    <a:lumMod val="60000"/>
                    <a:lumOff val="40000"/>
                  </a:schemeClr>
                </a:solidFill>
              </a:rPr>
              <a:t>in cyberspace </a:t>
            </a:r>
            <a:endParaRPr lang="en-US" sz="4000" dirty="0">
              <a:solidFill>
                <a:schemeClr val="accent1">
                  <a:lumMod val="60000"/>
                  <a:lumOff val="40000"/>
                </a:schemeClr>
              </a:solidFill>
            </a:endParaRPr>
          </a:p>
        </p:txBody>
      </p:sp>
      <p:sp>
        <p:nvSpPr>
          <p:cNvPr id="3" name="Underrubrik 2"/>
          <p:cNvSpPr>
            <a:spLocks noGrp="1"/>
          </p:cNvSpPr>
          <p:nvPr>
            <p:ph type="subTitle" idx="1"/>
          </p:nvPr>
        </p:nvSpPr>
        <p:spPr/>
        <p:txBody>
          <a:bodyPr/>
          <a:lstStyle/>
          <a:p>
            <a:r>
              <a:rPr lang="en-US" dirty="0" smtClean="0"/>
              <a:t>By Janet Murray</a:t>
            </a:r>
            <a:endParaRPr lang="en-US" dirty="0"/>
          </a:p>
        </p:txBody>
      </p:sp>
      <p:sp>
        <p:nvSpPr>
          <p:cNvPr id="4" name="textruta 3"/>
          <p:cNvSpPr txBox="1"/>
          <p:nvPr/>
        </p:nvSpPr>
        <p:spPr>
          <a:xfrm>
            <a:off x="4283968" y="6381328"/>
            <a:ext cx="4752528" cy="369332"/>
          </a:xfrm>
          <a:prstGeom prst="rect">
            <a:avLst/>
          </a:prstGeom>
          <a:noFill/>
        </p:spPr>
        <p:txBody>
          <a:bodyPr wrap="square" rtlCol="0">
            <a:spAutoFit/>
          </a:bodyPr>
          <a:lstStyle/>
          <a:p>
            <a:r>
              <a:rPr lang="en-US" dirty="0" smtClean="0"/>
              <a:t>Presentation made by </a:t>
            </a:r>
            <a:r>
              <a:rPr lang="en-US" dirty="0" err="1" smtClean="0"/>
              <a:t>Briitta</a:t>
            </a:r>
            <a:r>
              <a:rPr lang="en-US" dirty="0" smtClean="0"/>
              <a:t> </a:t>
            </a:r>
            <a:r>
              <a:rPr lang="en-US" dirty="0" err="1" smtClean="0"/>
              <a:t>Suopanki</a:t>
            </a:r>
            <a:r>
              <a:rPr lang="en-US" dirty="0" smtClean="0"/>
              <a:t> MAT103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Bildobjekt 10" descr="isf32.jpg"/>
          <p:cNvPicPr>
            <a:picLocks noChangeAspect="1"/>
          </p:cNvPicPr>
          <p:nvPr/>
        </p:nvPicPr>
        <p:blipFill>
          <a:blip r:embed="rId3" cstate="print"/>
          <a:stretch>
            <a:fillRect/>
          </a:stretch>
        </p:blipFill>
        <p:spPr>
          <a:xfrm>
            <a:off x="611560" y="2846032"/>
            <a:ext cx="2633146" cy="3823328"/>
          </a:xfrm>
          <a:prstGeom prst="rect">
            <a:avLst/>
          </a:prstGeom>
        </p:spPr>
      </p:pic>
      <p:sp>
        <p:nvSpPr>
          <p:cNvPr id="2" name="Rubrik 1"/>
          <p:cNvSpPr>
            <a:spLocks noGrp="1"/>
          </p:cNvSpPr>
          <p:nvPr>
            <p:ph type="title"/>
          </p:nvPr>
        </p:nvSpPr>
        <p:spPr/>
        <p:txBody>
          <a:bodyPr/>
          <a:lstStyle/>
          <a:p>
            <a:r>
              <a:rPr lang="en-US" dirty="0" smtClean="0"/>
              <a:t>Stories are always the same</a:t>
            </a:r>
            <a:endParaRPr lang="en-US" dirty="0"/>
          </a:p>
        </p:txBody>
      </p:sp>
      <p:sp>
        <p:nvSpPr>
          <p:cNvPr id="27649" name="Rectangle 1"/>
          <p:cNvSpPr>
            <a:spLocks noChangeArrowheads="1"/>
          </p:cNvSpPr>
          <p:nvPr/>
        </p:nvSpPr>
        <p:spPr bwMode="auto">
          <a:xfrm>
            <a:off x="7308304" y="4625841"/>
            <a:ext cx="1774845"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cs typeface="Arial" pitchFamily="34" charset="0"/>
              </a:rPr>
              <a:t>Bedtime</a:t>
            </a:r>
            <a:r>
              <a:rPr kumimoji="0" lang="en-US" sz="2000" b="0" i="0" u="none" strike="noStrike" cap="none" normalizeH="0" dirty="0" smtClean="0">
                <a:ln>
                  <a:noFill/>
                </a:ln>
                <a:solidFill>
                  <a:schemeClr val="tx1"/>
                </a:solidFill>
                <a:effectLst/>
                <a:cs typeface="Arial" pitchFamily="34" charset="0"/>
              </a:rPr>
              <a:t> story</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2000" baseline="0" dirty="0" smtClean="0">
                <a:cs typeface="Arial" pitchFamily="34" charset="0"/>
              </a:rPr>
              <a:t>Rumor</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dirty="0" smtClean="0">
                <a:ln>
                  <a:noFill/>
                </a:ln>
                <a:solidFill>
                  <a:schemeClr val="tx1"/>
                </a:solidFill>
                <a:effectLst/>
                <a:cs typeface="Arial" pitchFamily="34" charset="0"/>
              </a:rPr>
              <a:t>Experience</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2000" baseline="0" dirty="0" smtClean="0">
                <a:cs typeface="Arial" pitchFamily="34" charset="0"/>
              </a:rPr>
              <a:t>Fiction</a:t>
            </a:r>
            <a:r>
              <a:rPr lang="en-US" sz="2000" dirty="0" smtClean="0">
                <a:cs typeface="Arial" pitchFamily="34" charset="0"/>
              </a:rPr>
              <a:t> novel</a:t>
            </a:r>
            <a:endParaRPr kumimoji="0" lang="en-US" sz="2000" b="0" i="0" u="none" strike="noStrike" cap="none" normalizeH="0" baseline="0" dirty="0" smtClean="0">
              <a:ln>
                <a:noFill/>
              </a:ln>
              <a:solidFill>
                <a:schemeClr val="tx1"/>
              </a:solidFill>
              <a:effectLst/>
              <a:cs typeface="Arial" pitchFamily="34" charset="0"/>
            </a:endParaRPr>
          </a:p>
        </p:txBody>
      </p:sp>
      <p:pic>
        <p:nvPicPr>
          <p:cNvPr id="8" name="Bildobjekt 7" descr="daly_-_bedtime_story.jpg"/>
          <p:cNvPicPr>
            <a:picLocks noChangeAspect="1"/>
          </p:cNvPicPr>
          <p:nvPr/>
        </p:nvPicPr>
        <p:blipFill>
          <a:blip r:embed="rId4" cstate="print"/>
          <a:stretch>
            <a:fillRect/>
          </a:stretch>
        </p:blipFill>
        <p:spPr>
          <a:xfrm>
            <a:off x="3491880" y="3678510"/>
            <a:ext cx="3810000" cy="2990850"/>
          </a:xfrm>
          <a:prstGeom prst="rect">
            <a:avLst/>
          </a:prstGeom>
        </p:spPr>
      </p:pic>
      <p:pic>
        <p:nvPicPr>
          <p:cNvPr id="10" name="Bildobjekt 9" descr="rumors.jpg"/>
          <p:cNvPicPr>
            <a:picLocks noChangeAspect="1"/>
          </p:cNvPicPr>
          <p:nvPr/>
        </p:nvPicPr>
        <p:blipFill>
          <a:blip r:embed="rId5" cstate="print"/>
          <a:stretch>
            <a:fillRect/>
          </a:stretch>
        </p:blipFill>
        <p:spPr>
          <a:xfrm>
            <a:off x="5868144" y="1268760"/>
            <a:ext cx="2586410" cy="2304256"/>
          </a:xfrm>
          <a:prstGeom prst="rect">
            <a:avLst/>
          </a:prstGeom>
        </p:spPr>
      </p:pic>
      <p:sp>
        <p:nvSpPr>
          <p:cNvPr id="7" name="Rektangel 6"/>
          <p:cNvSpPr/>
          <p:nvPr/>
        </p:nvSpPr>
        <p:spPr>
          <a:xfrm>
            <a:off x="1080120" y="1556792"/>
            <a:ext cx="4572000" cy="923330"/>
          </a:xfrm>
          <a:prstGeom prst="rect">
            <a:avLst/>
          </a:prstGeom>
        </p:spPr>
        <p:txBody>
          <a:bodyPr>
            <a:spAutoFit/>
          </a:bodyPr>
          <a:lstStyle/>
          <a:p>
            <a:r>
              <a:rPr lang="en-US" dirty="0" smtClean="0"/>
              <a:t>“We rely on works of fiction in any medium, to help us understand the world and what it means to be human.”</a:t>
            </a:r>
            <a:endParaRPr lang="en-US" dirty="0"/>
          </a:p>
        </p:txBody>
      </p:sp>
      <p:sp>
        <p:nvSpPr>
          <p:cNvPr id="9" name="textruta 8"/>
          <p:cNvSpPr txBox="1"/>
          <p:nvPr/>
        </p:nvSpPr>
        <p:spPr>
          <a:xfrm>
            <a:off x="3275856" y="2195572"/>
            <a:ext cx="2016224" cy="369332"/>
          </a:xfrm>
          <a:prstGeom prst="rect">
            <a:avLst/>
          </a:prstGeom>
          <a:noFill/>
        </p:spPr>
        <p:txBody>
          <a:bodyPr wrap="square" rtlCol="0">
            <a:spAutoFit/>
          </a:bodyPr>
          <a:lstStyle/>
          <a:p>
            <a:r>
              <a:rPr lang="en-US" dirty="0" smtClean="0">
                <a:latin typeface="Freestyle Script" pitchFamily="66" charset="0"/>
              </a:rPr>
              <a:t>- Janet H Murray</a:t>
            </a:r>
            <a:endParaRPr lang="en-US" dirty="0">
              <a:latin typeface="Freestyle Script"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Bildobjekt 6" descr="World-of-Warcraft1.jpg"/>
          <p:cNvPicPr>
            <a:picLocks noChangeAspect="1"/>
          </p:cNvPicPr>
          <p:nvPr/>
        </p:nvPicPr>
        <p:blipFill>
          <a:blip r:embed="rId3" cstate="print"/>
          <a:stretch>
            <a:fillRect/>
          </a:stretch>
        </p:blipFill>
        <p:spPr>
          <a:xfrm>
            <a:off x="611560" y="1484784"/>
            <a:ext cx="3363877" cy="4608512"/>
          </a:xfrm>
          <a:prstGeom prst="rect">
            <a:avLst/>
          </a:prstGeom>
        </p:spPr>
      </p:pic>
      <p:pic>
        <p:nvPicPr>
          <p:cNvPr id="6" name="Bildobjekt 5" descr="91578_large.jpg"/>
          <p:cNvPicPr>
            <a:picLocks noChangeAspect="1"/>
          </p:cNvPicPr>
          <p:nvPr/>
        </p:nvPicPr>
        <p:blipFill>
          <a:blip r:embed="rId4" cstate="print"/>
          <a:stretch>
            <a:fillRect/>
          </a:stretch>
        </p:blipFill>
        <p:spPr>
          <a:xfrm>
            <a:off x="5580112" y="188640"/>
            <a:ext cx="3310136" cy="2482602"/>
          </a:xfrm>
          <a:prstGeom prst="rect">
            <a:avLst/>
          </a:prstGeom>
        </p:spPr>
      </p:pic>
      <p:sp>
        <p:nvSpPr>
          <p:cNvPr id="2" name="Rubrik 1"/>
          <p:cNvSpPr>
            <a:spLocks noGrp="1"/>
          </p:cNvSpPr>
          <p:nvPr>
            <p:ph type="title"/>
          </p:nvPr>
        </p:nvSpPr>
        <p:spPr/>
        <p:txBody>
          <a:bodyPr/>
          <a:lstStyle/>
          <a:p>
            <a:r>
              <a:rPr lang="en-US" dirty="0" smtClean="0"/>
              <a:t>Gaming but not gaming</a:t>
            </a:r>
            <a:endParaRPr lang="en-US" dirty="0"/>
          </a:p>
        </p:txBody>
      </p:sp>
      <p:sp>
        <p:nvSpPr>
          <p:cNvPr id="4" name="textruta 3"/>
          <p:cNvSpPr txBox="1"/>
          <p:nvPr/>
        </p:nvSpPr>
        <p:spPr>
          <a:xfrm>
            <a:off x="3023320" y="5661248"/>
            <a:ext cx="6120680" cy="923330"/>
          </a:xfrm>
          <a:prstGeom prst="rect">
            <a:avLst/>
          </a:prstGeom>
          <a:noFill/>
        </p:spPr>
        <p:txBody>
          <a:bodyPr wrap="square" rtlCol="0">
            <a:spAutoFit/>
          </a:bodyPr>
          <a:lstStyle/>
          <a:p>
            <a:r>
              <a:rPr lang="en-US" dirty="0" smtClean="0">
                <a:solidFill>
                  <a:schemeClr val="tx1">
                    <a:lumMod val="95000"/>
                  </a:schemeClr>
                </a:solidFill>
              </a:rPr>
              <a:t>“If we could someday make holographic adventures as compelling as Lucy Davenport, </a:t>
            </a:r>
            <a:r>
              <a:rPr lang="en-US" i="1" dirty="0" smtClean="0">
                <a:solidFill>
                  <a:schemeClr val="tx1">
                    <a:lumMod val="95000"/>
                  </a:schemeClr>
                </a:solidFill>
              </a:rPr>
              <a:t>would the power of such vividly realized fantasy world destroy our grip of the actual world</a:t>
            </a:r>
            <a:r>
              <a:rPr lang="en-US" dirty="0" smtClean="0">
                <a:solidFill>
                  <a:schemeClr val="tx1">
                    <a:lumMod val="95000"/>
                  </a:schemeClr>
                </a:solidFill>
              </a:rPr>
              <a:t>?” </a:t>
            </a:r>
          </a:p>
        </p:txBody>
      </p:sp>
      <p:pic>
        <p:nvPicPr>
          <p:cNvPr id="8" name="Bildobjekt 7" descr="world-of-warcraft3.jpg"/>
          <p:cNvPicPr>
            <a:picLocks noChangeAspect="1"/>
          </p:cNvPicPr>
          <p:nvPr/>
        </p:nvPicPr>
        <p:blipFill>
          <a:blip r:embed="rId5" cstate="print"/>
          <a:stretch>
            <a:fillRect/>
          </a:stretch>
        </p:blipFill>
        <p:spPr>
          <a:xfrm>
            <a:off x="4788024" y="2924944"/>
            <a:ext cx="3330369" cy="2664296"/>
          </a:xfrm>
          <a:prstGeom prst="rect">
            <a:avLst/>
          </a:prstGeom>
        </p:spPr>
      </p:pic>
      <p:sp>
        <p:nvSpPr>
          <p:cNvPr id="9" name="Rektangel 8"/>
          <p:cNvSpPr/>
          <p:nvPr/>
        </p:nvSpPr>
        <p:spPr>
          <a:xfrm>
            <a:off x="7566476" y="6488668"/>
            <a:ext cx="1326004" cy="369332"/>
          </a:xfrm>
          <a:prstGeom prst="rect">
            <a:avLst/>
          </a:prstGeom>
        </p:spPr>
        <p:txBody>
          <a:bodyPr wrap="none">
            <a:spAutoFit/>
          </a:bodyPr>
          <a:lstStyle/>
          <a:p>
            <a:r>
              <a:rPr lang="en-US" dirty="0" smtClean="0">
                <a:latin typeface="Freestyle Script" pitchFamily="66" charset="0"/>
              </a:rPr>
              <a:t>- Janet H Murray</a:t>
            </a:r>
            <a:endParaRPr lang="en-US" dirty="0">
              <a:latin typeface="Freestyle Script"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title"/>
          </p:nvPr>
        </p:nvSpPr>
        <p:spPr>
          <a:xfrm>
            <a:off x="914400" y="476672"/>
            <a:ext cx="7772400" cy="1296144"/>
          </a:xfrm>
        </p:spPr>
        <p:txBody>
          <a:bodyPr/>
          <a:lstStyle/>
          <a:p>
            <a:r>
              <a:rPr lang="en-US" dirty="0" smtClean="0"/>
              <a:t>The easy stimulation of electronic games</a:t>
            </a:r>
            <a:endParaRPr lang="en-US" dirty="0"/>
          </a:p>
        </p:txBody>
      </p:sp>
      <p:pic>
        <p:nvPicPr>
          <p:cNvPr id="4" name="Platshållare för innehåll 3" descr="20070118_world_series_video_game_18.jpg"/>
          <p:cNvPicPr>
            <a:picLocks noGrp="1" noChangeAspect="1"/>
          </p:cNvPicPr>
          <p:nvPr>
            <p:ph idx="1"/>
          </p:nvPr>
        </p:nvPicPr>
        <p:blipFill>
          <a:blip r:embed="rId3" cstate="print"/>
          <a:stretch>
            <a:fillRect/>
          </a:stretch>
        </p:blipFill>
        <p:spPr>
          <a:xfrm>
            <a:off x="5508104" y="1196752"/>
            <a:ext cx="3333750" cy="2219325"/>
          </a:xfrm>
        </p:spPr>
      </p:pic>
      <p:pic>
        <p:nvPicPr>
          <p:cNvPr id="5" name="Bildobjekt 4" descr="datorspel_sx_340375d.jpg"/>
          <p:cNvPicPr>
            <a:picLocks noChangeAspect="1"/>
          </p:cNvPicPr>
          <p:nvPr/>
        </p:nvPicPr>
        <p:blipFill>
          <a:blip r:embed="rId4" cstate="print"/>
          <a:stretch>
            <a:fillRect/>
          </a:stretch>
        </p:blipFill>
        <p:spPr>
          <a:xfrm>
            <a:off x="539552" y="1988840"/>
            <a:ext cx="4762500" cy="3971925"/>
          </a:xfrm>
          <a:prstGeom prst="rect">
            <a:avLst/>
          </a:prstGeom>
        </p:spPr>
      </p:pic>
      <p:pic>
        <p:nvPicPr>
          <p:cNvPr id="6" name="Bildobjekt 5" descr="2008-12-01-2008-11-26-2008-04-17-DreamHackSummer2007.jpg"/>
          <p:cNvPicPr>
            <a:picLocks noChangeAspect="1"/>
          </p:cNvPicPr>
          <p:nvPr/>
        </p:nvPicPr>
        <p:blipFill>
          <a:blip r:embed="rId5" cstate="print"/>
          <a:stretch>
            <a:fillRect/>
          </a:stretch>
        </p:blipFill>
        <p:spPr>
          <a:xfrm>
            <a:off x="5508104" y="3645024"/>
            <a:ext cx="3348372" cy="2232248"/>
          </a:xfrm>
          <a:prstGeom prst="rect">
            <a:avLst/>
          </a:prstGeom>
        </p:spPr>
      </p:pic>
      <p:sp>
        <p:nvSpPr>
          <p:cNvPr id="7" name="Rektangel 6"/>
          <p:cNvSpPr/>
          <p:nvPr/>
        </p:nvSpPr>
        <p:spPr>
          <a:xfrm>
            <a:off x="3707904" y="5934670"/>
            <a:ext cx="4572000" cy="923330"/>
          </a:xfrm>
          <a:prstGeom prst="rect">
            <a:avLst/>
          </a:prstGeom>
        </p:spPr>
        <p:txBody>
          <a:bodyPr>
            <a:spAutoFit/>
          </a:bodyPr>
          <a:lstStyle/>
          <a:p>
            <a:r>
              <a:rPr lang="en-US" i="1" dirty="0" smtClean="0"/>
              <a:t>“Critics have condemned the too-easy stimulation of electronic games as a threat to the more reflective delights of print culture.”</a:t>
            </a:r>
            <a:endParaRPr lang="en-US" i="1" dirty="0"/>
          </a:p>
        </p:txBody>
      </p:sp>
      <p:sp>
        <p:nvSpPr>
          <p:cNvPr id="8" name="Rektangel 7"/>
          <p:cNvSpPr/>
          <p:nvPr/>
        </p:nvSpPr>
        <p:spPr>
          <a:xfrm>
            <a:off x="7782500" y="6488668"/>
            <a:ext cx="1326004" cy="369332"/>
          </a:xfrm>
          <a:prstGeom prst="rect">
            <a:avLst/>
          </a:prstGeom>
        </p:spPr>
        <p:txBody>
          <a:bodyPr wrap="none">
            <a:spAutoFit/>
          </a:bodyPr>
          <a:lstStyle/>
          <a:p>
            <a:r>
              <a:rPr lang="en-US" dirty="0" smtClean="0">
                <a:latin typeface="Freestyle Script" pitchFamily="66" charset="0"/>
              </a:rPr>
              <a:t>- Janet H Murray</a:t>
            </a:r>
            <a:endParaRPr lang="en-US" dirty="0">
              <a:latin typeface="Freestyle Script"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Bildobjekt 4" descr="writing_entry.jpg"/>
          <p:cNvPicPr>
            <a:picLocks noChangeAspect="1"/>
          </p:cNvPicPr>
          <p:nvPr/>
        </p:nvPicPr>
        <p:blipFill>
          <a:blip r:embed="rId3" cstate="print"/>
          <a:stretch>
            <a:fillRect/>
          </a:stretch>
        </p:blipFill>
        <p:spPr>
          <a:xfrm>
            <a:off x="1123578" y="3645024"/>
            <a:ext cx="2800350" cy="2857500"/>
          </a:xfrm>
          <a:prstGeom prst="rect">
            <a:avLst/>
          </a:prstGeom>
        </p:spPr>
      </p:pic>
      <p:sp>
        <p:nvSpPr>
          <p:cNvPr id="2" name="Rubrik 1"/>
          <p:cNvSpPr>
            <a:spLocks noGrp="1"/>
          </p:cNvSpPr>
          <p:nvPr>
            <p:ph type="title"/>
          </p:nvPr>
        </p:nvSpPr>
        <p:spPr/>
        <p:txBody>
          <a:bodyPr/>
          <a:lstStyle/>
          <a:p>
            <a:r>
              <a:rPr lang="en-US" dirty="0" smtClean="0"/>
              <a:t>Major ideas of the author </a:t>
            </a:r>
            <a:endParaRPr lang="en-US" dirty="0"/>
          </a:p>
        </p:txBody>
      </p:sp>
      <p:pic>
        <p:nvPicPr>
          <p:cNvPr id="4" name="Bildobjekt 3" descr="keyboard-typing-internet-computer.jpg"/>
          <p:cNvPicPr>
            <a:picLocks noChangeAspect="1"/>
          </p:cNvPicPr>
          <p:nvPr/>
        </p:nvPicPr>
        <p:blipFill>
          <a:blip r:embed="rId4" cstate="print"/>
          <a:stretch>
            <a:fillRect/>
          </a:stretch>
        </p:blipFill>
        <p:spPr>
          <a:xfrm>
            <a:off x="4644008" y="4437112"/>
            <a:ext cx="3960440" cy="2224356"/>
          </a:xfrm>
          <a:prstGeom prst="rect">
            <a:avLst/>
          </a:prstGeom>
        </p:spPr>
      </p:pic>
      <p:pic>
        <p:nvPicPr>
          <p:cNvPr id="6" name="Bildobjekt 5" descr="textbooks.jpg"/>
          <p:cNvPicPr>
            <a:picLocks noChangeAspect="1"/>
          </p:cNvPicPr>
          <p:nvPr/>
        </p:nvPicPr>
        <p:blipFill>
          <a:blip r:embed="rId5" cstate="print"/>
          <a:stretch>
            <a:fillRect/>
          </a:stretch>
        </p:blipFill>
        <p:spPr>
          <a:xfrm>
            <a:off x="6660232" y="1412776"/>
            <a:ext cx="2232248" cy="2594988"/>
          </a:xfrm>
          <a:prstGeom prst="rect">
            <a:avLst/>
          </a:prstGeom>
        </p:spPr>
      </p:pic>
      <p:pic>
        <p:nvPicPr>
          <p:cNvPr id="7" name="Bildobjekt 6" descr="pen1.jpg"/>
          <p:cNvPicPr>
            <a:picLocks noChangeAspect="1"/>
          </p:cNvPicPr>
          <p:nvPr/>
        </p:nvPicPr>
        <p:blipFill>
          <a:blip r:embed="rId6" cstate="print"/>
          <a:stretch>
            <a:fillRect/>
          </a:stretch>
        </p:blipFill>
        <p:spPr>
          <a:xfrm>
            <a:off x="683568" y="1268760"/>
            <a:ext cx="3089100" cy="2088232"/>
          </a:xfrm>
          <a:prstGeom prst="rect">
            <a:avLst/>
          </a:prstGeom>
        </p:spPr>
      </p:pic>
      <p:sp>
        <p:nvSpPr>
          <p:cNvPr id="29" name="textruta 28"/>
          <p:cNvSpPr txBox="1"/>
          <p:nvPr/>
        </p:nvSpPr>
        <p:spPr>
          <a:xfrm>
            <a:off x="5292080" y="4521894"/>
            <a:ext cx="3024336" cy="923330"/>
          </a:xfrm>
          <a:prstGeom prst="rect">
            <a:avLst/>
          </a:prstGeom>
          <a:noFill/>
        </p:spPr>
        <p:txBody>
          <a:bodyPr wrap="square" rtlCol="0">
            <a:spAutoFit/>
          </a:bodyPr>
          <a:lstStyle/>
          <a:p>
            <a:r>
              <a:rPr lang="en-US" i="1" dirty="0" smtClean="0"/>
              <a:t>Are we stepping into a world where everything will be learned through computers?</a:t>
            </a:r>
            <a:endParaRPr lang="en-US" i="1" dirty="0"/>
          </a:p>
        </p:txBody>
      </p:sp>
      <p:sp>
        <p:nvSpPr>
          <p:cNvPr id="8" name="textruta 7"/>
          <p:cNvSpPr txBox="1"/>
          <p:nvPr/>
        </p:nvSpPr>
        <p:spPr>
          <a:xfrm>
            <a:off x="3923928" y="1484784"/>
            <a:ext cx="2808312" cy="1754326"/>
          </a:xfrm>
          <a:prstGeom prst="rect">
            <a:avLst/>
          </a:prstGeom>
          <a:noFill/>
        </p:spPr>
        <p:txBody>
          <a:bodyPr wrap="square" rtlCol="0">
            <a:spAutoFit/>
          </a:bodyPr>
          <a:lstStyle/>
          <a:p>
            <a:r>
              <a:rPr lang="en-US" dirty="0" smtClean="0"/>
              <a:t>The print technology supported the development of the novel and film technology supported the development of movies.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Janet Murray</a:t>
            </a:r>
            <a:endParaRPr lang="en-US" dirty="0"/>
          </a:p>
        </p:txBody>
      </p:sp>
      <p:pic>
        <p:nvPicPr>
          <p:cNvPr id="4" name="Bildobjekt 3" descr="janetm.jpg"/>
          <p:cNvPicPr>
            <a:picLocks noChangeAspect="1"/>
          </p:cNvPicPr>
          <p:nvPr/>
        </p:nvPicPr>
        <p:blipFill>
          <a:blip r:embed="rId3" cstate="print"/>
          <a:stretch>
            <a:fillRect/>
          </a:stretch>
        </p:blipFill>
        <p:spPr>
          <a:xfrm>
            <a:off x="2051720" y="1286762"/>
            <a:ext cx="5544616" cy="4158462"/>
          </a:xfrm>
          <a:prstGeom prst="rect">
            <a:avLst/>
          </a:prstGeom>
        </p:spPr>
      </p:pic>
      <p:sp>
        <p:nvSpPr>
          <p:cNvPr id="12290" name="Rectangle 2"/>
          <p:cNvSpPr>
            <a:spLocks noChangeArrowheads="1"/>
          </p:cNvSpPr>
          <p:nvPr/>
        </p:nvSpPr>
        <p:spPr bwMode="auto">
          <a:xfrm>
            <a:off x="2051720" y="5541039"/>
            <a:ext cx="5555495"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solidFill>
                  <a:schemeClr val="tx1"/>
                </a:solidFill>
                <a:effectLst/>
                <a:ea typeface="Times New Roman" pitchFamily="18" charset="0"/>
                <a:cs typeface="Times New Roman" pitchFamily="18" charset="0"/>
              </a:rPr>
              <a:t>Professor at the Georgia Institute of Technology</a:t>
            </a:r>
          </a:p>
          <a:p>
            <a:pPr fontAlgn="base">
              <a:spcBef>
                <a:spcPct val="0"/>
              </a:spcBef>
              <a:spcAft>
                <a:spcPct val="0"/>
              </a:spcAft>
              <a:buFont typeface="Arial" pitchFamily="34" charset="0"/>
              <a:buChar char="•"/>
            </a:pPr>
            <a:r>
              <a:rPr lang="en-US" dirty="0" smtClean="0"/>
              <a:t>Director of graduate studies in the School of Literature, </a:t>
            </a:r>
            <a:br>
              <a:rPr lang="en-US" dirty="0" smtClean="0"/>
            </a:br>
            <a:r>
              <a:rPr lang="en-US" dirty="0" smtClean="0"/>
              <a:t>  Communication and Culture</a:t>
            </a:r>
          </a:p>
          <a:p>
            <a:pPr fontAlgn="base">
              <a:spcBef>
                <a:spcPct val="0"/>
              </a:spcBef>
              <a:spcAft>
                <a:spcPct val="0"/>
              </a:spcAft>
              <a:buFont typeface="Arial" pitchFamily="34" charset="0"/>
              <a:buChar char="•"/>
            </a:pPr>
            <a:r>
              <a:rPr lang="en-US" dirty="0" smtClean="0"/>
              <a:t>Important theorist of digital media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title"/>
          </p:nvPr>
        </p:nvSpPr>
        <p:spPr>
          <a:xfrm>
            <a:off x="914400" y="332656"/>
            <a:ext cx="7772400" cy="914400"/>
          </a:xfrm>
        </p:spPr>
        <p:txBody>
          <a:bodyPr/>
          <a:lstStyle/>
          <a:p>
            <a:r>
              <a:rPr lang="en-US" dirty="0" smtClean="0"/>
              <a:t>From books to …</a:t>
            </a:r>
            <a:endParaRPr lang="en-US" dirty="0"/>
          </a:p>
        </p:txBody>
      </p:sp>
      <p:pic>
        <p:nvPicPr>
          <p:cNvPr id="8" name="Bildobjekt 7" descr="451.jpg"/>
          <p:cNvPicPr>
            <a:picLocks noChangeAspect="1"/>
          </p:cNvPicPr>
          <p:nvPr/>
        </p:nvPicPr>
        <p:blipFill>
          <a:blip r:embed="rId3" cstate="print"/>
          <a:stretch>
            <a:fillRect/>
          </a:stretch>
        </p:blipFill>
        <p:spPr>
          <a:xfrm>
            <a:off x="3491880" y="1988840"/>
            <a:ext cx="2376265" cy="3600400"/>
          </a:xfrm>
          <a:prstGeom prst="rect">
            <a:avLst/>
          </a:prstGeom>
        </p:spPr>
      </p:pic>
      <p:pic>
        <p:nvPicPr>
          <p:cNvPr id="9" name="Bildobjekt 8" descr="51A1HJ0GVYL__BO2,204,203,200_PIsitb-sticker-arrow-click,TopRight,35,-76_AA300_SH20_OU01_.jpg"/>
          <p:cNvPicPr>
            <a:picLocks noChangeAspect="1"/>
          </p:cNvPicPr>
          <p:nvPr/>
        </p:nvPicPr>
        <p:blipFill>
          <a:blip r:embed="rId4" cstate="print"/>
          <a:stretch>
            <a:fillRect/>
          </a:stretch>
        </p:blipFill>
        <p:spPr>
          <a:xfrm>
            <a:off x="6300192" y="1988840"/>
            <a:ext cx="2376264" cy="3585241"/>
          </a:xfrm>
          <a:prstGeom prst="rect">
            <a:avLst/>
          </a:prstGeom>
        </p:spPr>
      </p:pic>
      <p:pic>
        <p:nvPicPr>
          <p:cNvPr id="20" name="Bildobjekt 19" descr="0743467558_01__SCLZZZZZZZ_.jpg"/>
          <p:cNvPicPr>
            <a:picLocks noChangeAspect="1"/>
          </p:cNvPicPr>
          <p:nvPr/>
        </p:nvPicPr>
        <p:blipFill>
          <a:blip r:embed="rId5" cstate="print"/>
          <a:stretch>
            <a:fillRect/>
          </a:stretch>
        </p:blipFill>
        <p:spPr>
          <a:xfrm>
            <a:off x="683568" y="1988840"/>
            <a:ext cx="2376264" cy="3600400"/>
          </a:xfrm>
          <a:prstGeom prst="rect">
            <a:avLst/>
          </a:prstGeom>
        </p:spPr>
      </p:pic>
      <p:sp>
        <p:nvSpPr>
          <p:cNvPr id="10241" name="Rectangle 1"/>
          <p:cNvSpPr>
            <a:spLocks noChangeArrowheads="1"/>
          </p:cNvSpPr>
          <p:nvPr/>
        </p:nvSpPr>
        <p:spPr bwMode="auto">
          <a:xfrm>
            <a:off x="806418" y="6084004"/>
            <a:ext cx="794204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ea typeface="Times New Roman" pitchFamily="18" charset="0"/>
                <a:cs typeface="Arial" pitchFamily="34" charset="0"/>
              </a:rPr>
              <a:t>When the printing press first came, books where printed and read, cover to cover. </a:t>
            </a:r>
            <a:endParaRPr kumimoji="0" lang="en-US"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 movies</a:t>
            </a:r>
            <a:endParaRPr lang="en-US" dirty="0"/>
          </a:p>
        </p:txBody>
      </p:sp>
      <p:pic>
        <p:nvPicPr>
          <p:cNvPr id="4" name="Bildobjekt 3" descr="neuromancer.jpg"/>
          <p:cNvPicPr>
            <a:picLocks noChangeAspect="1"/>
          </p:cNvPicPr>
          <p:nvPr/>
        </p:nvPicPr>
        <p:blipFill>
          <a:blip r:embed="rId3" cstate="print"/>
          <a:stretch>
            <a:fillRect/>
          </a:stretch>
        </p:blipFill>
        <p:spPr>
          <a:xfrm>
            <a:off x="755576" y="1484784"/>
            <a:ext cx="2995207" cy="2520280"/>
          </a:xfrm>
          <a:prstGeom prst="rect">
            <a:avLst/>
          </a:prstGeom>
        </p:spPr>
      </p:pic>
      <p:pic>
        <p:nvPicPr>
          <p:cNvPr id="5" name="Bildobjekt 4" descr="Fahrenheit%20451.jpg"/>
          <p:cNvPicPr>
            <a:picLocks noChangeAspect="1"/>
          </p:cNvPicPr>
          <p:nvPr/>
        </p:nvPicPr>
        <p:blipFill>
          <a:blip r:embed="rId4" cstate="print"/>
          <a:stretch>
            <a:fillRect/>
          </a:stretch>
        </p:blipFill>
        <p:spPr>
          <a:xfrm>
            <a:off x="5364088" y="3573016"/>
            <a:ext cx="2150529" cy="2910260"/>
          </a:xfrm>
          <a:prstGeom prst="rect">
            <a:avLst/>
          </a:prstGeom>
        </p:spPr>
      </p:pic>
      <p:pic>
        <p:nvPicPr>
          <p:cNvPr id="6" name="Bildobjekt 5" descr="Star-Trek-Voyager.jpg"/>
          <p:cNvPicPr>
            <a:picLocks noChangeAspect="1"/>
          </p:cNvPicPr>
          <p:nvPr/>
        </p:nvPicPr>
        <p:blipFill>
          <a:blip r:embed="rId5" cstate="print"/>
          <a:stretch>
            <a:fillRect/>
          </a:stretch>
        </p:blipFill>
        <p:spPr>
          <a:xfrm>
            <a:off x="4644008" y="548680"/>
            <a:ext cx="3960440" cy="2524781"/>
          </a:xfrm>
          <a:prstGeom prst="rect">
            <a:avLst/>
          </a:prstGeom>
        </p:spPr>
      </p:pic>
      <p:sp>
        <p:nvSpPr>
          <p:cNvPr id="7" name="Rektangel 6"/>
          <p:cNvSpPr/>
          <p:nvPr/>
        </p:nvSpPr>
        <p:spPr>
          <a:xfrm>
            <a:off x="755576" y="4725144"/>
            <a:ext cx="2592288" cy="369332"/>
          </a:xfrm>
          <a:prstGeom prst="rect">
            <a:avLst/>
          </a:prstGeom>
        </p:spPr>
        <p:txBody>
          <a:bodyPr wrap="square">
            <a:spAutoFit/>
          </a:bodyPr>
          <a:lstStyle/>
          <a:p>
            <a:r>
              <a:rPr lang="en-US" i="1" dirty="0" smtClean="0"/>
              <a:t>From books, to movies</a:t>
            </a:r>
          </a:p>
        </p:txBody>
      </p:sp>
      <p:sp>
        <p:nvSpPr>
          <p:cNvPr id="8" name="textruta 7"/>
          <p:cNvSpPr txBox="1"/>
          <p:nvPr/>
        </p:nvSpPr>
        <p:spPr>
          <a:xfrm>
            <a:off x="2411760" y="5374957"/>
            <a:ext cx="2592288" cy="646331"/>
          </a:xfrm>
          <a:prstGeom prst="rect">
            <a:avLst/>
          </a:prstGeom>
          <a:noFill/>
        </p:spPr>
        <p:txBody>
          <a:bodyPr wrap="square" rtlCol="0">
            <a:spAutoFit/>
          </a:bodyPr>
          <a:lstStyle/>
          <a:p>
            <a:r>
              <a:rPr lang="en-US" i="1" dirty="0" smtClean="0"/>
              <a:t>From linear storytelling to </a:t>
            </a:r>
          </a:p>
          <a:p>
            <a:r>
              <a:rPr lang="en-US" i="1" dirty="0" smtClean="0"/>
              <a:t>non-linear storytelling  </a:t>
            </a:r>
            <a:endParaRPr lang="en-US"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en-US" dirty="0" smtClean="0"/>
              <a:t>Dystopian and Utopian</a:t>
            </a:r>
            <a:endParaRPr lang="en-US" dirty="0"/>
          </a:p>
        </p:txBody>
      </p:sp>
      <p:pic>
        <p:nvPicPr>
          <p:cNvPr id="4" name="Bildobjekt 3" descr="future-city-5-web.jpg"/>
          <p:cNvPicPr>
            <a:picLocks noChangeAspect="1"/>
          </p:cNvPicPr>
          <p:nvPr/>
        </p:nvPicPr>
        <p:blipFill>
          <a:blip r:embed="rId3" cstate="print"/>
          <a:stretch>
            <a:fillRect/>
          </a:stretch>
        </p:blipFill>
        <p:spPr>
          <a:xfrm>
            <a:off x="4716016" y="1412776"/>
            <a:ext cx="4140460" cy="3312368"/>
          </a:xfrm>
          <a:prstGeom prst="rect">
            <a:avLst/>
          </a:prstGeom>
        </p:spPr>
      </p:pic>
      <p:pic>
        <p:nvPicPr>
          <p:cNvPr id="5" name="Bildobjekt 4" descr="images.jpg"/>
          <p:cNvPicPr>
            <a:picLocks noChangeAspect="1"/>
          </p:cNvPicPr>
          <p:nvPr/>
        </p:nvPicPr>
        <p:blipFill>
          <a:blip r:embed="rId4" cstate="print"/>
          <a:stretch>
            <a:fillRect/>
          </a:stretch>
        </p:blipFill>
        <p:spPr>
          <a:xfrm>
            <a:off x="539552" y="1844824"/>
            <a:ext cx="3978442" cy="2448272"/>
          </a:xfrm>
          <a:prstGeom prst="rect">
            <a:avLst/>
          </a:prstGeom>
        </p:spPr>
      </p:pic>
      <p:sp>
        <p:nvSpPr>
          <p:cNvPr id="6" name="textruta 5"/>
          <p:cNvSpPr txBox="1"/>
          <p:nvPr/>
        </p:nvSpPr>
        <p:spPr>
          <a:xfrm>
            <a:off x="1691680" y="5036983"/>
            <a:ext cx="2088232" cy="1200329"/>
          </a:xfrm>
          <a:prstGeom prst="rect">
            <a:avLst/>
          </a:prstGeom>
          <a:noFill/>
        </p:spPr>
        <p:txBody>
          <a:bodyPr wrap="square" rtlCol="0">
            <a:spAutoFit/>
          </a:bodyPr>
          <a:lstStyle/>
          <a:p>
            <a:pPr>
              <a:buFont typeface="Arial" pitchFamily="34" charset="0"/>
              <a:buChar char="•"/>
            </a:pPr>
            <a:r>
              <a:rPr lang="en-US" dirty="0" smtClean="0"/>
              <a:t>Wars</a:t>
            </a:r>
          </a:p>
          <a:p>
            <a:pPr>
              <a:buFont typeface="Arial" pitchFamily="34" charset="0"/>
              <a:buChar char="•"/>
            </a:pPr>
            <a:r>
              <a:rPr lang="en-US" dirty="0" smtClean="0"/>
              <a:t>Aliens</a:t>
            </a:r>
          </a:p>
          <a:p>
            <a:pPr>
              <a:buFont typeface="Arial" pitchFamily="34" charset="0"/>
              <a:buChar char="•"/>
            </a:pPr>
            <a:r>
              <a:rPr lang="en-US" dirty="0" smtClean="0"/>
              <a:t>Destroyed planet</a:t>
            </a:r>
          </a:p>
          <a:p>
            <a:pPr>
              <a:buFont typeface="Arial" pitchFamily="34" charset="0"/>
              <a:buChar char="•"/>
            </a:pPr>
            <a:r>
              <a:rPr lang="en-US" dirty="0" smtClean="0"/>
              <a:t>No life</a:t>
            </a:r>
            <a:endParaRPr lang="en-US" dirty="0"/>
          </a:p>
        </p:txBody>
      </p:sp>
      <p:sp>
        <p:nvSpPr>
          <p:cNvPr id="7" name="textruta 6"/>
          <p:cNvSpPr txBox="1"/>
          <p:nvPr/>
        </p:nvSpPr>
        <p:spPr>
          <a:xfrm>
            <a:off x="5652120" y="5157192"/>
            <a:ext cx="3168352" cy="1200329"/>
          </a:xfrm>
          <a:prstGeom prst="rect">
            <a:avLst/>
          </a:prstGeom>
          <a:noFill/>
        </p:spPr>
        <p:txBody>
          <a:bodyPr wrap="square" rtlCol="0">
            <a:spAutoFit/>
          </a:bodyPr>
          <a:lstStyle/>
          <a:p>
            <a:pPr>
              <a:buFont typeface="Arial" pitchFamily="34" charset="0"/>
              <a:buChar char="•"/>
            </a:pPr>
            <a:r>
              <a:rPr lang="en-US" dirty="0" smtClean="0"/>
              <a:t>No wars</a:t>
            </a:r>
          </a:p>
          <a:p>
            <a:pPr>
              <a:buFont typeface="Arial" pitchFamily="34" charset="0"/>
              <a:buChar char="•"/>
            </a:pPr>
            <a:r>
              <a:rPr lang="en-US" dirty="0" smtClean="0"/>
              <a:t>No diseases</a:t>
            </a:r>
          </a:p>
          <a:p>
            <a:pPr>
              <a:buFont typeface="Arial" pitchFamily="34" charset="0"/>
              <a:buChar char="•"/>
            </a:pPr>
            <a:r>
              <a:rPr lang="en-US" dirty="0" smtClean="0"/>
              <a:t>New increased technologies</a:t>
            </a:r>
          </a:p>
          <a:p>
            <a:pPr>
              <a:buFont typeface="Arial" pitchFamily="34" charset="0"/>
              <a:buChar char="•"/>
            </a:pPr>
            <a:endParaRPr lang="en-US" dirty="0"/>
          </a:p>
        </p:txBody>
      </p:sp>
      <p:sp>
        <p:nvSpPr>
          <p:cNvPr id="8" name="textruta 7"/>
          <p:cNvSpPr txBox="1"/>
          <p:nvPr/>
        </p:nvSpPr>
        <p:spPr>
          <a:xfrm>
            <a:off x="2483768" y="260648"/>
            <a:ext cx="3456384" cy="369332"/>
          </a:xfrm>
          <a:prstGeom prst="rect">
            <a:avLst/>
          </a:prstGeom>
          <a:noFill/>
        </p:spPr>
        <p:txBody>
          <a:bodyPr wrap="square" rtlCol="0">
            <a:spAutoFit/>
          </a:bodyPr>
          <a:lstStyle/>
          <a:p>
            <a:r>
              <a:rPr lang="en-US" i="1" dirty="0" smtClean="0"/>
              <a:t>Different technologies in movies:</a:t>
            </a:r>
            <a:endParaRPr lang="en-US"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Avatar</a:t>
            </a:r>
            <a:endParaRPr lang="en-US" dirty="0"/>
          </a:p>
        </p:txBody>
      </p:sp>
      <p:pic>
        <p:nvPicPr>
          <p:cNvPr id="9" name="Bildobjekt 8" descr="james_cameron_avatar_trailer_poster_banner.jpg"/>
          <p:cNvPicPr>
            <a:picLocks noChangeAspect="1"/>
          </p:cNvPicPr>
          <p:nvPr/>
        </p:nvPicPr>
        <p:blipFill>
          <a:blip r:embed="rId3" cstate="print"/>
          <a:stretch>
            <a:fillRect/>
          </a:stretch>
        </p:blipFill>
        <p:spPr>
          <a:xfrm>
            <a:off x="4673121" y="260648"/>
            <a:ext cx="4147351" cy="3240360"/>
          </a:xfrm>
          <a:prstGeom prst="rect">
            <a:avLst/>
          </a:prstGeom>
        </p:spPr>
      </p:pic>
      <p:pic>
        <p:nvPicPr>
          <p:cNvPr id="10" name="Bildobjekt 9" descr="untitled.bmp"/>
          <p:cNvPicPr>
            <a:picLocks noChangeAspect="1"/>
          </p:cNvPicPr>
          <p:nvPr/>
        </p:nvPicPr>
        <p:blipFill>
          <a:blip r:embed="rId4" cstate="print"/>
          <a:stretch>
            <a:fillRect/>
          </a:stretch>
        </p:blipFill>
        <p:spPr>
          <a:xfrm>
            <a:off x="827584" y="3789040"/>
            <a:ext cx="5868144" cy="2818471"/>
          </a:xfrm>
          <a:prstGeom prst="rect">
            <a:avLst/>
          </a:prstGeom>
        </p:spPr>
      </p:pic>
      <p:sp>
        <p:nvSpPr>
          <p:cNvPr id="11" name="textruta 10"/>
          <p:cNvSpPr txBox="1"/>
          <p:nvPr/>
        </p:nvSpPr>
        <p:spPr>
          <a:xfrm>
            <a:off x="611560" y="1979548"/>
            <a:ext cx="3960440" cy="369332"/>
          </a:xfrm>
          <a:prstGeom prst="rect">
            <a:avLst/>
          </a:prstGeom>
          <a:noFill/>
        </p:spPr>
        <p:txBody>
          <a:bodyPr wrap="square" rtlCol="0">
            <a:spAutoFit/>
          </a:bodyPr>
          <a:lstStyle/>
          <a:p>
            <a:r>
              <a:rPr lang="en-US" i="1" dirty="0" smtClean="0"/>
              <a:t>A beautiful world where no humans live.</a:t>
            </a:r>
            <a:endParaRPr lang="en-US" i="1" dirty="0"/>
          </a:p>
        </p:txBody>
      </p:sp>
      <p:sp>
        <p:nvSpPr>
          <p:cNvPr id="6" name="Rektangel 5"/>
          <p:cNvSpPr/>
          <p:nvPr/>
        </p:nvSpPr>
        <p:spPr>
          <a:xfrm>
            <a:off x="1187624" y="260648"/>
            <a:ext cx="1130438" cy="369332"/>
          </a:xfrm>
          <a:prstGeom prst="rect">
            <a:avLst/>
          </a:prstGeom>
        </p:spPr>
        <p:txBody>
          <a:bodyPr wrap="none">
            <a:spAutoFit/>
          </a:bodyPr>
          <a:lstStyle/>
          <a:p>
            <a:r>
              <a:rPr lang="en-US" i="1" dirty="0" smtClean="0"/>
              <a:t>Dystopian</a:t>
            </a:r>
            <a:endParaRPr lang="en-US" i="1" dirty="0"/>
          </a:p>
        </p:txBody>
      </p:sp>
      <p:sp>
        <p:nvSpPr>
          <p:cNvPr id="7" name="textruta 6"/>
          <p:cNvSpPr txBox="1"/>
          <p:nvPr/>
        </p:nvSpPr>
        <p:spPr>
          <a:xfrm>
            <a:off x="6695728" y="4725144"/>
            <a:ext cx="2448272" cy="923330"/>
          </a:xfrm>
          <a:prstGeom prst="rect">
            <a:avLst/>
          </a:prstGeom>
          <a:noFill/>
        </p:spPr>
        <p:txBody>
          <a:bodyPr wrap="square" rtlCol="0">
            <a:spAutoFit/>
          </a:bodyPr>
          <a:lstStyle/>
          <a:p>
            <a:r>
              <a:rPr lang="en-US" i="1" dirty="0" smtClean="0"/>
              <a:t>It is the machines made by humans that destroy the Avatar’s world.</a:t>
            </a:r>
            <a:endParaRPr lang="en-US"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smtClean="0"/>
              <a:t>iROBOT</a:t>
            </a:r>
            <a:endParaRPr lang="en-US" dirty="0"/>
          </a:p>
        </p:txBody>
      </p:sp>
      <p:pic>
        <p:nvPicPr>
          <p:cNvPr id="4" name="Bildobjekt 3" descr="irobot080904.jpg"/>
          <p:cNvPicPr>
            <a:picLocks noChangeAspect="1"/>
          </p:cNvPicPr>
          <p:nvPr/>
        </p:nvPicPr>
        <p:blipFill>
          <a:blip r:embed="rId3" cstate="print"/>
          <a:stretch>
            <a:fillRect/>
          </a:stretch>
        </p:blipFill>
        <p:spPr>
          <a:xfrm>
            <a:off x="755576" y="2852936"/>
            <a:ext cx="4793432" cy="3600400"/>
          </a:xfrm>
          <a:prstGeom prst="rect">
            <a:avLst/>
          </a:prstGeom>
        </p:spPr>
      </p:pic>
      <p:pic>
        <p:nvPicPr>
          <p:cNvPr id="5" name="Bildobjekt 4" descr="i-robot_8744415.jpg"/>
          <p:cNvPicPr>
            <a:picLocks noChangeAspect="1"/>
          </p:cNvPicPr>
          <p:nvPr/>
        </p:nvPicPr>
        <p:blipFill>
          <a:blip r:embed="rId4" cstate="print"/>
          <a:stretch>
            <a:fillRect/>
          </a:stretch>
        </p:blipFill>
        <p:spPr>
          <a:xfrm>
            <a:off x="6300192" y="260648"/>
            <a:ext cx="2546809" cy="3600400"/>
          </a:xfrm>
          <a:prstGeom prst="rect">
            <a:avLst/>
          </a:prstGeom>
        </p:spPr>
      </p:pic>
      <p:sp>
        <p:nvSpPr>
          <p:cNvPr id="7" name="textruta 6"/>
          <p:cNvSpPr txBox="1"/>
          <p:nvPr/>
        </p:nvSpPr>
        <p:spPr>
          <a:xfrm>
            <a:off x="1619672" y="1556792"/>
            <a:ext cx="2952328" cy="923330"/>
          </a:xfrm>
          <a:prstGeom prst="rect">
            <a:avLst/>
          </a:prstGeom>
          <a:noFill/>
        </p:spPr>
        <p:txBody>
          <a:bodyPr wrap="square" rtlCol="0">
            <a:spAutoFit/>
          </a:bodyPr>
          <a:lstStyle/>
          <a:p>
            <a:r>
              <a:rPr lang="en-US" i="1" dirty="0" smtClean="0"/>
              <a:t>Future -</a:t>
            </a:r>
          </a:p>
          <a:p>
            <a:r>
              <a:rPr lang="en-US" i="1" dirty="0" smtClean="0"/>
              <a:t>how we one day could share our planet with robots.</a:t>
            </a:r>
            <a:endParaRPr lang="en-US" i="1" dirty="0"/>
          </a:p>
        </p:txBody>
      </p:sp>
      <p:sp>
        <p:nvSpPr>
          <p:cNvPr id="6" name="Rektangel 5"/>
          <p:cNvSpPr/>
          <p:nvPr/>
        </p:nvSpPr>
        <p:spPr>
          <a:xfrm>
            <a:off x="1187624" y="251356"/>
            <a:ext cx="1130438" cy="369332"/>
          </a:xfrm>
          <a:prstGeom prst="rect">
            <a:avLst/>
          </a:prstGeom>
        </p:spPr>
        <p:txBody>
          <a:bodyPr wrap="none">
            <a:spAutoFit/>
          </a:bodyPr>
          <a:lstStyle/>
          <a:p>
            <a:r>
              <a:rPr lang="en-US" i="1" dirty="0" smtClean="0"/>
              <a:t>Dystopian</a:t>
            </a:r>
            <a:endParaRPr lang="en-US" i="1" dirty="0"/>
          </a:p>
        </p:txBody>
      </p:sp>
      <p:sp>
        <p:nvSpPr>
          <p:cNvPr id="8" name="Rektangel 7"/>
          <p:cNvSpPr/>
          <p:nvPr/>
        </p:nvSpPr>
        <p:spPr>
          <a:xfrm>
            <a:off x="6084168" y="4869160"/>
            <a:ext cx="2790056" cy="646331"/>
          </a:xfrm>
          <a:prstGeom prst="rect">
            <a:avLst/>
          </a:prstGeom>
        </p:spPr>
        <p:txBody>
          <a:bodyPr wrap="square">
            <a:spAutoFit/>
          </a:bodyPr>
          <a:lstStyle/>
          <a:p>
            <a:r>
              <a:rPr lang="en-US" dirty="0" smtClean="0"/>
              <a:t>It is our own technology that creates our disaster.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Wall-E</a:t>
            </a:r>
            <a:endParaRPr lang="en-US" dirty="0"/>
          </a:p>
        </p:txBody>
      </p:sp>
      <p:pic>
        <p:nvPicPr>
          <p:cNvPr id="4" name="Platshållare för innehåll 3" descr="wall-e.png"/>
          <p:cNvPicPr>
            <a:picLocks noGrp="1" noChangeAspect="1"/>
          </p:cNvPicPr>
          <p:nvPr>
            <p:ph idx="1"/>
          </p:nvPr>
        </p:nvPicPr>
        <p:blipFill>
          <a:blip r:embed="rId3" cstate="print"/>
          <a:stretch>
            <a:fillRect/>
          </a:stretch>
        </p:blipFill>
        <p:spPr>
          <a:xfrm>
            <a:off x="2555776" y="1484784"/>
            <a:ext cx="4200872" cy="4122106"/>
          </a:xfrm>
        </p:spPr>
      </p:pic>
      <p:sp>
        <p:nvSpPr>
          <p:cNvPr id="5" name="textruta 4"/>
          <p:cNvSpPr txBox="1"/>
          <p:nvPr/>
        </p:nvSpPr>
        <p:spPr>
          <a:xfrm>
            <a:off x="2267744" y="5805264"/>
            <a:ext cx="5040560" cy="646331"/>
          </a:xfrm>
          <a:prstGeom prst="rect">
            <a:avLst/>
          </a:prstGeom>
          <a:noFill/>
        </p:spPr>
        <p:txBody>
          <a:bodyPr wrap="square" rtlCol="0">
            <a:spAutoFit/>
          </a:bodyPr>
          <a:lstStyle/>
          <a:p>
            <a:r>
              <a:rPr lang="en-US" i="1" dirty="0" smtClean="0"/>
              <a:t>How robots end up taking care of our planet because of our irresponsible way of taking care of it now.</a:t>
            </a:r>
            <a:endParaRPr lang="en-US" i="1" dirty="0"/>
          </a:p>
        </p:txBody>
      </p:sp>
      <p:sp>
        <p:nvSpPr>
          <p:cNvPr id="6" name="Rektangel 5"/>
          <p:cNvSpPr/>
          <p:nvPr/>
        </p:nvSpPr>
        <p:spPr>
          <a:xfrm>
            <a:off x="1115616" y="260648"/>
            <a:ext cx="1130438" cy="369332"/>
          </a:xfrm>
          <a:prstGeom prst="rect">
            <a:avLst/>
          </a:prstGeom>
        </p:spPr>
        <p:txBody>
          <a:bodyPr wrap="none">
            <a:spAutoFit/>
          </a:bodyPr>
          <a:lstStyle/>
          <a:p>
            <a:r>
              <a:rPr lang="en-US" i="1" dirty="0" smtClean="0"/>
              <a:t>Dystopian</a:t>
            </a:r>
            <a:endParaRPr lang="en-US"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Technology</a:t>
            </a:r>
            <a:endParaRPr lang="en-US" dirty="0"/>
          </a:p>
        </p:txBody>
      </p:sp>
      <p:pic>
        <p:nvPicPr>
          <p:cNvPr id="10" name="Platshållare för innehåll 9" descr="it.jpg"/>
          <p:cNvPicPr>
            <a:picLocks noGrp="1" noChangeAspect="1"/>
          </p:cNvPicPr>
          <p:nvPr>
            <p:ph idx="1"/>
          </p:nvPr>
        </p:nvPicPr>
        <p:blipFill>
          <a:blip r:embed="rId3" cstate="print"/>
          <a:stretch>
            <a:fillRect/>
          </a:stretch>
        </p:blipFill>
        <p:spPr>
          <a:xfrm>
            <a:off x="2195736" y="1628800"/>
            <a:ext cx="4968552" cy="3791582"/>
          </a:xfrm>
        </p:spPr>
      </p:pic>
      <p:sp>
        <p:nvSpPr>
          <p:cNvPr id="5" name="textruta 4"/>
          <p:cNvSpPr txBox="1"/>
          <p:nvPr/>
        </p:nvSpPr>
        <p:spPr>
          <a:xfrm>
            <a:off x="1259632" y="260648"/>
            <a:ext cx="3024336" cy="369332"/>
          </a:xfrm>
          <a:prstGeom prst="rect">
            <a:avLst/>
          </a:prstGeom>
          <a:noFill/>
        </p:spPr>
        <p:txBody>
          <a:bodyPr wrap="square" rtlCol="0">
            <a:spAutoFit/>
          </a:bodyPr>
          <a:lstStyle/>
          <a:p>
            <a:r>
              <a:rPr lang="en-US" i="1" dirty="0" smtClean="0"/>
              <a:t>We control our media</a:t>
            </a:r>
            <a:endParaRPr lang="en-US" i="1" dirty="0"/>
          </a:p>
        </p:txBody>
      </p:sp>
      <p:sp>
        <p:nvSpPr>
          <p:cNvPr id="7" name="textruta 6"/>
          <p:cNvSpPr txBox="1"/>
          <p:nvPr/>
        </p:nvSpPr>
        <p:spPr>
          <a:xfrm>
            <a:off x="1907704" y="5805264"/>
            <a:ext cx="6048672" cy="369332"/>
          </a:xfrm>
          <a:prstGeom prst="rect">
            <a:avLst/>
          </a:prstGeom>
          <a:noFill/>
        </p:spPr>
        <p:txBody>
          <a:bodyPr wrap="square" rtlCol="0">
            <a:spAutoFit/>
          </a:bodyPr>
          <a:lstStyle/>
          <a:p>
            <a:r>
              <a:rPr lang="en-US" dirty="0" smtClean="0"/>
              <a:t>Technology has always both scared and fascinated people.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886</TotalTime>
  <Words>1412</Words>
  <Application>Microsoft Macintosh PowerPoint</Application>
  <PresentationFormat>On-screen Show (4:3)</PresentationFormat>
  <Paragraphs>90</Paragraphs>
  <Slides>13</Slides>
  <Notes>12</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Metro</vt:lpstr>
      <vt:lpstr>Hamlet on the holodeck – The future of Narrative  in cyberspace </vt:lpstr>
      <vt:lpstr>Janet Murray</vt:lpstr>
      <vt:lpstr>From books to …</vt:lpstr>
      <vt:lpstr>… movies</vt:lpstr>
      <vt:lpstr>Dystopian and Utopian</vt:lpstr>
      <vt:lpstr>Avatar</vt:lpstr>
      <vt:lpstr>iROBOT</vt:lpstr>
      <vt:lpstr>Wall-E</vt:lpstr>
      <vt:lpstr>Technology</vt:lpstr>
      <vt:lpstr>Stories are always the same</vt:lpstr>
      <vt:lpstr>Gaming but not gaming</vt:lpstr>
      <vt:lpstr>The easy stimulation of electronic games</vt:lpstr>
      <vt:lpstr>Major ideas of the author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Bild 1</dc:title>
  <dc:creator>Briitta</dc:creator>
  <cp:keywords/>
  <cp:lastModifiedBy>School of Media Arts</cp:lastModifiedBy>
  <cp:revision>72</cp:revision>
  <dcterms:created xsi:type="dcterms:W3CDTF">2011-01-27T23:33:33Z</dcterms:created>
  <dcterms:modified xsi:type="dcterms:W3CDTF">2011-01-27T23:35:07Z</dcterms:modified>
</cp:coreProperties>
</file>