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2"/>
  </p:notesMasterIdLst>
  <p:sldIdLst>
    <p:sldId id="256" r:id="rId2"/>
    <p:sldId id="257" r:id="rId3"/>
    <p:sldId id="275" r:id="rId4"/>
    <p:sldId id="270" r:id="rId5"/>
    <p:sldId id="271" r:id="rId6"/>
    <p:sldId id="272" r:id="rId7"/>
    <p:sldId id="273"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clr="presentationAccent"/>
  <p:clrMru>
    <a:srgbClr val="D60093"/>
    <a:srgbClr val="CC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717" autoAdjust="0"/>
    <p:restoredTop sz="94660"/>
  </p:normalViewPr>
  <p:slideViewPr>
    <p:cSldViewPr>
      <p:cViewPr varScale="1">
        <p:scale>
          <a:sx n="148" d="100"/>
          <a:sy n="148" d="100"/>
        </p:scale>
        <p:origin x="-130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3C8AA-DA06-C947-8D57-1F75C7CD2F8F}" type="datetimeFigureOut">
              <a:rPr lang="en-US" smtClean="0"/>
              <a:pPr/>
              <a:t>4/11/11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43F7D-599D-494B-979C-30C9D6C005FE}"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6732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443F7D-599D-494B-979C-30C9D6C005FE}"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hero is an</a:t>
            </a:r>
            <a:r>
              <a:rPr lang="en-US" baseline="0" dirty="0" smtClean="0"/>
              <a:t> outcast because his father abandoned the tribe </a:t>
            </a:r>
            <a:r>
              <a:rPr lang="en-US" dirty="0" smtClean="0"/>
              <a:t>and the prophet</a:t>
            </a:r>
            <a:r>
              <a:rPr lang="en-US" baseline="0" dirty="0" smtClean="0"/>
              <a:t> from the girl of impending danger from a tribe that has been destroyed, meet up and becomes friends, since they are alone.</a:t>
            </a:r>
            <a:endParaRPr lang="en-US" dirty="0"/>
          </a:p>
        </p:txBody>
      </p:sp>
      <p:sp>
        <p:nvSpPr>
          <p:cNvPr id="4" name="Slide Number Placeholder 3"/>
          <p:cNvSpPr>
            <a:spLocks noGrp="1"/>
          </p:cNvSpPr>
          <p:nvPr>
            <p:ph type="sldNum" sz="quarter" idx="10"/>
          </p:nvPr>
        </p:nvSpPr>
        <p:spPr/>
        <p:txBody>
          <a:bodyPr/>
          <a:lstStyle/>
          <a:p>
            <a:fld id="{8A443F7D-599D-494B-979C-30C9D6C005FE}" type="slidenum">
              <a:rPr lang="en-US" smtClean="0"/>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305720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our hero </a:t>
            </a:r>
            <a:r>
              <a:rPr lang="fr-FR" b="0" dirty="0" smtClean="0"/>
              <a:t>D'Leh</a:t>
            </a:r>
            <a:r>
              <a:rPr lang="fr-FR" b="1" dirty="0" smtClean="0"/>
              <a:t> </a:t>
            </a:r>
            <a:r>
              <a:rPr lang="en-US" dirty="0" smtClean="0"/>
              <a:t>gets a call to action from his friend </a:t>
            </a:r>
            <a:r>
              <a:rPr lang="en-US" b="0" dirty="0" smtClean="0"/>
              <a:t>Baku</a:t>
            </a:r>
            <a:r>
              <a:rPr lang="en-US" b="0" baseline="0" dirty="0" smtClean="0"/>
              <a:t> that the prophecy is about to come true and who ever gets the first kill, will get the girl and become the leader of the tribe, and that the leader is going to take them to new lands. </a:t>
            </a:r>
            <a:endParaRPr lang="en-US" b="1" dirty="0" smtClean="0"/>
          </a:p>
        </p:txBody>
      </p:sp>
      <p:sp>
        <p:nvSpPr>
          <p:cNvPr id="4" name="Slide Number Placeholder 3"/>
          <p:cNvSpPr>
            <a:spLocks noGrp="1"/>
          </p:cNvSpPr>
          <p:nvPr>
            <p:ph type="sldNum" sz="quarter" idx="10"/>
          </p:nvPr>
        </p:nvSpPr>
        <p:spPr/>
        <p:txBody>
          <a:bodyPr/>
          <a:lstStyle/>
          <a:p>
            <a:fld id="{8A443F7D-599D-494B-979C-30C9D6C005FE}" type="slidenum">
              <a:rPr lang="en-US" smtClean="0"/>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4372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443F7D-599D-494B-979C-30C9D6C005FE}"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our hero and</a:t>
            </a:r>
            <a:r>
              <a:rPr lang="en-US" baseline="0" dirty="0" smtClean="0"/>
              <a:t> his followers have to face this god wannabe in order to set their people free. </a:t>
            </a:r>
            <a:endParaRPr lang="en-US" dirty="0"/>
          </a:p>
        </p:txBody>
      </p:sp>
      <p:sp>
        <p:nvSpPr>
          <p:cNvPr id="4" name="Slide Number Placeholder 3"/>
          <p:cNvSpPr>
            <a:spLocks noGrp="1"/>
          </p:cNvSpPr>
          <p:nvPr>
            <p:ph type="sldNum" sz="quarter" idx="10"/>
          </p:nvPr>
        </p:nvSpPr>
        <p:spPr/>
        <p:txBody>
          <a:bodyPr/>
          <a:lstStyle/>
          <a:p>
            <a:fld id="{8A443F7D-599D-494B-979C-30C9D6C005FE}"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650053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here get the girl that he has been traveling for as his reward,</a:t>
            </a:r>
            <a:endParaRPr lang="en-US" dirty="0"/>
          </a:p>
        </p:txBody>
      </p:sp>
      <p:sp>
        <p:nvSpPr>
          <p:cNvPr id="4" name="Slide Number Placeholder 3"/>
          <p:cNvSpPr>
            <a:spLocks noGrp="1"/>
          </p:cNvSpPr>
          <p:nvPr>
            <p:ph type="sldNum" sz="quarter" idx="10"/>
          </p:nvPr>
        </p:nvSpPr>
        <p:spPr/>
        <p:txBody>
          <a:bodyPr/>
          <a:lstStyle/>
          <a:p>
            <a:fld id="{8A443F7D-599D-494B-979C-30C9D6C005FE}"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557424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magic happen in this scene. </a:t>
            </a:r>
            <a:endParaRPr lang="en-US" dirty="0"/>
          </a:p>
        </p:txBody>
      </p:sp>
      <p:sp>
        <p:nvSpPr>
          <p:cNvPr id="4" name="Slide Number Placeholder 3"/>
          <p:cNvSpPr>
            <a:spLocks noGrp="1"/>
          </p:cNvSpPr>
          <p:nvPr>
            <p:ph type="sldNum" sz="quarter" idx="10"/>
          </p:nvPr>
        </p:nvSpPr>
        <p:spPr/>
        <p:txBody>
          <a:bodyPr/>
          <a:lstStyle/>
          <a:p>
            <a:fld id="{8A443F7D-599D-494B-979C-30C9D6C005FE}"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123605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our heroes have made it back home safe and</a:t>
            </a:r>
            <a:r>
              <a:rPr lang="en-US" baseline="0" dirty="0" smtClean="0"/>
              <a:t> sound, with new knowledge bout how to live, survive, off of the land, so they became the first farmers for their tribe. </a:t>
            </a:r>
            <a:endParaRPr lang="en-US" dirty="0"/>
          </a:p>
        </p:txBody>
      </p:sp>
      <p:sp>
        <p:nvSpPr>
          <p:cNvPr id="4" name="Slide Number Placeholder 3"/>
          <p:cNvSpPr>
            <a:spLocks noGrp="1"/>
          </p:cNvSpPr>
          <p:nvPr>
            <p:ph type="sldNum" sz="quarter" idx="10"/>
          </p:nvPr>
        </p:nvSpPr>
        <p:spPr/>
        <p:txBody>
          <a:bodyPr/>
          <a:lstStyle/>
          <a:p>
            <a:fld id="{8A443F7D-599D-494B-979C-30C9D6C005FE}" type="slidenum">
              <a:rPr lang="en-US" smtClean="0"/>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4212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pPr>
              <a:defRPr/>
            </a:pPr>
            <a:fld id="{B3983197-8F87-4360-BE29-CADAD68FFE87}" type="datetimeFigureOut">
              <a:rPr lang="en-US" smtClean="0"/>
              <a:pPr>
                <a:defRPr/>
              </a:pPr>
              <a:t>4/11/11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pPr>
              <a:defRPr/>
            </a:pPr>
            <a:fld id="{BE1DAEC1-3DBC-45C0-B3D2-A08E4BF1AE2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C19DD47-1F1F-4FDD-B966-9B1F0F72E208}" type="datetimeFigureOut">
              <a:rPr lang="en-US" smtClean="0"/>
              <a:pPr>
                <a:defRPr/>
              </a:pPr>
              <a:t>4/11/11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AF4538D-8DBB-4346-AAD7-AB2A7FB0B18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BF30FB0-82B4-4784-9BA6-A42726706B43}" type="datetimeFigureOut">
              <a:rPr lang="en-US" smtClean="0"/>
              <a:pPr>
                <a:defRPr/>
              </a:pPr>
              <a:t>4/11/11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3B1BCE-30F5-4BA5-AC4E-589E834A07F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EA98D81-6822-43E5-A12B-73F687F90689}" type="datetimeFigureOut">
              <a:rPr lang="en-US" smtClean="0"/>
              <a:pPr>
                <a:defRPr/>
              </a:pPr>
              <a:t>4/11/11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EB89529-9065-49E7-BCDE-DC1B730316A2}"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499CDA19-7774-447A-951A-27B0A76191F0}" type="datetimeFigureOut">
              <a:rPr lang="en-US" smtClean="0"/>
              <a:pPr>
                <a:defRPr/>
              </a:pPr>
              <a:t>4/11/11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CCB0084-75CE-4B4E-8CE6-96861690E1CD}"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B15F0E1F-D2F5-4DD4-87C9-D38BC869F301}" type="datetimeFigureOut">
              <a:rPr lang="en-US" smtClean="0"/>
              <a:pPr>
                <a:defRPr/>
              </a:pPr>
              <a:t>4/11/11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894ECC7-E109-4EAF-977E-D1F1C322C6A5}"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11701F65-EAAA-4B05-B2E9-63F8C28E9DBF}" type="datetimeFigureOut">
              <a:rPr lang="en-US" smtClean="0"/>
              <a:pPr>
                <a:defRPr/>
              </a:pPr>
              <a:t>4/11/11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B6029F0-B393-4FFD-B2B4-B060C050F45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B82FC7C-863C-4F95-8BC0-69854F28CA22}" type="datetimeFigureOut">
              <a:rPr lang="en-US" smtClean="0"/>
              <a:pPr>
                <a:defRPr/>
              </a:pPr>
              <a:t>4/11/11</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D660206-3227-4AA6-B591-A9110B80DABB}"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E3BDC9-4B50-4BA1-BE53-CADBC7A3F54F}" type="datetimeFigureOut">
              <a:rPr lang="en-US" smtClean="0"/>
              <a:pPr>
                <a:defRPr/>
              </a:pPr>
              <a:t>4/11/11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83A7D75-94C4-40B4-B5C5-07C97AF03A2A}"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7281DE7E-0E20-4D31-A3D4-81ABE660A063}" type="datetimeFigureOut">
              <a:rPr lang="en-US" smtClean="0"/>
              <a:pPr>
                <a:defRPr/>
              </a:pPr>
              <a:t>4/11/11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7CC0E32-A3ED-49C3-B98E-20D440FA252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pPr>
              <a:defRPr/>
            </a:pPr>
            <a:fld id="{3B18D255-AC37-4863-95B3-98647A6EB37B}" type="datetimeFigureOut">
              <a:rPr lang="en-US" smtClean="0"/>
              <a:pPr>
                <a:defRPr/>
              </a:pPr>
              <a:t>4/11/11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7681A4B6-AEB5-4FF4-AA13-DB5D19A445DC}"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pPr>
              <a:defRPr/>
            </a:pPr>
            <a:fld id="{EAADBF3C-1849-42E8-8036-F4D96731F71F}" type="datetimeFigureOut">
              <a:rPr lang="en-US" smtClean="0"/>
              <a:pPr>
                <a:defRPr/>
              </a:pPr>
              <a:t>4/11/11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pPr>
              <a:defRPr/>
            </a:pPr>
            <a:fld id="{8C2DCB53-D9B5-47D1-AA5B-159E32B1239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3"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normAutofit fontScale="90000"/>
          </a:bodyPr>
          <a:lstStyle/>
          <a:p>
            <a:r>
              <a:rPr lang="en-US" dirty="0" smtClean="0"/>
              <a:t>Joseph Campbell &amp; the 12 steps of the Hero’s Journey</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By John DeVaughn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t>3. Respond of the Call</a:t>
            </a:r>
          </a:p>
        </p:txBody>
      </p:sp>
      <p:pic>
        <p:nvPicPr>
          <p:cNvPr id="3" name="Picture 2" descr="Screen shot 2010-12-07 at 2.54.38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200" y="1676400"/>
            <a:ext cx="6096000" cy="2670068"/>
          </a:xfrm>
          <a:prstGeom prst="rect">
            <a:avLst/>
          </a:prstGeom>
        </p:spPr>
      </p:pic>
      <p:sp>
        <p:nvSpPr>
          <p:cNvPr id="4" name="TextBox 3"/>
          <p:cNvSpPr txBox="1"/>
          <p:nvPr/>
        </p:nvSpPr>
        <p:spPr>
          <a:xfrm>
            <a:off x="0" y="5105400"/>
            <a:ext cx="9372822" cy="646331"/>
          </a:xfrm>
          <a:prstGeom prst="rect">
            <a:avLst/>
          </a:prstGeom>
          <a:noFill/>
        </p:spPr>
        <p:txBody>
          <a:bodyPr wrap="square" rtlCol="0">
            <a:spAutoFit/>
          </a:bodyPr>
          <a:lstStyle/>
          <a:p>
            <a:r>
              <a:rPr lang="en-US" i="1" dirty="0" smtClean="0">
                <a:solidFill>
                  <a:schemeClr val="accent4">
                    <a:lumMod val="60000"/>
                    <a:lumOff val="40000"/>
                  </a:schemeClr>
                </a:solidFill>
                <a:latin typeface="Perpetua Titling MT" pitchFamily="18" charset="0"/>
              </a:rPr>
              <a:t>Evolet tells D’leh that they should runaway to be with each other,</a:t>
            </a:r>
          </a:p>
          <a:p>
            <a:r>
              <a:rPr lang="en-US" i="1" dirty="0" smtClean="0">
                <a:solidFill>
                  <a:schemeClr val="accent4">
                    <a:lumMod val="60000"/>
                    <a:lumOff val="40000"/>
                  </a:schemeClr>
                </a:solidFill>
                <a:latin typeface="Perpetua Titling MT" pitchFamily="18" charset="0"/>
              </a:rPr>
              <a:t>But D’leh doesn’t want to be considered as a traitor.</a:t>
            </a:r>
            <a:endParaRPr lang="en-US" i="1" dirty="0">
              <a:solidFill>
                <a:schemeClr val="accent4">
                  <a:lumMod val="60000"/>
                  <a:lumOff val="40000"/>
                </a:schemeClr>
              </a:solidFill>
              <a:latin typeface="Perpetua Titling M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8" name="Picture 4" descr="The image “http://moviesmedia.ign.com/movies/image/article/854/854634/10000-bc-20080225103755207_640w.jpg” cannot be displayed, because it contains errors."/>
          <p:cNvPicPr>
            <a:picLocks noGrp="1" noChangeAspect="1" noChangeArrowheads="1"/>
          </p:cNvPicPr>
          <p:nvPr>
            <p:ph idx="1"/>
          </p:nvPr>
        </p:nvPicPr>
        <p:blipFill>
          <a:blip r:embed="rId2">
            <a:alphaModFix amt="82000"/>
          </a:blip>
          <a:srcRect/>
          <a:stretch>
            <a:fillRect/>
          </a:stretch>
        </p:blipFill>
        <p:spPr>
          <a:xfrm>
            <a:off x="0" y="1"/>
            <a:ext cx="6534842" cy="3581400"/>
          </a:xfrm>
        </p:spPr>
      </p:pic>
      <p:sp>
        <p:nvSpPr>
          <p:cNvPr id="2" name="Title 1"/>
          <p:cNvSpPr>
            <a:spLocks noGrp="1"/>
          </p:cNvSpPr>
          <p:nvPr>
            <p:ph type="title"/>
          </p:nvPr>
        </p:nvSpPr>
        <p:spPr>
          <a:xfrm>
            <a:off x="533400" y="0"/>
            <a:ext cx="8229600" cy="1143000"/>
          </a:xfrm>
        </p:spPr>
        <p:txBody>
          <a:bodyPr rtlCol="0">
            <a:normAutofit/>
          </a:bodyPr>
          <a:lstStyle/>
          <a:p>
            <a:pPr fontAlgn="auto">
              <a:spcAft>
                <a:spcPts val="0"/>
              </a:spcAft>
              <a:defRPr/>
            </a:pPr>
            <a:r>
              <a:rPr lang="en-US" dirty="0" smtClean="0"/>
              <a:t>4. Overcoming the fear</a:t>
            </a:r>
            <a:endParaRPr lang="en-US" dirty="0"/>
          </a:p>
        </p:txBody>
      </p:sp>
      <p:sp>
        <p:nvSpPr>
          <p:cNvPr id="4" name="TextBox 3"/>
          <p:cNvSpPr txBox="1"/>
          <p:nvPr/>
        </p:nvSpPr>
        <p:spPr>
          <a:xfrm>
            <a:off x="2133600" y="5943600"/>
            <a:ext cx="7233070" cy="646331"/>
          </a:xfrm>
          <a:prstGeom prst="rect">
            <a:avLst/>
          </a:prstGeom>
          <a:noFill/>
        </p:spPr>
        <p:txBody>
          <a:bodyPr wrap="none" rtlCol="0">
            <a:spAutoFit/>
          </a:bodyPr>
          <a:lstStyle/>
          <a:p>
            <a:r>
              <a:rPr lang="en-US" i="1" dirty="0" err="1" smtClean="0">
                <a:solidFill>
                  <a:schemeClr val="accent4">
                    <a:lumMod val="60000"/>
                    <a:lumOff val="40000"/>
                  </a:schemeClr>
                </a:solidFill>
                <a:latin typeface="Perpetua Titling MT" pitchFamily="18" charset="0"/>
              </a:rPr>
              <a:t>D’leh</a:t>
            </a:r>
            <a:r>
              <a:rPr lang="en-US" i="1" dirty="0" smtClean="0">
                <a:solidFill>
                  <a:schemeClr val="accent4">
                    <a:lumMod val="60000"/>
                    <a:lumOff val="40000"/>
                  </a:schemeClr>
                </a:solidFill>
                <a:latin typeface="Perpetua Titling MT" pitchFamily="18" charset="0"/>
              </a:rPr>
              <a:t> </a:t>
            </a:r>
            <a:r>
              <a:rPr lang="en-US" i="1" dirty="0" smtClean="0">
                <a:solidFill>
                  <a:schemeClr val="accent4">
                    <a:lumMod val="60000"/>
                    <a:lumOff val="40000"/>
                  </a:schemeClr>
                </a:solidFill>
                <a:latin typeface="Perpetua Titling MT" pitchFamily="18" charset="0"/>
              </a:rPr>
              <a:t>overcomes </a:t>
            </a:r>
            <a:r>
              <a:rPr lang="en-US" i="1" dirty="0" smtClean="0">
                <a:solidFill>
                  <a:schemeClr val="accent4">
                    <a:lumMod val="60000"/>
                    <a:lumOff val="40000"/>
                  </a:schemeClr>
                </a:solidFill>
                <a:latin typeface="Perpetua Titling MT" pitchFamily="18" charset="0"/>
              </a:rPr>
              <a:t>his fear &amp; faces the mammoth alone, </a:t>
            </a:r>
          </a:p>
          <a:p>
            <a:r>
              <a:rPr lang="en-US" i="1" dirty="0" smtClean="0">
                <a:solidFill>
                  <a:schemeClr val="accent4">
                    <a:lumMod val="60000"/>
                    <a:lumOff val="40000"/>
                  </a:schemeClr>
                </a:solidFill>
                <a:latin typeface="Perpetua Titling MT" pitchFamily="18" charset="0"/>
              </a:rPr>
              <a:t>one-on-one</a:t>
            </a:r>
            <a:endParaRPr lang="en-US" i="1" dirty="0">
              <a:solidFill>
                <a:schemeClr val="accent4">
                  <a:lumMod val="60000"/>
                  <a:lumOff val="40000"/>
                </a:schemeClr>
              </a:solidFill>
              <a:latin typeface="Perpetua Titling MT" pitchFamily="18" charset="0"/>
            </a:endParaRPr>
          </a:p>
        </p:txBody>
      </p:sp>
      <p:pic>
        <p:nvPicPr>
          <p:cNvPr id="5122" name="Picture 2" descr="C:\Documents and Settings\student\Desktop\mamuts-500.jpg"/>
          <p:cNvPicPr>
            <a:picLocks noChangeAspect="1" noChangeArrowheads="1"/>
          </p:cNvPicPr>
          <p:nvPr/>
        </p:nvPicPr>
        <p:blipFill>
          <a:blip r:embed="rId3"/>
          <a:srcRect/>
          <a:stretch>
            <a:fillRect/>
          </a:stretch>
        </p:blipFill>
        <p:spPr bwMode="auto">
          <a:xfrm>
            <a:off x="4267200" y="3276600"/>
            <a:ext cx="4876800" cy="26334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Content Placeholder 1" descr="Screen shot 2010-12-07 at 2.55.39 PM.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691" r="9691"/>
          <a:stretch>
            <a:fillRect/>
          </a:stretch>
        </p:blipFill>
        <p:spPr>
          <a:xfrm>
            <a:off x="1676400" y="1524000"/>
            <a:ext cx="6650648" cy="3657600"/>
          </a:xfrm>
        </p:spPr>
      </p:pic>
      <p:sp>
        <p:nvSpPr>
          <p:cNvPr id="22529" name="Title 1"/>
          <p:cNvSpPr>
            <a:spLocks noGrp="1"/>
          </p:cNvSpPr>
          <p:nvPr>
            <p:ph type="title"/>
          </p:nvPr>
        </p:nvSpPr>
        <p:spPr/>
        <p:txBody>
          <a:bodyPr/>
          <a:lstStyle/>
          <a:p>
            <a:r>
              <a:rPr lang="en-US" dirty="0" smtClean="0"/>
              <a:t>5. Crossing the Threshold</a:t>
            </a:r>
          </a:p>
        </p:txBody>
      </p:sp>
      <p:sp>
        <p:nvSpPr>
          <p:cNvPr id="4" name="TextBox 3"/>
          <p:cNvSpPr txBox="1"/>
          <p:nvPr/>
        </p:nvSpPr>
        <p:spPr>
          <a:xfrm>
            <a:off x="1600200" y="5486400"/>
            <a:ext cx="5979394" cy="646331"/>
          </a:xfrm>
          <a:prstGeom prst="rect">
            <a:avLst/>
          </a:prstGeom>
          <a:noFill/>
        </p:spPr>
        <p:txBody>
          <a:bodyPr wrap="none" rtlCol="0">
            <a:spAutoFit/>
          </a:bodyPr>
          <a:lstStyle/>
          <a:p>
            <a:r>
              <a:rPr lang="en-US" i="1" dirty="0" smtClean="0">
                <a:solidFill>
                  <a:schemeClr val="accent4">
                    <a:lumMod val="60000"/>
                    <a:lumOff val="40000"/>
                  </a:schemeClr>
                </a:solidFill>
                <a:latin typeface="Perpetua Titling MT" pitchFamily="18" charset="0"/>
              </a:rPr>
              <a:t>Here we can see Evolet getting capture, </a:t>
            </a:r>
          </a:p>
          <a:p>
            <a:r>
              <a:rPr lang="en-US" i="1" dirty="0" smtClean="0">
                <a:solidFill>
                  <a:schemeClr val="accent4">
                    <a:lumMod val="60000"/>
                    <a:lumOff val="40000"/>
                  </a:schemeClr>
                </a:solidFill>
                <a:latin typeface="Perpetua Titling MT" pitchFamily="18" charset="0"/>
              </a:rPr>
              <a:t>which is going to start our hero’s journey</a:t>
            </a:r>
            <a:endParaRPr lang="en-US" i="1" dirty="0">
              <a:solidFill>
                <a:schemeClr val="accent4">
                  <a:lumMod val="60000"/>
                  <a:lumOff val="40000"/>
                </a:schemeClr>
              </a:solidFill>
              <a:latin typeface="Perpetua Titling M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6. Testing the new World:</a:t>
            </a:r>
            <a:endParaRPr lang="en-US" dirty="0"/>
          </a:p>
        </p:txBody>
      </p:sp>
      <p:pic>
        <p:nvPicPr>
          <p:cNvPr id="23558" name="Picture 6" descr="http://farm4.static.flickr.com/3001/2728246359_02e86690b1.jpg"/>
          <p:cNvPicPr>
            <a:picLocks noChangeAspect="1" noChangeArrowheads="1"/>
          </p:cNvPicPr>
          <p:nvPr/>
        </p:nvPicPr>
        <p:blipFill>
          <a:blip r:embed="rId2"/>
          <a:srcRect/>
          <a:stretch>
            <a:fillRect/>
          </a:stretch>
        </p:blipFill>
        <p:spPr bwMode="auto">
          <a:xfrm>
            <a:off x="0" y="3200400"/>
            <a:ext cx="3962400" cy="1751381"/>
          </a:xfrm>
          <a:prstGeom prst="rect">
            <a:avLst/>
          </a:prstGeom>
          <a:noFill/>
        </p:spPr>
      </p:pic>
      <p:pic>
        <p:nvPicPr>
          <p:cNvPr id="23560" name="Picture 8" descr="http://lh4.ggpht.com/LoveFilms/R9IvN1mebdI/AAAAAAAAAfw/3CUF_x6Q1ys/s800/10000bccat.jpg"/>
          <p:cNvPicPr>
            <a:picLocks noChangeAspect="1" noChangeArrowheads="1"/>
          </p:cNvPicPr>
          <p:nvPr/>
        </p:nvPicPr>
        <p:blipFill>
          <a:blip r:embed="rId3"/>
          <a:srcRect/>
          <a:stretch>
            <a:fillRect/>
          </a:stretch>
        </p:blipFill>
        <p:spPr bwMode="auto">
          <a:xfrm>
            <a:off x="3962400" y="2133600"/>
            <a:ext cx="5010150" cy="3810000"/>
          </a:xfrm>
          <a:prstGeom prst="rect">
            <a:avLst/>
          </a:prstGeom>
          <a:noFill/>
        </p:spPr>
      </p:pic>
      <p:sp>
        <p:nvSpPr>
          <p:cNvPr id="5" name="Rectangle 4"/>
          <p:cNvSpPr/>
          <p:nvPr/>
        </p:nvSpPr>
        <p:spPr>
          <a:xfrm>
            <a:off x="6096000" y="5943600"/>
            <a:ext cx="1425390" cy="707886"/>
          </a:xfrm>
          <a:prstGeom prst="rect">
            <a:avLst/>
          </a:prstGeom>
          <a:solidFill>
            <a:schemeClr val="bg1"/>
          </a:solidFill>
        </p:spPr>
        <p:txBody>
          <a:bodyPr wrap="none">
            <a:spAutoFit/>
          </a:bodyPr>
          <a:lstStyle/>
          <a:p>
            <a:r>
              <a:rPr lang="en-US" sz="4000" dirty="0" smtClean="0">
                <a:solidFill>
                  <a:srgbClr val="C00000"/>
                </a:solidFill>
                <a:latin typeface="Blackadder ITC" pitchFamily="82" charset="0"/>
              </a:rPr>
              <a:t>enemies</a:t>
            </a:r>
            <a:endParaRPr lang="en-US" sz="4000" dirty="0">
              <a:solidFill>
                <a:srgbClr val="C00000"/>
              </a:solidFill>
              <a:latin typeface="Blackadder ITC" pitchFamily="82" charset="0"/>
            </a:endParaRPr>
          </a:p>
        </p:txBody>
      </p:sp>
      <p:sp>
        <p:nvSpPr>
          <p:cNvPr id="6" name="Rectangle 5"/>
          <p:cNvSpPr/>
          <p:nvPr/>
        </p:nvSpPr>
        <p:spPr>
          <a:xfrm>
            <a:off x="1143000" y="2286000"/>
            <a:ext cx="2419252" cy="923330"/>
          </a:xfrm>
          <a:prstGeom prst="rect">
            <a:avLst/>
          </a:prstGeom>
        </p:spPr>
        <p:txBody>
          <a:bodyPr wrap="none">
            <a:spAutoFit/>
          </a:bodyPr>
          <a:lstStyle/>
          <a:p>
            <a:r>
              <a:rPr lang="en-US" sz="5400" dirty="0" smtClean="0">
                <a:solidFill>
                  <a:srgbClr val="00B0F0"/>
                </a:solidFill>
                <a:latin typeface="Stencil" pitchFamily="82" charset="0"/>
              </a:rPr>
              <a:t>allies</a:t>
            </a:r>
            <a:endParaRPr lang="en-US" sz="5400" dirty="0">
              <a:solidFill>
                <a:srgbClr val="00B0F0"/>
              </a:solidFill>
              <a:latin typeface="Stencil"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Content Placeholder 1" descr="Screen shot 2010-12-07 at 2.57.52 PM.pn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773" r="9773"/>
          <a:stretch>
            <a:fillRect/>
          </a:stretch>
        </p:blipFill>
        <p:spPr>
          <a:xfrm>
            <a:off x="228600" y="1943305"/>
            <a:ext cx="4364114" cy="2400095"/>
          </a:xfrm>
        </p:spPr>
      </p:pic>
      <p:sp>
        <p:nvSpPr>
          <p:cNvPr id="24577" name="Title 1"/>
          <p:cNvSpPr>
            <a:spLocks noGrp="1"/>
          </p:cNvSpPr>
          <p:nvPr>
            <p:ph type="title"/>
          </p:nvPr>
        </p:nvSpPr>
        <p:spPr/>
        <p:txBody>
          <a:bodyPr/>
          <a:lstStyle/>
          <a:p>
            <a:r>
              <a:rPr lang="en-US" dirty="0" smtClean="0"/>
              <a:t>7. Approach to the Inmost Cave</a:t>
            </a:r>
          </a:p>
        </p:txBody>
      </p:sp>
      <p:pic>
        <p:nvPicPr>
          <p:cNvPr id="24580" name="Picture 4" descr="http://blog.mlive.com/grpress/2008/03/large_10000-bc.jpg"/>
          <p:cNvPicPr>
            <a:picLocks noChangeAspect="1" noChangeArrowheads="1"/>
          </p:cNvPicPr>
          <p:nvPr/>
        </p:nvPicPr>
        <p:blipFill>
          <a:blip r:embed="rId4"/>
          <a:srcRect/>
          <a:stretch>
            <a:fillRect/>
          </a:stretch>
        </p:blipFill>
        <p:spPr bwMode="auto">
          <a:xfrm>
            <a:off x="4829175" y="1676400"/>
            <a:ext cx="4314825" cy="2886075"/>
          </a:xfrm>
          <a:prstGeom prst="rect">
            <a:avLst/>
          </a:prstGeom>
          <a:noFill/>
        </p:spPr>
      </p:pic>
      <p:sp>
        <p:nvSpPr>
          <p:cNvPr id="5" name="TextBox 4"/>
          <p:cNvSpPr txBox="1"/>
          <p:nvPr/>
        </p:nvSpPr>
        <p:spPr>
          <a:xfrm>
            <a:off x="0" y="5257800"/>
            <a:ext cx="8924879" cy="369332"/>
          </a:xfrm>
          <a:prstGeom prst="rect">
            <a:avLst/>
          </a:prstGeom>
          <a:noFill/>
        </p:spPr>
        <p:txBody>
          <a:bodyPr wrap="none" rtlCol="0">
            <a:spAutoFit/>
          </a:bodyPr>
          <a:lstStyle/>
          <a:p>
            <a:r>
              <a:rPr lang="en-US" i="1" dirty="0" smtClean="0">
                <a:solidFill>
                  <a:schemeClr val="accent4">
                    <a:lumMod val="60000"/>
                    <a:lumOff val="40000"/>
                  </a:schemeClr>
                </a:solidFill>
                <a:latin typeface="Perpetua Titling MT" pitchFamily="18" charset="0"/>
              </a:rPr>
              <a:t>D’leh gets the proof  &amp; courage that he need to fulfill the mission</a:t>
            </a:r>
            <a:endParaRPr lang="en-US" i="1" dirty="0">
              <a:solidFill>
                <a:schemeClr val="accent4">
                  <a:lumMod val="60000"/>
                  <a:lumOff val="40000"/>
                </a:schemeClr>
              </a:solidFill>
              <a:latin typeface="Perpetua Titling MT"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4" name="Picture 4" descr="http://ideonexus.files.wordpress.com/2008/03/pyramids.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2" name="Content Placeholder 1" descr="Screen shot 2010-12-07 at 2.56.34 PM.png"/>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235" r="9235"/>
          <a:stretch>
            <a:fillRect/>
          </a:stretch>
        </p:blipFill>
        <p:spPr>
          <a:xfrm>
            <a:off x="-1" y="1752600"/>
            <a:ext cx="5680761" cy="3124200"/>
          </a:xfrm>
        </p:spPr>
      </p:pic>
      <p:sp>
        <p:nvSpPr>
          <p:cNvPr id="25601" name="Title 1"/>
          <p:cNvSpPr>
            <a:spLocks noGrp="1"/>
          </p:cNvSpPr>
          <p:nvPr>
            <p:ph type="title"/>
          </p:nvPr>
        </p:nvSpPr>
        <p:spPr>
          <a:xfrm>
            <a:off x="304800" y="381000"/>
            <a:ext cx="8229600" cy="1143000"/>
          </a:xfrm>
        </p:spPr>
        <p:txBody>
          <a:bodyPr/>
          <a:lstStyle/>
          <a:p>
            <a:r>
              <a:rPr lang="en-US" dirty="0" smtClean="0"/>
              <a:t>8. Ordeal</a:t>
            </a:r>
          </a:p>
        </p:txBody>
      </p:sp>
      <p:sp>
        <p:nvSpPr>
          <p:cNvPr id="6" name="TextBox 5"/>
          <p:cNvSpPr txBox="1"/>
          <p:nvPr/>
        </p:nvSpPr>
        <p:spPr>
          <a:xfrm>
            <a:off x="304800" y="5638800"/>
            <a:ext cx="6704849" cy="646331"/>
          </a:xfrm>
          <a:prstGeom prst="rect">
            <a:avLst/>
          </a:prstGeom>
          <a:noFill/>
        </p:spPr>
        <p:txBody>
          <a:bodyPr wrap="none" rtlCol="0">
            <a:spAutoFit/>
          </a:bodyPr>
          <a:lstStyle/>
          <a:p>
            <a:r>
              <a:rPr lang="en-US" b="1" i="1" dirty="0" smtClean="0">
                <a:solidFill>
                  <a:schemeClr val="bg1"/>
                </a:solidFill>
                <a:latin typeface="Perpetua Titling MT" pitchFamily="18" charset="0"/>
              </a:rPr>
              <a:t>The hero D’leh has to face this god wannabe ,</a:t>
            </a:r>
          </a:p>
          <a:p>
            <a:r>
              <a:rPr lang="en-US" b="1" i="1" dirty="0" smtClean="0">
                <a:solidFill>
                  <a:schemeClr val="bg1"/>
                </a:solidFill>
                <a:latin typeface="Perpetua Titling MT" pitchFamily="18" charset="0"/>
              </a:rPr>
              <a:t>in order to set the people free</a:t>
            </a:r>
            <a:endParaRPr lang="en-US" b="1" i="1" dirty="0">
              <a:solidFill>
                <a:schemeClr val="bg1"/>
              </a:solidFill>
              <a:latin typeface="Perpetua Titling MT"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C:\Documents and Settings\student\Desktop\ss3.jpg"/>
          <p:cNvPicPr>
            <a:picLocks noChangeAspect="1" noChangeArrowheads="1"/>
          </p:cNvPicPr>
          <p:nvPr/>
        </p:nvPicPr>
        <p:blipFill>
          <a:blip r:embed="rId3"/>
          <a:srcRect/>
          <a:stretch>
            <a:fillRect/>
          </a:stretch>
        </p:blipFill>
        <p:spPr bwMode="auto">
          <a:xfrm>
            <a:off x="0" y="76200"/>
            <a:ext cx="8964706" cy="3810000"/>
          </a:xfrm>
          <a:prstGeom prst="rect">
            <a:avLst/>
          </a:prstGeom>
          <a:noFill/>
        </p:spPr>
      </p:pic>
      <p:sp>
        <p:nvSpPr>
          <p:cNvPr id="26625" name="Title 1"/>
          <p:cNvSpPr>
            <a:spLocks noGrp="1"/>
          </p:cNvSpPr>
          <p:nvPr>
            <p:ph type="title"/>
          </p:nvPr>
        </p:nvSpPr>
        <p:spPr/>
        <p:txBody>
          <a:bodyPr/>
          <a:lstStyle/>
          <a:p>
            <a:r>
              <a:rPr lang="en-US" dirty="0" smtClean="0"/>
              <a:t>9. Reward</a:t>
            </a:r>
          </a:p>
        </p:txBody>
      </p:sp>
      <p:pic>
        <p:nvPicPr>
          <p:cNvPr id="26628" name="Picture 4" descr="http://media.canada.com/718a79b0-7a41-49dd-9b4a-708e8b0a38a7/bc.jpg"/>
          <p:cNvPicPr>
            <a:picLocks noChangeAspect="1" noChangeArrowheads="1"/>
          </p:cNvPicPr>
          <p:nvPr/>
        </p:nvPicPr>
        <p:blipFill>
          <a:blip r:embed="rId4"/>
          <a:srcRect/>
          <a:stretch>
            <a:fillRect/>
          </a:stretch>
        </p:blipFill>
        <p:spPr bwMode="auto">
          <a:xfrm>
            <a:off x="4876800" y="1219200"/>
            <a:ext cx="4267200" cy="4267200"/>
          </a:xfrm>
          <a:prstGeom prst="rect">
            <a:avLst/>
          </a:prstGeom>
          <a:noFill/>
        </p:spPr>
      </p:pic>
      <p:sp>
        <p:nvSpPr>
          <p:cNvPr id="6" name="TextBox 5"/>
          <p:cNvSpPr txBox="1"/>
          <p:nvPr/>
        </p:nvSpPr>
        <p:spPr>
          <a:xfrm>
            <a:off x="914400" y="5486400"/>
            <a:ext cx="6844053" cy="923330"/>
          </a:xfrm>
          <a:prstGeom prst="rect">
            <a:avLst/>
          </a:prstGeom>
          <a:noFill/>
        </p:spPr>
        <p:txBody>
          <a:bodyPr wrap="none" rtlCol="0">
            <a:spAutoFit/>
          </a:bodyPr>
          <a:lstStyle/>
          <a:p>
            <a:r>
              <a:rPr lang="en-US" i="1" dirty="0" smtClean="0">
                <a:solidFill>
                  <a:schemeClr val="accent4">
                    <a:lumMod val="60000"/>
                    <a:lumOff val="40000"/>
                  </a:schemeClr>
                </a:solidFill>
                <a:latin typeface="Perpetua Titling MT" pitchFamily="18" charset="0"/>
              </a:rPr>
              <a:t>Evolet is now free from her captive, </a:t>
            </a:r>
          </a:p>
          <a:p>
            <a:r>
              <a:rPr lang="en-US" i="1" dirty="0" smtClean="0">
                <a:solidFill>
                  <a:schemeClr val="accent4">
                    <a:lumMod val="60000"/>
                    <a:lumOff val="40000"/>
                  </a:schemeClr>
                </a:solidFill>
                <a:latin typeface="Perpetua Titling MT" pitchFamily="18" charset="0"/>
              </a:rPr>
              <a:t>but  sadly she dies since her captive can’t have her</a:t>
            </a:r>
            <a:r>
              <a:rPr lang="en-US" dirty="0" smtClean="0">
                <a:solidFill>
                  <a:schemeClr val="accent4">
                    <a:lumMod val="60000"/>
                    <a:lumOff val="40000"/>
                  </a:schemeClr>
                </a:solidFill>
              </a:rPr>
              <a: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Documents and Settings\student\Desktop\10000bc_mammoth3.jpg"/>
          <p:cNvPicPr>
            <a:picLocks noChangeAspect="1" noChangeArrowheads="1"/>
          </p:cNvPicPr>
          <p:nvPr/>
        </p:nvPicPr>
        <p:blipFill>
          <a:blip r:embed="rId2"/>
          <a:srcRect/>
          <a:stretch>
            <a:fillRect/>
          </a:stretch>
        </p:blipFill>
        <p:spPr bwMode="auto">
          <a:xfrm>
            <a:off x="0" y="0"/>
            <a:ext cx="9143999" cy="5808751"/>
          </a:xfrm>
          <a:prstGeom prst="rect">
            <a:avLst/>
          </a:prstGeom>
          <a:noFill/>
        </p:spPr>
      </p:pic>
      <p:sp>
        <p:nvSpPr>
          <p:cNvPr id="27649" name="Title 1"/>
          <p:cNvSpPr>
            <a:spLocks noGrp="1"/>
          </p:cNvSpPr>
          <p:nvPr>
            <p:ph type="title"/>
          </p:nvPr>
        </p:nvSpPr>
        <p:spPr/>
        <p:txBody>
          <a:bodyPr/>
          <a:lstStyle/>
          <a:p>
            <a:r>
              <a:rPr lang="en-US" dirty="0" smtClean="0"/>
              <a:t>10. The Road Back</a:t>
            </a:r>
          </a:p>
        </p:txBody>
      </p:sp>
      <p:sp>
        <p:nvSpPr>
          <p:cNvPr id="5" name="TextBox 4"/>
          <p:cNvSpPr txBox="1"/>
          <p:nvPr/>
        </p:nvSpPr>
        <p:spPr>
          <a:xfrm>
            <a:off x="2555593" y="5867400"/>
            <a:ext cx="6588407" cy="646331"/>
          </a:xfrm>
          <a:prstGeom prst="rect">
            <a:avLst/>
          </a:prstGeom>
          <a:noFill/>
        </p:spPr>
        <p:txBody>
          <a:bodyPr wrap="none" rtlCol="0">
            <a:spAutoFit/>
          </a:bodyPr>
          <a:lstStyle/>
          <a:p>
            <a:r>
              <a:rPr lang="en-US" i="1" dirty="0" smtClean="0">
                <a:solidFill>
                  <a:schemeClr val="accent4">
                    <a:lumMod val="60000"/>
                    <a:lumOff val="40000"/>
                  </a:schemeClr>
                </a:solidFill>
                <a:latin typeface="Perpetua Titling MT" pitchFamily="18" charset="0"/>
              </a:rPr>
              <a:t>D’leh our can’t bear that he has lost his reward,</a:t>
            </a:r>
          </a:p>
          <a:p>
            <a:r>
              <a:rPr lang="en-US" i="1" dirty="0" smtClean="0">
                <a:solidFill>
                  <a:schemeClr val="accent4">
                    <a:lumMod val="60000"/>
                    <a:lumOff val="40000"/>
                  </a:schemeClr>
                </a:solidFill>
                <a:latin typeface="Perpetua Titling MT" pitchFamily="18" charset="0"/>
              </a:rPr>
              <a:t> and pray’s for a miracle </a:t>
            </a:r>
            <a:endParaRPr lang="en-US" i="1" dirty="0">
              <a:solidFill>
                <a:schemeClr val="accent4">
                  <a:lumMod val="60000"/>
                  <a:lumOff val="40000"/>
                </a:schemeClr>
              </a:solidFill>
              <a:latin typeface="Perpetua Titling M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28673" name="Title 1"/>
          <p:cNvSpPr>
            <a:spLocks noGrp="1"/>
          </p:cNvSpPr>
          <p:nvPr>
            <p:ph type="title"/>
          </p:nvPr>
        </p:nvSpPr>
        <p:spPr/>
        <p:txBody>
          <a:bodyPr/>
          <a:lstStyle/>
          <a:p>
            <a:r>
              <a:rPr lang="en-US" dirty="0" smtClean="0"/>
              <a:t>11. Resurrection</a:t>
            </a:r>
          </a:p>
        </p:txBody>
      </p:sp>
      <p:pic>
        <p:nvPicPr>
          <p:cNvPr id="4" name="Picture 3"/>
          <p:cNvPicPr>
            <a:picLocks noChangeAspect="1"/>
          </p:cNvPicPr>
          <p:nvPr/>
        </p:nvPicPr>
        <p:blipFill>
          <a:blip r:embed="rId4"/>
          <a:stretch>
            <a:fillRect/>
          </a:stretch>
        </p:blipFill>
        <p:spPr>
          <a:xfrm>
            <a:off x="15284" y="2438400"/>
            <a:ext cx="5951220" cy="3352800"/>
          </a:xfrm>
          <a:prstGeom prst="rect">
            <a:avLst/>
          </a:prstGeom>
        </p:spPr>
      </p:pic>
      <p:sp>
        <p:nvSpPr>
          <p:cNvPr id="5" name="TextBox 4"/>
          <p:cNvSpPr txBox="1"/>
          <p:nvPr/>
        </p:nvSpPr>
        <p:spPr>
          <a:xfrm>
            <a:off x="0" y="5791200"/>
            <a:ext cx="7342010" cy="646331"/>
          </a:xfrm>
          <a:prstGeom prst="rect">
            <a:avLst/>
          </a:prstGeom>
          <a:noFill/>
        </p:spPr>
        <p:txBody>
          <a:bodyPr wrap="none" rtlCol="0">
            <a:spAutoFit/>
          </a:bodyPr>
          <a:lstStyle/>
          <a:p>
            <a:r>
              <a:rPr lang="en-US" i="1" dirty="0" smtClean="0">
                <a:latin typeface="Perpetua Titling MT" pitchFamily="18" charset="0"/>
              </a:rPr>
              <a:t>The death of the old mother the prophet  one dies to,</a:t>
            </a:r>
          </a:p>
          <a:p>
            <a:r>
              <a:rPr lang="en-US" i="1" dirty="0" smtClean="0">
                <a:latin typeface="Perpetua Titling MT" pitchFamily="18" charset="0"/>
              </a:rPr>
              <a:t>Brings back life in another.</a:t>
            </a:r>
            <a:endParaRPr lang="en-US" i="1" dirty="0">
              <a:latin typeface="Perpetua Titling MT"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457200"/>
            <a:ext cx="9060067" cy="5181600"/>
          </a:xfrm>
          <a:prstGeom prst="rect">
            <a:avLst/>
          </a:prstGeom>
        </p:spPr>
      </p:pic>
      <p:pic>
        <p:nvPicPr>
          <p:cNvPr id="3" name="Content Placeholder 2" descr="Screen shot 2010-12-07 at 3.28.05 PM.png"/>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586" r="10586"/>
          <a:stretch>
            <a:fillRect/>
          </a:stretch>
        </p:blipFill>
        <p:spPr>
          <a:xfrm>
            <a:off x="76200" y="1646237"/>
            <a:ext cx="4350056" cy="2392363"/>
          </a:xfrm>
        </p:spPr>
      </p:pic>
      <p:sp>
        <p:nvSpPr>
          <p:cNvPr id="29697" name="Title 1"/>
          <p:cNvSpPr>
            <a:spLocks noGrp="1"/>
          </p:cNvSpPr>
          <p:nvPr>
            <p:ph type="title"/>
          </p:nvPr>
        </p:nvSpPr>
        <p:spPr/>
        <p:txBody>
          <a:bodyPr/>
          <a:lstStyle/>
          <a:p>
            <a:r>
              <a:rPr lang="en-US" dirty="0" smtClean="0"/>
              <a:t>12. Return with the Elixir</a:t>
            </a:r>
          </a:p>
        </p:txBody>
      </p:sp>
      <p:sp>
        <p:nvSpPr>
          <p:cNvPr id="5" name="TextBox 4"/>
          <p:cNvSpPr txBox="1"/>
          <p:nvPr/>
        </p:nvSpPr>
        <p:spPr>
          <a:xfrm>
            <a:off x="914400" y="5257800"/>
            <a:ext cx="7061677" cy="646331"/>
          </a:xfrm>
          <a:prstGeom prst="rect">
            <a:avLst/>
          </a:prstGeom>
          <a:noFill/>
        </p:spPr>
        <p:txBody>
          <a:bodyPr wrap="none" rtlCol="0">
            <a:spAutoFit/>
          </a:bodyPr>
          <a:lstStyle/>
          <a:p>
            <a:r>
              <a:rPr lang="en-US" i="1" dirty="0" smtClean="0">
                <a:solidFill>
                  <a:schemeClr val="accent4">
                    <a:lumMod val="60000"/>
                    <a:lumOff val="40000"/>
                  </a:schemeClr>
                </a:solidFill>
                <a:latin typeface="Perpetua Titling MT" pitchFamily="18" charset="0"/>
              </a:rPr>
              <a:t>D’leh, Evolet, and Baku have brought back and seeds </a:t>
            </a:r>
          </a:p>
          <a:p>
            <a:r>
              <a:rPr lang="en-US" i="1" dirty="0" smtClean="0">
                <a:solidFill>
                  <a:schemeClr val="accent4">
                    <a:lumMod val="60000"/>
                    <a:lumOff val="40000"/>
                  </a:schemeClr>
                </a:solidFill>
                <a:latin typeface="Perpetua Titling MT" pitchFamily="18" charset="0"/>
              </a:rPr>
              <a:t>Which is going to help there people survive. </a:t>
            </a:r>
            <a:endParaRPr lang="en-US" i="1" dirty="0">
              <a:solidFill>
                <a:schemeClr val="accent4">
                  <a:lumMod val="60000"/>
                  <a:lumOff val="40000"/>
                </a:schemeClr>
              </a:solidFill>
              <a:latin typeface="Perpetua Titling MT"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C:\Documents and Settings\student\Desktop\Joseph_Campbell_circa_1982.jpg"/>
          <p:cNvPicPr>
            <a:picLocks noChangeAspect="1" noChangeArrowheads="1"/>
          </p:cNvPicPr>
          <p:nvPr/>
        </p:nvPicPr>
        <p:blipFill>
          <a:blip r:embed="rId2"/>
          <a:srcRect/>
          <a:stretch>
            <a:fillRect/>
          </a:stretch>
        </p:blipFill>
        <p:spPr bwMode="auto">
          <a:xfrm>
            <a:off x="4419600" y="304800"/>
            <a:ext cx="4731958" cy="6214639"/>
          </a:xfrm>
          <a:prstGeom prst="rect">
            <a:avLst/>
          </a:prstGeom>
          <a:noFill/>
        </p:spPr>
      </p:pic>
      <p:sp>
        <p:nvSpPr>
          <p:cNvPr id="14338" name="Content Placeholder 2"/>
          <p:cNvSpPr>
            <a:spLocks noGrp="1"/>
          </p:cNvSpPr>
          <p:nvPr>
            <p:ph idx="1"/>
          </p:nvPr>
        </p:nvSpPr>
        <p:spPr>
          <a:xfrm>
            <a:off x="0" y="1481328"/>
            <a:ext cx="4953000" cy="4525963"/>
          </a:xfrm>
        </p:spPr>
        <p:txBody>
          <a:bodyPr>
            <a:normAutofit/>
          </a:bodyPr>
          <a:lstStyle/>
          <a:p>
            <a:r>
              <a:rPr lang="en-US" dirty="0" smtClean="0">
                <a:solidFill>
                  <a:srgbClr val="FFFF00"/>
                </a:solidFill>
                <a:latin typeface="Broadway" pitchFamily="82" charset="0"/>
              </a:rPr>
              <a:t>1904-1987</a:t>
            </a:r>
          </a:p>
          <a:p>
            <a:r>
              <a:rPr lang="en-US" sz="2000" dirty="0" smtClean="0">
                <a:solidFill>
                  <a:srgbClr val="FFFF00"/>
                </a:solidFill>
                <a:latin typeface="Broadway" pitchFamily="82" charset="0"/>
              </a:rPr>
              <a:t>Studied American mythologist, Psychology, myth, anthropology, Art, literature, philosophy but best known for his work in comparative mythology and comparative religion.</a:t>
            </a:r>
          </a:p>
          <a:p>
            <a:r>
              <a:rPr lang="en-US" sz="2000" dirty="0" smtClean="0">
                <a:solidFill>
                  <a:srgbClr val="FFFF00"/>
                </a:solidFill>
                <a:latin typeface="Broadway" pitchFamily="82" charset="0"/>
              </a:rPr>
              <a:t> He is a man that works with the many aspects of the human experience.</a:t>
            </a:r>
            <a:endParaRPr lang="en-US" sz="2000" dirty="0" smtClean="0">
              <a:solidFill>
                <a:srgbClr val="FFFF00"/>
              </a:solidFill>
            </a:endParaRPr>
          </a:p>
        </p:txBody>
      </p:sp>
      <p:sp>
        <p:nvSpPr>
          <p:cNvPr id="14337" name="Title 1"/>
          <p:cNvSpPr>
            <a:spLocks noGrp="1"/>
          </p:cNvSpPr>
          <p:nvPr>
            <p:ph type="title"/>
          </p:nvPr>
        </p:nvSpPr>
        <p:spPr/>
        <p:txBody>
          <a:bodyPr/>
          <a:lstStyle/>
          <a:p>
            <a:r>
              <a:rPr lang="en-US" dirty="0" smtClean="0"/>
              <a:t>Joseph Campbell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Documents and Settings\student\Desktop\008TBC_Steven_Strait_027.jpg"/>
          <p:cNvPicPr>
            <a:picLocks noChangeAspect="1" noChangeArrowheads="1"/>
          </p:cNvPicPr>
          <p:nvPr/>
        </p:nvPicPr>
        <p:blipFill>
          <a:blip r:embed="rId2"/>
          <a:srcRect/>
          <a:stretch>
            <a:fillRect/>
          </a:stretch>
        </p:blipFill>
        <p:spPr bwMode="auto">
          <a:xfrm>
            <a:off x="381000" y="1219200"/>
            <a:ext cx="8115300" cy="4572000"/>
          </a:xfrm>
          <a:prstGeom prst="rect">
            <a:avLst/>
          </a:prstGeom>
          <a:noFill/>
        </p:spPr>
      </p:pic>
      <p:sp>
        <p:nvSpPr>
          <p:cNvPr id="2" name="Title 1"/>
          <p:cNvSpPr>
            <a:spLocks noGrp="1"/>
          </p:cNvSpPr>
          <p:nvPr>
            <p:ph type="title"/>
          </p:nvPr>
        </p:nvSpPr>
        <p:spPr/>
        <p:txBody>
          <a:bodyPr/>
          <a:lstStyle/>
          <a:p>
            <a:r>
              <a:rPr lang="en-US" dirty="0" smtClean="0"/>
              <a:t>The End!!</a:t>
            </a:r>
            <a:endParaRPr lang="en-US" dirty="0"/>
          </a:p>
        </p:txBody>
      </p:sp>
      <p:sp>
        <p:nvSpPr>
          <p:cNvPr id="3" name="TextBox 2"/>
          <p:cNvSpPr txBox="1"/>
          <p:nvPr/>
        </p:nvSpPr>
        <p:spPr>
          <a:xfrm>
            <a:off x="1981200" y="5943600"/>
            <a:ext cx="7265268" cy="369332"/>
          </a:xfrm>
          <a:prstGeom prst="rect">
            <a:avLst/>
          </a:prstGeom>
          <a:noFill/>
        </p:spPr>
        <p:txBody>
          <a:bodyPr wrap="none" rtlCol="0">
            <a:spAutoFit/>
          </a:bodyPr>
          <a:lstStyle/>
          <a:p>
            <a:r>
              <a:rPr lang="en-US" i="1" dirty="0" err="1" smtClean="0">
                <a:solidFill>
                  <a:schemeClr val="accent4">
                    <a:lumMod val="60000"/>
                    <a:lumOff val="40000"/>
                  </a:schemeClr>
                </a:solidFill>
                <a:latin typeface="Perpetua Titling MT"/>
                <a:cs typeface="Perpetua Titling MT"/>
              </a:rPr>
              <a:t>D’leh</a:t>
            </a:r>
            <a:r>
              <a:rPr lang="en-US" i="1" dirty="0" smtClean="0">
                <a:solidFill>
                  <a:schemeClr val="accent4">
                    <a:lumMod val="60000"/>
                    <a:lumOff val="40000"/>
                  </a:schemeClr>
                </a:solidFill>
                <a:latin typeface="Perpetua Titling MT"/>
                <a:cs typeface="Perpetua Titling MT"/>
              </a:rPr>
              <a:t> and </a:t>
            </a:r>
            <a:r>
              <a:rPr lang="en-US" i="1" dirty="0" err="1" smtClean="0">
                <a:solidFill>
                  <a:schemeClr val="accent4">
                    <a:lumMod val="60000"/>
                    <a:lumOff val="40000"/>
                  </a:schemeClr>
                </a:solidFill>
                <a:latin typeface="Perpetua Titling MT"/>
                <a:cs typeface="Perpetua Titling MT"/>
              </a:rPr>
              <a:t>Evolet</a:t>
            </a:r>
            <a:r>
              <a:rPr lang="en-US" i="1" dirty="0" smtClean="0">
                <a:solidFill>
                  <a:schemeClr val="accent4">
                    <a:lumMod val="60000"/>
                    <a:lumOff val="40000"/>
                  </a:schemeClr>
                </a:solidFill>
                <a:latin typeface="Perpetua Titling MT"/>
                <a:cs typeface="Perpetua Titling MT"/>
              </a:rPr>
              <a:t> live a happy life leading their people.</a:t>
            </a:r>
            <a:endParaRPr lang="en-US" i="1" dirty="0">
              <a:solidFill>
                <a:schemeClr val="accent4">
                  <a:lumMod val="60000"/>
                  <a:lumOff val="40000"/>
                </a:schemeClr>
              </a:solidFill>
              <a:latin typeface="Perpetua Titling MT"/>
              <a:cs typeface="Perpetua Titling M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descr="C:\Documents and Settings\student\Desktop\Hero_1000_faces_book_2008.jpg"/>
          <p:cNvPicPr>
            <a:picLocks noChangeAspect="1" noChangeArrowheads="1"/>
          </p:cNvPicPr>
          <p:nvPr/>
        </p:nvPicPr>
        <p:blipFill>
          <a:blip r:embed="rId2"/>
          <a:srcRect/>
          <a:stretch>
            <a:fillRect/>
          </a:stretch>
        </p:blipFill>
        <p:spPr bwMode="auto">
          <a:xfrm>
            <a:off x="5257800" y="609600"/>
            <a:ext cx="3704431" cy="5943600"/>
          </a:xfrm>
          <a:prstGeom prst="rect">
            <a:avLst/>
          </a:prstGeom>
          <a:noFill/>
        </p:spPr>
      </p:pic>
      <p:sp>
        <p:nvSpPr>
          <p:cNvPr id="2" name="Content Placeholder 1"/>
          <p:cNvSpPr>
            <a:spLocks noGrp="1"/>
          </p:cNvSpPr>
          <p:nvPr>
            <p:ph idx="1"/>
          </p:nvPr>
        </p:nvSpPr>
        <p:spPr>
          <a:xfrm>
            <a:off x="457200" y="609600"/>
            <a:ext cx="4343400" cy="5397691"/>
          </a:xfrm>
        </p:spPr>
        <p:txBody>
          <a:bodyPr/>
          <a:lstStyle/>
          <a:p>
            <a:r>
              <a:rPr lang="en-US" dirty="0" smtClean="0">
                <a:solidFill>
                  <a:srgbClr val="FFFF00"/>
                </a:solidFill>
                <a:latin typeface="Broadway" pitchFamily="82" charset="0"/>
              </a:rPr>
              <a:t>“The Hero with a Thousand Faces” sold over a million copies.</a:t>
            </a:r>
          </a:p>
          <a:p>
            <a:r>
              <a:rPr lang="en-US" dirty="0" smtClean="0">
                <a:solidFill>
                  <a:srgbClr val="FFFF00"/>
                </a:solidFill>
                <a:latin typeface="Broadway" pitchFamily="82" charset="0"/>
              </a:rPr>
              <a:t>It helps explain the idea of a hero’s journey.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C:\Documents and Settings\student\Desktop\greek-myths-hdr.jpg"/>
          <p:cNvPicPr>
            <a:picLocks noChangeAspect="1" noChangeArrowheads="1"/>
          </p:cNvPicPr>
          <p:nvPr/>
        </p:nvPicPr>
        <p:blipFill>
          <a:blip r:embed="rId2">
            <a:alphaModFix amt="69000"/>
            <a:lum/>
          </a:blip>
          <a:srcRect/>
          <a:stretch>
            <a:fillRect/>
          </a:stretch>
        </p:blipFill>
        <p:spPr bwMode="auto">
          <a:xfrm>
            <a:off x="1779483" y="685800"/>
            <a:ext cx="7364517" cy="5503303"/>
          </a:xfrm>
          <a:prstGeom prst="rect">
            <a:avLst/>
          </a:prstGeom>
          <a:noFill/>
        </p:spPr>
      </p:pic>
      <p:sp>
        <p:nvSpPr>
          <p:cNvPr id="15362" name="Content Placeholder 2"/>
          <p:cNvSpPr>
            <a:spLocks noGrp="1"/>
          </p:cNvSpPr>
          <p:nvPr>
            <p:ph idx="1"/>
          </p:nvPr>
        </p:nvSpPr>
        <p:spPr>
          <a:xfrm>
            <a:off x="0" y="1447800"/>
            <a:ext cx="4495800" cy="4525963"/>
          </a:xfrm>
        </p:spPr>
        <p:txBody>
          <a:bodyPr>
            <a:normAutofit lnSpcReduction="10000"/>
          </a:bodyPr>
          <a:lstStyle/>
          <a:p>
            <a:r>
              <a:rPr lang="en-US" dirty="0" smtClean="0">
                <a:solidFill>
                  <a:srgbClr val="FFFF00"/>
                </a:solidFill>
                <a:latin typeface="Broadway" pitchFamily="82" charset="0"/>
              </a:rPr>
              <a:t>Myth- “is the secret opening through which the inexhaustible energies of the cosmos pour into human cultural manifestation”.</a:t>
            </a:r>
          </a:p>
          <a:p>
            <a:endParaRPr lang="en-US" dirty="0" smtClean="0">
              <a:solidFill>
                <a:srgbClr val="FFFF00"/>
              </a:solidFill>
              <a:latin typeface="Broadway" pitchFamily="82" charset="0"/>
            </a:endParaRPr>
          </a:p>
          <a:p>
            <a:r>
              <a:rPr lang="en-US" dirty="0" smtClean="0">
                <a:solidFill>
                  <a:srgbClr val="FFFF00"/>
                </a:solidFill>
                <a:latin typeface="Broadway" pitchFamily="82" charset="0"/>
              </a:rPr>
              <a:t>They must be able to touch and inspire deep creative center based on the fairytale.</a:t>
            </a:r>
          </a:p>
        </p:txBody>
      </p:sp>
      <p:sp>
        <p:nvSpPr>
          <p:cNvPr id="15361" name="Title 1"/>
          <p:cNvSpPr>
            <a:spLocks noGrp="1"/>
          </p:cNvSpPr>
          <p:nvPr>
            <p:ph type="title"/>
          </p:nvPr>
        </p:nvSpPr>
        <p:spPr/>
        <p:txBody>
          <a:bodyPr/>
          <a:lstStyle/>
          <a:p>
            <a:r>
              <a:rPr lang="en-US" dirty="0" smtClean="0"/>
              <a:t>The Myth of Man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9" name="Picture 3" descr="C:\Documents and Settings\student\Desktop\picture1.jpg"/>
          <p:cNvPicPr>
            <a:picLocks noChangeAspect="1" noChangeArrowheads="1"/>
          </p:cNvPicPr>
          <p:nvPr/>
        </p:nvPicPr>
        <p:blipFill>
          <a:blip r:embed="rId2">
            <a:alphaModFix amt="62000"/>
          </a:blip>
          <a:srcRect/>
          <a:stretch>
            <a:fillRect/>
          </a:stretch>
        </p:blipFill>
        <p:spPr bwMode="auto">
          <a:xfrm>
            <a:off x="0" y="0"/>
            <a:ext cx="9144000" cy="5791200"/>
          </a:xfrm>
          <a:prstGeom prst="rect">
            <a:avLst/>
          </a:prstGeom>
          <a:noFill/>
        </p:spPr>
      </p:pic>
      <p:sp>
        <p:nvSpPr>
          <p:cNvPr id="16386" name="Content Placeholder 2"/>
          <p:cNvSpPr>
            <a:spLocks noGrp="1"/>
          </p:cNvSpPr>
          <p:nvPr>
            <p:ph idx="1"/>
          </p:nvPr>
        </p:nvSpPr>
        <p:spPr>
          <a:xfrm>
            <a:off x="0" y="1219200"/>
            <a:ext cx="7315200" cy="4559491"/>
          </a:xfrm>
        </p:spPr>
        <p:txBody>
          <a:bodyPr>
            <a:normAutofit/>
          </a:bodyPr>
          <a:lstStyle/>
          <a:p>
            <a:r>
              <a:rPr lang="en-US" dirty="0" smtClean="0">
                <a:solidFill>
                  <a:srgbClr val="FFFF00"/>
                </a:solidFill>
                <a:latin typeface="Broadway" pitchFamily="82" charset="0"/>
              </a:rPr>
              <a:t>Rite of passage is a ritual or ceremony that signifying an event in a person's life that indicate a transition from one stage to another, as from adolescence to adulthood.</a:t>
            </a:r>
          </a:p>
          <a:p>
            <a:endParaRPr lang="en-US" dirty="0" smtClean="0">
              <a:solidFill>
                <a:srgbClr val="FFFF00"/>
              </a:solidFill>
              <a:latin typeface="Broadway" pitchFamily="82" charset="0"/>
            </a:endParaRPr>
          </a:p>
          <a:p>
            <a:r>
              <a:rPr lang="en-US" dirty="0" smtClean="0">
                <a:solidFill>
                  <a:srgbClr val="FFFF00"/>
                </a:solidFill>
                <a:latin typeface="Broadway" pitchFamily="82" charset="0"/>
              </a:rPr>
              <a:t>A rite of passage includes three parts, separation, initiation, and reintegration. </a:t>
            </a:r>
          </a:p>
          <a:p>
            <a:pPr>
              <a:buNone/>
            </a:pPr>
            <a:endParaRPr lang="en-US" dirty="0" smtClean="0"/>
          </a:p>
        </p:txBody>
      </p:sp>
      <p:sp>
        <p:nvSpPr>
          <p:cNvPr id="16385" name="Title 1"/>
          <p:cNvSpPr>
            <a:spLocks noGrp="1"/>
          </p:cNvSpPr>
          <p:nvPr>
            <p:ph type="title"/>
          </p:nvPr>
        </p:nvSpPr>
        <p:spPr/>
        <p:txBody>
          <a:bodyPr/>
          <a:lstStyle/>
          <a:p>
            <a:r>
              <a:rPr lang="en-US" dirty="0" smtClean="0"/>
              <a:t>Rite of passage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3" name="Picture 3" descr="C:\Documents and Settings\student\Desktop\about_therapy_psychoanalytic.jpg"/>
          <p:cNvPicPr>
            <a:picLocks noChangeAspect="1" noChangeArrowheads="1"/>
          </p:cNvPicPr>
          <p:nvPr/>
        </p:nvPicPr>
        <p:blipFill>
          <a:blip r:embed="rId2"/>
          <a:srcRect/>
          <a:stretch>
            <a:fillRect/>
          </a:stretch>
        </p:blipFill>
        <p:spPr bwMode="auto">
          <a:xfrm>
            <a:off x="5393475" y="0"/>
            <a:ext cx="3750525" cy="4799779"/>
          </a:xfrm>
          <a:prstGeom prst="rect">
            <a:avLst/>
          </a:prstGeom>
          <a:noFill/>
        </p:spPr>
      </p:pic>
      <p:pic>
        <p:nvPicPr>
          <p:cNvPr id="10242" name="Picture 2" descr="C:\Documents and Settings\student\Desktop\head.gif"/>
          <p:cNvPicPr>
            <a:picLocks noChangeAspect="1" noChangeArrowheads="1"/>
          </p:cNvPicPr>
          <p:nvPr/>
        </p:nvPicPr>
        <p:blipFill>
          <a:blip r:embed="rId3"/>
          <a:srcRect/>
          <a:stretch>
            <a:fillRect/>
          </a:stretch>
        </p:blipFill>
        <p:spPr bwMode="auto">
          <a:xfrm>
            <a:off x="0" y="0"/>
            <a:ext cx="4876800" cy="4876800"/>
          </a:xfrm>
          <a:prstGeom prst="rect">
            <a:avLst/>
          </a:prstGeom>
          <a:noFill/>
        </p:spPr>
      </p:pic>
      <p:sp>
        <p:nvSpPr>
          <p:cNvPr id="17410" name="Content Placeholder 2"/>
          <p:cNvSpPr>
            <a:spLocks noGrp="1"/>
          </p:cNvSpPr>
          <p:nvPr>
            <p:ph idx="1"/>
          </p:nvPr>
        </p:nvSpPr>
        <p:spPr>
          <a:xfrm>
            <a:off x="0" y="4876800"/>
            <a:ext cx="8229600" cy="1490472"/>
          </a:xfrm>
        </p:spPr>
        <p:txBody>
          <a:bodyPr>
            <a:normAutofit fontScale="92500" lnSpcReduction="20000"/>
          </a:bodyPr>
          <a:lstStyle/>
          <a:p>
            <a:r>
              <a:rPr lang="en-US" dirty="0" smtClean="0">
                <a:solidFill>
                  <a:srgbClr val="FFFF00"/>
                </a:solidFill>
                <a:latin typeface="Broadway" pitchFamily="82" charset="0"/>
              </a:rPr>
              <a:t>H</a:t>
            </a:r>
            <a:r>
              <a:rPr lang="en-US" dirty="0" smtClean="0">
                <a:solidFill>
                  <a:srgbClr val="FFFF00"/>
                </a:solidFill>
                <a:latin typeface="Broadway" pitchFamily="82" charset="0"/>
              </a:rPr>
              <a:t>elps us </a:t>
            </a:r>
            <a:r>
              <a:rPr lang="en-US" dirty="0" smtClean="0">
                <a:solidFill>
                  <a:srgbClr val="FFFF00"/>
                </a:solidFill>
                <a:latin typeface="Broadway" pitchFamily="82" charset="0"/>
              </a:rPr>
              <a:t>understand what our inattentive </a:t>
            </a:r>
            <a:r>
              <a:rPr lang="en-US" dirty="0" smtClean="0">
                <a:solidFill>
                  <a:srgbClr val="FFFF00"/>
                </a:solidFill>
                <a:latin typeface="Broadway" pitchFamily="82" charset="0"/>
              </a:rPr>
              <a:t>ideas </a:t>
            </a:r>
            <a:r>
              <a:rPr lang="en-US" dirty="0" smtClean="0">
                <a:solidFill>
                  <a:srgbClr val="FFFF00"/>
                </a:solidFill>
                <a:latin typeface="Broadway" pitchFamily="82" charset="0"/>
              </a:rPr>
              <a:t>are</a:t>
            </a:r>
            <a:r>
              <a:rPr lang="en-US" dirty="0" smtClean="0">
                <a:solidFill>
                  <a:srgbClr val="FFFF00"/>
                </a:solidFill>
                <a:latin typeface="Broadway" pitchFamily="82" charset="0"/>
              </a:rPr>
              <a:t> by </a:t>
            </a:r>
            <a:r>
              <a:rPr lang="en-US" dirty="0" smtClean="0">
                <a:solidFill>
                  <a:srgbClr val="FFFF00"/>
                </a:solidFill>
                <a:latin typeface="Broadway" pitchFamily="82" charset="0"/>
              </a:rPr>
              <a:t>looking at the content of our </a:t>
            </a:r>
            <a:r>
              <a:rPr lang="en-US" dirty="0" smtClean="0">
                <a:solidFill>
                  <a:srgbClr val="FFFF00"/>
                </a:solidFill>
                <a:latin typeface="Broadway" pitchFamily="82" charset="0"/>
              </a:rPr>
              <a:t>dreams and unconsciousness. </a:t>
            </a:r>
            <a:endParaRPr lang="en-US" dirty="0" smtClean="0">
              <a:solidFill>
                <a:srgbClr val="FFFF00"/>
              </a:solidFill>
              <a:latin typeface="Broadway" pitchFamily="82" charset="0"/>
            </a:endParaRPr>
          </a:p>
          <a:p>
            <a:pPr>
              <a:buNone/>
            </a:pPr>
            <a:r>
              <a:rPr lang="en-US" dirty="0" smtClean="0"/>
              <a:t> </a:t>
            </a:r>
          </a:p>
        </p:txBody>
      </p:sp>
      <p:sp>
        <p:nvSpPr>
          <p:cNvPr id="17409" name="Title 1"/>
          <p:cNvSpPr>
            <a:spLocks noGrp="1"/>
          </p:cNvSpPr>
          <p:nvPr>
            <p:ph type="title"/>
          </p:nvPr>
        </p:nvSpPr>
        <p:spPr/>
        <p:txBody>
          <a:bodyPr/>
          <a:lstStyle/>
          <a:p>
            <a:r>
              <a:rPr lang="en-US" dirty="0" smtClean="0"/>
              <a:t>Psychoanalysis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descr="C:\Documents and Settings\student\Desktop\new-bc-19.jpg"/>
          <p:cNvPicPr>
            <a:picLocks noChangeAspect="1" noChangeArrowheads="1"/>
          </p:cNvPicPr>
          <p:nvPr/>
        </p:nvPicPr>
        <p:blipFill>
          <a:blip r:embed="rId3">
            <a:alphaModFix amt="83000"/>
          </a:blip>
          <a:srcRect/>
          <a:stretch>
            <a:fillRect/>
          </a:stretch>
        </p:blipFill>
        <p:spPr bwMode="auto">
          <a:xfrm>
            <a:off x="0" y="0"/>
            <a:ext cx="9144000" cy="6858000"/>
          </a:xfrm>
          <a:prstGeom prst="rect">
            <a:avLst/>
          </a:prstGeom>
          <a:noFill/>
        </p:spPr>
      </p:pic>
      <p:sp>
        <p:nvSpPr>
          <p:cNvPr id="8" name="Minus 7"/>
          <p:cNvSpPr/>
          <p:nvPr/>
        </p:nvSpPr>
        <p:spPr>
          <a:xfrm>
            <a:off x="1524000" y="4953000"/>
            <a:ext cx="1295400" cy="990600"/>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5562600"/>
            <a:ext cx="8229600" cy="1143000"/>
          </a:xfrm>
        </p:spPr>
        <p:txBody>
          <a:bodyPr>
            <a:normAutofit fontScale="90000"/>
          </a:bodyPr>
          <a:lstStyle/>
          <a:p>
            <a:r>
              <a:rPr lang="en-US" dirty="0" smtClean="0"/>
              <a:t>The 12 Steps of the Hero’s Journey</a:t>
            </a:r>
            <a:endParaRPr lang="en-US" dirty="0"/>
          </a:p>
        </p:txBody>
      </p:sp>
      <p:sp>
        <p:nvSpPr>
          <p:cNvPr id="9" name="Minus 8"/>
          <p:cNvSpPr/>
          <p:nvPr/>
        </p:nvSpPr>
        <p:spPr>
          <a:xfrm>
            <a:off x="6400800" y="5181600"/>
            <a:ext cx="1295400" cy="914400"/>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inus 9"/>
          <p:cNvSpPr/>
          <p:nvPr/>
        </p:nvSpPr>
        <p:spPr>
          <a:xfrm>
            <a:off x="4267200" y="2514600"/>
            <a:ext cx="914400" cy="914400"/>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Connector 11"/>
          <p:cNvSpPr/>
          <p:nvPr/>
        </p:nvSpPr>
        <p:spPr>
          <a:xfrm>
            <a:off x="3505200" y="3581400"/>
            <a:ext cx="76200" cy="228600"/>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209800" y="2438400"/>
            <a:ext cx="714683" cy="369332"/>
          </a:xfrm>
          <a:prstGeom prst="rect">
            <a:avLst/>
          </a:prstGeom>
          <a:noFill/>
        </p:spPr>
        <p:txBody>
          <a:bodyPr wrap="none" rtlCol="0">
            <a:spAutoFit/>
          </a:bodyPr>
          <a:lstStyle/>
          <a:p>
            <a:r>
              <a:rPr lang="en-US" dirty="0" smtClean="0"/>
              <a:t>Tiktik</a:t>
            </a:r>
            <a:endParaRPr lang="en-US" dirty="0"/>
          </a:p>
        </p:txBody>
      </p:sp>
      <p:sp>
        <p:nvSpPr>
          <p:cNvPr id="14" name="Rectangle 13"/>
          <p:cNvSpPr/>
          <p:nvPr/>
        </p:nvSpPr>
        <p:spPr>
          <a:xfrm>
            <a:off x="3886200" y="4343400"/>
            <a:ext cx="710451" cy="369332"/>
          </a:xfrm>
          <a:prstGeom prst="rect">
            <a:avLst/>
          </a:prstGeom>
        </p:spPr>
        <p:txBody>
          <a:bodyPr wrap="none">
            <a:spAutoFit/>
          </a:bodyPr>
          <a:lstStyle/>
          <a:p>
            <a:r>
              <a:rPr lang="en-US" dirty="0" smtClean="0"/>
              <a:t>D’leh</a:t>
            </a:r>
            <a:endParaRPr lang="en-US" dirty="0"/>
          </a:p>
        </p:txBody>
      </p:sp>
      <p:sp>
        <p:nvSpPr>
          <p:cNvPr id="15" name="Rectangle 14"/>
          <p:cNvSpPr/>
          <p:nvPr/>
        </p:nvSpPr>
        <p:spPr>
          <a:xfrm>
            <a:off x="2895600" y="4343400"/>
            <a:ext cx="825867" cy="369332"/>
          </a:xfrm>
          <a:prstGeom prst="rect">
            <a:avLst/>
          </a:prstGeom>
        </p:spPr>
        <p:txBody>
          <a:bodyPr wrap="none">
            <a:spAutoFit/>
          </a:bodyPr>
          <a:lstStyle/>
          <a:p>
            <a:r>
              <a:rPr lang="en-US" dirty="0" smtClean="0"/>
              <a:t>Evolet</a:t>
            </a:r>
            <a:endParaRPr lang="en-US" dirty="0"/>
          </a:p>
        </p:txBody>
      </p:sp>
      <p:sp>
        <p:nvSpPr>
          <p:cNvPr id="16" name="Rectangle 15"/>
          <p:cNvSpPr/>
          <p:nvPr/>
        </p:nvSpPr>
        <p:spPr>
          <a:xfrm>
            <a:off x="2514600" y="4038600"/>
            <a:ext cx="710451" cy="369332"/>
          </a:xfrm>
          <a:prstGeom prst="rect">
            <a:avLst/>
          </a:prstGeom>
        </p:spPr>
        <p:txBody>
          <a:bodyPr wrap="none">
            <a:spAutoFit/>
          </a:bodyPr>
          <a:lstStyle/>
          <a:p>
            <a:r>
              <a:rPr lang="en-US" dirty="0" smtClean="0"/>
              <a:t>Baku</a:t>
            </a:r>
            <a:endParaRPr lang="en-US" dirty="0"/>
          </a:p>
        </p:txBody>
      </p:sp>
      <p:sp>
        <p:nvSpPr>
          <p:cNvPr id="17" name="Rectangle 16"/>
          <p:cNvSpPr/>
          <p:nvPr/>
        </p:nvSpPr>
        <p:spPr>
          <a:xfrm>
            <a:off x="0" y="2971800"/>
            <a:ext cx="979755" cy="369332"/>
          </a:xfrm>
          <a:prstGeom prst="rect">
            <a:avLst/>
          </a:prstGeom>
        </p:spPr>
        <p:txBody>
          <a:bodyPr wrap="none">
            <a:spAutoFit/>
          </a:bodyPr>
          <a:lstStyle/>
          <a:p>
            <a:r>
              <a:rPr lang="en-US" dirty="0" smtClean="0"/>
              <a:t>Nakudu</a:t>
            </a:r>
            <a:endParaRPr lang="en-US" dirty="0"/>
          </a:p>
        </p:txBody>
      </p:sp>
      <p:sp>
        <p:nvSpPr>
          <p:cNvPr id="18" name="Minus 17"/>
          <p:cNvSpPr/>
          <p:nvPr/>
        </p:nvSpPr>
        <p:spPr>
          <a:xfrm>
            <a:off x="3352800" y="5943600"/>
            <a:ext cx="2514600" cy="1219200"/>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Minus 18"/>
          <p:cNvSpPr/>
          <p:nvPr/>
        </p:nvSpPr>
        <p:spPr>
          <a:xfrm>
            <a:off x="4495800" y="2819400"/>
            <a:ext cx="304800" cy="914400"/>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143000" y="3810000"/>
            <a:ext cx="1082348" cy="369332"/>
          </a:xfrm>
          <a:prstGeom prst="rect">
            <a:avLst/>
          </a:prstGeom>
        </p:spPr>
        <p:txBody>
          <a:bodyPr wrap="none">
            <a:spAutoFit/>
          </a:bodyPr>
          <a:lstStyle/>
          <a:p>
            <a:r>
              <a:rPr lang="en-US" dirty="0" smtClean="0">
                <a:solidFill>
                  <a:srgbClr val="C00000"/>
                </a:solidFill>
              </a:rPr>
              <a:t>Enemies</a:t>
            </a:r>
            <a:endParaRPr lang="en-US" dirty="0">
              <a:solidFill>
                <a:srgbClr val="C00000"/>
              </a:solidFill>
            </a:endParaRPr>
          </a:p>
        </p:txBody>
      </p:sp>
      <p:sp>
        <p:nvSpPr>
          <p:cNvPr id="23" name="Minus 22"/>
          <p:cNvSpPr/>
          <p:nvPr/>
        </p:nvSpPr>
        <p:spPr>
          <a:xfrm>
            <a:off x="2362200" y="5181600"/>
            <a:ext cx="4876800" cy="1295400"/>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t>1. Ordinary World</a:t>
            </a:r>
          </a:p>
        </p:txBody>
      </p:sp>
      <p:pic>
        <p:nvPicPr>
          <p:cNvPr id="3" name="Picture 2" descr="Screen shot 2010-12-07 at 2.37.02 P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295400"/>
            <a:ext cx="5562600" cy="3038909"/>
          </a:xfrm>
          <a:prstGeom prst="rect">
            <a:avLst/>
          </a:prstGeom>
        </p:spPr>
      </p:pic>
      <p:pic>
        <p:nvPicPr>
          <p:cNvPr id="4" name="Picture 3" descr="Screen shot 2010-12-07 at 2.37.50 P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95800" y="3810000"/>
            <a:ext cx="4648200" cy="2520811"/>
          </a:xfrm>
          <a:prstGeom prst="rect">
            <a:avLst/>
          </a:prstGeom>
        </p:spPr>
      </p:pic>
      <p:sp>
        <p:nvSpPr>
          <p:cNvPr id="5" name="Rectangle 4"/>
          <p:cNvSpPr/>
          <p:nvPr/>
        </p:nvSpPr>
        <p:spPr>
          <a:xfrm>
            <a:off x="0" y="4038600"/>
            <a:ext cx="4572000" cy="45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267200" y="6019800"/>
            <a:ext cx="4572000" cy="45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4419600"/>
            <a:ext cx="4432560" cy="1200329"/>
          </a:xfrm>
          <a:prstGeom prst="rect">
            <a:avLst/>
          </a:prstGeom>
          <a:noFill/>
        </p:spPr>
        <p:txBody>
          <a:bodyPr wrap="none" rtlCol="0">
            <a:spAutoFit/>
          </a:bodyPr>
          <a:lstStyle/>
          <a:p>
            <a:r>
              <a:rPr lang="en-US" i="1" dirty="0" smtClean="0">
                <a:solidFill>
                  <a:schemeClr val="accent4">
                    <a:lumMod val="60000"/>
                    <a:lumOff val="40000"/>
                  </a:schemeClr>
                </a:solidFill>
                <a:latin typeface="Perpetua Titling MT" pitchFamily="18" charset="0"/>
              </a:rPr>
              <a:t>D’leh The outcast boy, &amp;  evolet </a:t>
            </a:r>
          </a:p>
          <a:p>
            <a:r>
              <a:rPr lang="en-US" i="1" dirty="0" smtClean="0">
                <a:solidFill>
                  <a:schemeClr val="accent4">
                    <a:lumMod val="60000"/>
                    <a:lumOff val="40000"/>
                  </a:schemeClr>
                </a:solidFill>
                <a:latin typeface="Perpetua Titling MT" pitchFamily="18" charset="0"/>
              </a:rPr>
              <a:t>the Prophet girl, forms a</a:t>
            </a:r>
          </a:p>
          <a:p>
            <a:r>
              <a:rPr lang="en-US" i="1" dirty="0" smtClean="0">
                <a:solidFill>
                  <a:schemeClr val="accent4">
                    <a:lumMod val="60000"/>
                    <a:lumOff val="40000"/>
                  </a:schemeClr>
                </a:solidFill>
                <a:latin typeface="Perpetua Titling MT" pitchFamily="18" charset="0"/>
              </a:rPr>
              <a:t>Love bond since they are</a:t>
            </a:r>
          </a:p>
          <a:p>
            <a:r>
              <a:rPr lang="en-US" i="1" dirty="0" smtClean="0">
                <a:solidFill>
                  <a:schemeClr val="accent4">
                    <a:lumMod val="60000"/>
                    <a:lumOff val="40000"/>
                  </a:schemeClr>
                </a:solidFill>
                <a:latin typeface="Perpetua Titling MT" pitchFamily="18" charset="0"/>
              </a:rPr>
              <a:t>Both alone.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0-12-07 at 2.39.02 P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8153400" cy="5683500"/>
          </a:xfrm>
          <a:prstGeom prst="rect">
            <a:avLst/>
          </a:prstGeom>
        </p:spPr>
      </p:pic>
      <p:sp>
        <p:nvSpPr>
          <p:cNvPr id="5" name="Rectangle 4"/>
          <p:cNvSpPr/>
          <p:nvPr/>
        </p:nvSpPr>
        <p:spPr>
          <a:xfrm>
            <a:off x="0" y="4953000"/>
            <a:ext cx="8382000" cy="76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57" name="Title 1"/>
          <p:cNvSpPr>
            <a:spLocks noGrp="1"/>
          </p:cNvSpPr>
          <p:nvPr>
            <p:ph type="title"/>
          </p:nvPr>
        </p:nvSpPr>
        <p:spPr/>
        <p:txBody>
          <a:bodyPr/>
          <a:lstStyle/>
          <a:p>
            <a:r>
              <a:rPr lang="en-US" dirty="0" smtClean="0"/>
              <a:t>2. Call to Adventure</a:t>
            </a:r>
          </a:p>
        </p:txBody>
      </p:sp>
      <p:sp>
        <p:nvSpPr>
          <p:cNvPr id="2" name="TextBox 1"/>
          <p:cNvSpPr txBox="1"/>
          <p:nvPr/>
        </p:nvSpPr>
        <p:spPr>
          <a:xfrm>
            <a:off x="1143000" y="4876800"/>
            <a:ext cx="6934200" cy="1200329"/>
          </a:xfrm>
          <a:prstGeom prst="rect">
            <a:avLst/>
          </a:prstGeom>
          <a:noFill/>
        </p:spPr>
        <p:txBody>
          <a:bodyPr wrap="square" rtlCol="0">
            <a:spAutoFit/>
          </a:bodyPr>
          <a:lstStyle/>
          <a:p>
            <a:r>
              <a:rPr lang="en-US" i="1" dirty="0" smtClean="0">
                <a:solidFill>
                  <a:schemeClr val="accent4">
                    <a:lumMod val="60000"/>
                    <a:lumOff val="40000"/>
                  </a:schemeClr>
                </a:solidFill>
                <a:latin typeface="Perpetua Titling MT" pitchFamily="18" charset="0"/>
              </a:rPr>
              <a:t>Baku tells </a:t>
            </a:r>
            <a:r>
              <a:rPr lang="en-US" i="1" dirty="0" err="1" smtClean="0">
                <a:solidFill>
                  <a:schemeClr val="accent4">
                    <a:lumMod val="60000"/>
                    <a:lumOff val="40000"/>
                  </a:schemeClr>
                </a:solidFill>
                <a:latin typeface="Perpetua Titling MT" pitchFamily="18" charset="0"/>
              </a:rPr>
              <a:t>D’leh</a:t>
            </a:r>
            <a:r>
              <a:rPr lang="en-US" i="1" dirty="0" smtClean="0">
                <a:solidFill>
                  <a:schemeClr val="accent4">
                    <a:lumMod val="60000"/>
                    <a:lumOff val="40000"/>
                  </a:schemeClr>
                </a:solidFill>
                <a:latin typeface="Perpetua Titling MT" pitchFamily="18" charset="0"/>
              </a:rPr>
              <a:t> In order for Evolet and him to be together is if he gets the first kill in the hunt,</a:t>
            </a:r>
          </a:p>
          <a:p>
            <a:r>
              <a:rPr lang="en-US" i="1" dirty="0" smtClean="0">
                <a:solidFill>
                  <a:schemeClr val="accent4">
                    <a:lumMod val="60000"/>
                    <a:lumOff val="40000"/>
                  </a:schemeClr>
                </a:solidFill>
                <a:latin typeface="Perpetua Titling MT" pitchFamily="18" charset="0"/>
              </a:rPr>
              <a:t>Which is going be tough since another young man wants to become the leader. </a:t>
            </a:r>
            <a:endParaRPr lang="en-US" i="1" dirty="0">
              <a:solidFill>
                <a:schemeClr val="accent4">
                  <a:lumMod val="60000"/>
                  <a:lumOff val="40000"/>
                </a:schemeClr>
              </a:solidFill>
              <a:latin typeface="Perpetua Titling MT"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818</TotalTime>
  <Words>686</Words>
  <Application>Microsoft Macintosh PowerPoint</Application>
  <PresentationFormat>On-screen Show (4:3)</PresentationFormat>
  <Paragraphs>79</Paragraphs>
  <Slides>20</Slides>
  <Notes>8</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Concourse</vt:lpstr>
      <vt:lpstr>Joseph Campbell &amp; the 12 steps of the Hero’s Journey</vt:lpstr>
      <vt:lpstr>Joseph Campbell</vt:lpstr>
      <vt:lpstr>Slide 3</vt:lpstr>
      <vt:lpstr>The Myth of Man</vt:lpstr>
      <vt:lpstr>Rite of passage</vt:lpstr>
      <vt:lpstr>Psychoanalysis</vt:lpstr>
      <vt:lpstr>The 12 Steps of the Hero’s Journey</vt:lpstr>
      <vt:lpstr>1. Ordinary World</vt:lpstr>
      <vt:lpstr>2. Call to Adventure</vt:lpstr>
      <vt:lpstr>3. Respond of the Call</vt:lpstr>
      <vt:lpstr>4. Overcoming the fear</vt:lpstr>
      <vt:lpstr>5. Crossing the Threshold</vt:lpstr>
      <vt:lpstr>6. Testing the new World:</vt:lpstr>
      <vt:lpstr>7. Approach to the Inmost Cave</vt:lpstr>
      <vt:lpstr>8. Ordeal</vt:lpstr>
      <vt:lpstr>9. Reward</vt:lpstr>
      <vt:lpstr>10. The Road Back</vt:lpstr>
      <vt:lpstr>11. Resurrection</vt:lpstr>
      <vt:lpstr>12. Return with the Elixir</vt:lpstr>
      <vt:lpstr>The End!!</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Joseph Campbell &amp; the 12 steps of the Hero’s Journey</dc:title>
  <dc:creator>a</dc:creator>
  <cp:keywords/>
  <cp:lastModifiedBy>Alejandra Jarabo</cp:lastModifiedBy>
  <cp:revision>81</cp:revision>
  <dcterms:created xsi:type="dcterms:W3CDTF">2011-04-12T01:48:50Z</dcterms:created>
  <dcterms:modified xsi:type="dcterms:W3CDTF">2011-04-12T01:55:35Z</dcterms:modified>
</cp:coreProperties>
</file>