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Lst>
  <p:notesMasterIdLst>
    <p:notesMasterId r:id="rId30"/>
  </p:notesMasterIdLst>
  <p:sldIdLst>
    <p:sldId id="256" r:id="rId2"/>
    <p:sldId id="258" r:id="rId3"/>
    <p:sldId id="259" r:id="rId4"/>
    <p:sldId id="261" r:id="rId5"/>
    <p:sldId id="269" r:id="rId6"/>
    <p:sldId id="278" r:id="rId7"/>
    <p:sldId id="268" r:id="rId8"/>
    <p:sldId id="271" r:id="rId9"/>
    <p:sldId id="274" r:id="rId10"/>
    <p:sldId id="270" r:id="rId11"/>
    <p:sldId id="260" r:id="rId12"/>
    <p:sldId id="263" r:id="rId13"/>
    <p:sldId id="266" r:id="rId14"/>
    <p:sldId id="264" r:id="rId15"/>
    <p:sldId id="265" r:id="rId16"/>
    <p:sldId id="275" r:id="rId17"/>
    <p:sldId id="276" r:id="rId18"/>
    <p:sldId id="257" r:id="rId19"/>
    <p:sldId id="272" r:id="rId20"/>
    <p:sldId id="277" r:id="rId21"/>
    <p:sldId id="273" r:id="rId22"/>
    <p:sldId id="280" r:id="rId23"/>
    <p:sldId id="262" r:id="rId24"/>
    <p:sldId id="267" r:id="rId25"/>
    <p:sldId id="283" r:id="rId26"/>
    <p:sldId id="279" r:id="rId27"/>
    <p:sldId id="281" r:id="rId28"/>
    <p:sldId id="282"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0526"/>
    <a:srgbClr val="A6EDE7"/>
    <a:srgbClr val="2A2B5D"/>
    <a:srgbClr val="5A76B2"/>
    <a:srgbClr val="6584C4"/>
    <a:srgbClr val="FFE4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3157" autoAdjust="0"/>
  </p:normalViewPr>
  <p:slideViewPr>
    <p:cSldViewPr snapToObjects="1">
      <p:cViewPr varScale="1">
        <p:scale>
          <a:sx n="113" d="100"/>
          <a:sy n="113" d="100"/>
        </p:scale>
        <p:origin x="-234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Objects="1">
      <p:cViewPr varScale="1">
        <p:scale>
          <a:sx n="113" d="100"/>
          <a:sy n="113" d="100"/>
        </p:scale>
        <p:origin x="-4152"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5851E53-ABB9-4E45-8C89-056D6BBB0574}" type="datetimeFigureOut">
              <a:rPr lang="en-US" smtClean="0"/>
              <a:pPr/>
              <a:t>9/29/14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072F7D-B2B8-4C48-9691-831EAAA5849C}" type="slidenum">
              <a:rPr lang="en-US" smtClean="0"/>
              <a:pPr/>
              <a:t>‹#›</a:t>
            </a:fld>
            <a:endParaRPr lang="en-US"/>
          </a:p>
        </p:txBody>
      </p:sp>
    </p:spTree>
    <p:extLst>
      <p:ext uri="{BB962C8B-B14F-4D97-AF65-F5344CB8AC3E}">
        <p14:creationId xmlns:p14="http://schemas.microsoft.com/office/powerpoint/2010/main" val="49920673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facebook.com/pages/w/112171018800318" TargetMode="External"/><Relationship Id="rId4" Type="http://schemas.openxmlformats.org/officeDocument/2006/relationships/hyperlink" Target="http://www.facebook.com/pages/w/108386892523210" TargetMode="External"/><Relationship Id="rId5" Type="http://schemas.openxmlformats.org/officeDocument/2006/relationships/hyperlink" Target="http://en.wikipedia.org/wiki/The_Medium_is_the_Massage%23Origin_of_the_title" TargetMode="External"/><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1" Type="http://schemas.openxmlformats.org/officeDocument/2006/relationships/hyperlink" Target="http://en.wikipedia.org/wiki/Communication_studies" TargetMode="External"/><Relationship Id="rId12" Type="http://schemas.openxmlformats.org/officeDocument/2006/relationships/hyperlink" Target="http://en.wikipedia.org/w/index.php?title=David_Kenneth_Berlo&amp;action=edit&amp;redlink=1" TargetMode="External"/><Relationship Id="rId1" Type="http://schemas.openxmlformats.org/officeDocument/2006/relationships/notesMaster" Target="../notesMasters/notesMaster1.xml"/><Relationship Id="rId2" Type="http://schemas.openxmlformats.org/officeDocument/2006/relationships/slide" Target="../slides/slide9.xml"/><Relationship Id="rId3" Type="http://schemas.openxmlformats.org/officeDocument/2006/relationships/hyperlink" Target="http://en.wikipedia.org/wiki/Harold_Lasswell" TargetMode="External"/><Relationship Id="rId4" Type="http://schemas.openxmlformats.org/officeDocument/2006/relationships/hyperlink" Target="http://en.wikipedia.org/wiki/Political_science" TargetMode="External"/><Relationship Id="rId5" Type="http://schemas.openxmlformats.org/officeDocument/2006/relationships/hyperlink" Target="http://en.wikipedia.org/wiki/Chicago_school_(sociology)" TargetMode="External"/><Relationship Id="rId6" Type="http://schemas.openxmlformats.org/officeDocument/2006/relationships/hyperlink" Target="http://en.wikipedia.org/wiki/Communication_theory%23cite_note-6" TargetMode="External"/><Relationship Id="rId7" Type="http://schemas.openxmlformats.org/officeDocument/2006/relationships/hyperlink" Target="http://en.wikipedia.org/wiki/Wilbur_Schramm" TargetMode="External"/><Relationship Id="rId8" Type="http://schemas.openxmlformats.org/officeDocument/2006/relationships/hyperlink" Target="http://en.wikipedia.org/wiki/Everett_Rogers" TargetMode="External"/><Relationship Id="rId9" Type="http://schemas.openxmlformats.org/officeDocument/2006/relationships/hyperlink" Target="http://en.wikipedia.org/wiki/Communication_theory%23cite_note-7" TargetMode="External"/><Relationship Id="rId10" Type="http://schemas.openxmlformats.org/officeDocument/2006/relationships/hyperlink" Target="http://en.wikipedia.org/wiki/Communication_theory%23cite_note-8"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phrase was introduced in his most widely known book, </a:t>
            </a:r>
            <a:r>
              <a:rPr lang="en-US" i="1" dirty="0" smtClean="0">
                <a:hlinkClick r:id="rId3"/>
              </a:rPr>
              <a:t>Understanding Media: The Extensions of Man</a:t>
            </a:r>
            <a:r>
              <a:rPr lang="en-US" dirty="0" smtClean="0"/>
              <a:t>, published in 1964. McLuhan proposes that a </a:t>
            </a:r>
            <a:r>
              <a:rPr lang="en-US" b="1" dirty="0" smtClean="0"/>
              <a:t>medium</a:t>
            </a:r>
            <a:r>
              <a:rPr lang="en-US" dirty="0" smtClean="0"/>
              <a:t> itself, not the content it carries, should be the focus of study. He said that a medium affects the society in which it plays a role not only by the content delivered over the medium, but also by the characteristics of the medium itself.</a:t>
            </a:r>
          </a:p>
          <a:p>
            <a:r>
              <a:rPr lang="en-US" dirty="0" smtClean="0"/>
              <a:t>McLuhan frequently punned on the word "message" changing it to "mass age", "mess age", and "massage"; a later book, </a:t>
            </a:r>
            <a:r>
              <a:rPr lang="en-US" i="1" dirty="0" smtClean="0">
                <a:hlinkClick r:id="rId4"/>
              </a:rPr>
              <a:t>The Medium is the Massage</a:t>
            </a:r>
            <a:r>
              <a:rPr lang="en-US" dirty="0" smtClean="0"/>
              <a:t> was originally to be titled </a:t>
            </a:r>
            <a:r>
              <a:rPr lang="en-US" i="1" dirty="0" smtClean="0"/>
              <a:t>The Medium is the Message</a:t>
            </a:r>
            <a:r>
              <a:rPr lang="en-US" dirty="0" smtClean="0"/>
              <a:t>, but McLuhan preferred the new title which is said to have been a </a:t>
            </a:r>
            <a:r>
              <a:rPr lang="en-US" dirty="0" smtClean="0">
                <a:hlinkClick r:id="rId5"/>
              </a:rPr>
              <a:t>printing error</a:t>
            </a:r>
            <a:r>
              <a:rPr lang="en-US" dirty="0" smtClean="0"/>
              <a:t>.</a:t>
            </a:r>
          </a:p>
          <a:p>
            <a:endParaRPr lang="en-US" dirty="0"/>
          </a:p>
        </p:txBody>
      </p:sp>
      <p:sp>
        <p:nvSpPr>
          <p:cNvPr id="4" name="Slide Number Placeholder 3"/>
          <p:cNvSpPr>
            <a:spLocks noGrp="1"/>
          </p:cNvSpPr>
          <p:nvPr>
            <p:ph type="sldNum" sz="quarter" idx="10"/>
          </p:nvPr>
        </p:nvSpPr>
        <p:spPr/>
        <p:txBody>
          <a:bodyPr/>
          <a:lstStyle/>
          <a:p>
            <a:fld id="{A3072F7D-B2B8-4C48-9691-831EAAA5849C}"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DEF72A1C-6923-B74C-95C6-714F451A40AB}" type="slidenum">
              <a:rPr lang="en-US"/>
              <a:pPr/>
              <a:t>11</a:t>
            </a:fld>
            <a:endParaRPr lang="en-US"/>
          </a:p>
        </p:txBody>
      </p:sp>
      <p:sp>
        <p:nvSpPr>
          <p:cNvPr id="13313"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p:spPr>
      </p:sp>
      <p:sp>
        <p:nvSpPr>
          <p:cNvPr id="13314" name="Text Box 2"/>
          <p:cNvSpPr txBox="1">
            <a:spLocks noGrp="1" noChangeArrowheads="1"/>
          </p:cNvSpPr>
          <p:nvPr>
            <p:ph type="body" idx="1"/>
          </p:nvPr>
        </p:nvSpPr>
        <p:spPr bwMode="auto">
          <a:xfrm>
            <a:off x="686360" y="4342535"/>
            <a:ext cx="5486681" cy="4114511"/>
          </a:xfrm>
          <a:prstGeom prst="rect">
            <a:avLst/>
          </a:prstGeom>
          <a:noFill/>
          <a:ln>
            <a:round/>
            <a:headEnd/>
            <a:tailEnd/>
          </a:ln>
        </p:spPr>
        <p:txBody>
          <a:bodyPr wrap="none" anchor="ctr">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solidFill>
                  <a:srgbClr val="000000"/>
                </a:solidFill>
                <a:ea typeface="MS Gothic" charset="0"/>
                <a:cs typeface="MS Gothic" charset="0"/>
              </a:rPr>
              <a:t>Marquette Cole</a:t>
            </a:r>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solidFill>
                  <a:srgbClr val="000000"/>
                </a:solidFill>
                <a:ea typeface="MS Gothic" charset="0"/>
                <a:cs typeface="MS Gothic" charset="0"/>
              </a:rPr>
              <a:t>The tendency of Electronic media to Compress and dissolve Time and</a:t>
            </a:r>
            <a:r>
              <a:rPr lang="en-US" b="1" baseline="0" dirty="0" smtClean="0">
                <a:solidFill>
                  <a:srgbClr val="000000"/>
                </a:solidFill>
                <a:ea typeface="MS Gothic" charset="0"/>
                <a:cs typeface="MS Gothic" charset="0"/>
              </a:rPr>
              <a:t> Space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smtClean="0">
              <a:solidFill>
                <a:srgbClr val="000000"/>
              </a:solidFill>
              <a:ea typeface="MS Gothic" charset="0"/>
              <a:cs typeface="MS Gothic"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solidFill>
                  <a:srgbClr val="000000"/>
                </a:solidFill>
                <a:ea typeface="MS Gothic" charset="0"/>
                <a:cs typeface="MS Gothic" charset="0"/>
              </a:rPr>
              <a:t>Mass Media has created an “Oral Culture” spirit</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solidFill>
                  <a:srgbClr val="000000"/>
                </a:solidFill>
                <a:ea typeface="MS Gothic" charset="0"/>
                <a:cs typeface="MS Gothic" charset="0"/>
              </a:rPr>
              <a:t>_primitive vocabulary</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solidFill>
                  <a:srgbClr val="000000"/>
                </a:solidFill>
                <a:ea typeface="MS Gothic" charset="0"/>
                <a:cs typeface="MS Gothic" charset="0"/>
              </a:rPr>
              <a:t>_</a:t>
            </a:r>
            <a:r>
              <a:rPr lang="en-US" b="1" baseline="0" dirty="0" err="1" smtClean="0">
                <a:solidFill>
                  <a:srgbClr val="000000"/>
                </a:solidFill>
                <a:ea typeface="MS Gothic" charset="0"/>
                <a:cs typeface="MS Gothic" charset="0"/>
              </a:rPr>
              <a:t>Apocalliptic</a:t>
            </a:r>
            <a:r>
              <a:rPr lang="en-US" b="1" baseline="0" dirty="0" smtClean="0">
                <a:solidFill>
                  <a:srgbClr val="000000"/>
                </a:solidFill>
                <a:ea typeface="MS Gothic" charset="0"/>
                <a:cs typeface="MS Gothic" charset="0"/>
              </a:rPr>
              <a:t> vision</a:t>
            </a: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solidFill>
                  <a:srgbClr val="000000"/>
                </a:solidFill>
                <a:ea typeface="MS Gothic" charset="0"/>
                <a:cs typeface="MS Gothic" charset="0"/>
              </a:rPr>
              <a:t>Promise of Redemption</a:t>
            </a:r>
            <a:endParaRPr lang="en-US" b="1" dirty="0" smtClean="0">
              <a:solidFill>
                <a:srgbClr val="000000"/>
              </a:solidFill>
              <a:ea typeface="MS Gothic" charset="0"/>
              <a:cs typeface="MS Gothic" charset="0"/>
            </a:endParaRPr>
          </a:p>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Thanks to William </a:t>
            </a:r>
            <a:r>
              <a:rPr lang="en-US" dirty="0" err="1" smtClean="0"/>
              <a:t>Macker</a:t>
            </a:r>
            <a:endParaRPr lang="en-US" dirty="0"/>
          </a:p>
        </p:txBody>
      </p:sp>
      <p:sp>
        <p:nvSpPr>
          <p:cNvPr id="4" name="Slide Number Placeholder 3"/>
          <p:cNvSpPr>
            <a:spLocks noGrp="1"/>
          </p:cNvSpPr>
          <p:nvPr>
            <p:ph type="sldNum" sz="quarter" idx="10"/>
          </p:nvPr>
        </p:nvSpPr>
        <p:spPr/>
        <p:txBody>
          <a:bodyPr/>
          <a:lstStyle/>
          <a:p>
            <a:fld id="{A3072F7D-B2B8-4C48-9691-831EAAA5849C}" type="slidenum">
              <a:rPr lang="en-US" smtClean="0"/>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Sumi</a:t>
            </a:r>
            <a:r>
              <a:rPr lang="en-US" dirty="0" smtClean="0"/>
              <a:t> </a:t>
            </a:r>
            <a:r>
              <a:rPr lang="en-US" dirty="0" err="1" smtClean="0"/>
              <a:t>Oueda</a:t>
            </a:r>
            <a:r>
              <a:rPr lang="en-US" dirty="0" smtClean="0"/>
              <a:t>, Cool media</a:t>
            </a:r>
            <a:endParaRPr lang="en-US" dirty="0"/>
          </a:p>
        </p:txBody>
      </p:sp>
      <p:sp>
        <p:nvSpPr>
          <p:cNvPr id="4" name="Slide Number Placeholder 3"/>
          <p:cNvSpPr>
            <a:spLocks noGrp="1"/>
          </p:cNvSpPr>
          <p:nvPr>
            <p:ph type="sldNum" sz="quarter" idx="10"/>
          </p:nvPr>
        </p:nvSpPr>
        <p:spPr/>
        <p:txBody>
          <a:bodyPr/>
          <a:lstStyle/>
          <a:p>
            <a:fld id="{A3072F7D-B2B8-4C48-9691-831EAAA5849C}" type="slidenum">
              <a:rPr lang="en-US" smtClean="0"/>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Thanks to William </a:t>
            </a:r>
            <a:r>
              <a:rPr lang="en-US" dirty="0" err="1" smtClean="0"/>
              <a:t>Macker</a:t>
            </a:r>
            <a:endParaRPr lang="en-US" dirty="0" smtClean="0"/>
          </a:p>
          <a:p>
            <a:r>
              <a:rPr lang="en-US" dirty="0" smtClean="0"/>
              <a:t>Bill Viola</a:t>
            </a:r>
          </a:p>
          <a:p>
            <a:endParaRPr lang="en-US" dirty="0" smtClean="0"/>
          </a:p>
          <a:p>
            <a:r>
              <a:rPr lang="en-US" dirty="0" smtClean="0"/>
              <a:t>Since the 1970s Bill Viola’s videotapes and installations have dealt with themes of perception, memory and self-awareness. Emotions are the subject of </a:t>
            </a:r>
            <a:r>
              <a:rPr lang="en-US" i="1" dirty="0" smtClean="0"/>
              <a:t>The Passions</a:t>
            </a:r>
            <a:r>
              <a:rPr lang="en-US" dirty="0" smtClean="0"/>
              <a:t>, an ongoing series begun in 2000. In these works Viola grapples with one of the oldest problems in art: how to convey the power and complexity of emotion by depicting the faces and bodies of models – specifically, in his works, of performers.</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One of the first works in </a:t>
            </a:r>
            <a:r>
              <a:rPr lang="en-US" i="1" dirty="0" smtClean="0"/>
              <a:t>The Passions</a:t>
            </a:r>
            <a:r>
              <a:rPr lang="en-US" dirty="0" smtClean="0"/>
              <a:t> series, </a:t>
            </a:r>
            <a:r>
              <a:rPr lang="en-US" i="1" dirty="0" smtClean="0"/>
              <a:t>The Quintet of the Astonished</a:t>
            </a:r>
            <a:r>
              <a:rPr lang="en-US" dirty="0" smtClean="0"/>
              <a:t>, was commissioned by the National Gallery, London, and was inspired by Hieronymus Bosch’s painting of a quartet of executioners surrounding Christ. Shot on high-speed film, permitting the action to be slowed drastically when played back, the video is an intense tableau of shifting and momentary emotions. The relationships between the figures were unplanned and exist in varying intensities over the work’s duration.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http://</a:t>
            </a:r>
            <a:r>
              <a:rPr lang="en-US" dirty="0" err="1" smtClean="0"/>
              <a:t>www.getty.edu/art/exhibitions/viola/art.html</a:t>
            </a:r>
            <a:r>
              <a:rPr lang="en-US" dirty="0" smtClean="0"/>
              <a:t/>
            </a:r>
            <a:br>
              <a:rPr lang="en-US" dirty="0" smtClean="0"/>
            </a:br>
            <a:r>
              <a:rPr lang="en-US" dirty="0" smtClean="0"/>
              <a:t/>
            </a:r>
            <a:br>
              <a:rPr lang="en-US" dirty="0" smtClean="0"/>
            </a:br>
            <a:r>
              <a:rPr lang="en-US" b="1" dirty="0" smtClean="0"/>
              <a:t>Marina </a:t>
            </a:r>
            <a:r>
              <a:rPr lang="en-US" b="1" dirty="0" err="1" smtClean="0"/>
              <a:t>Abramović</a:t>
            </a:r>
            <a:r>
              <a:rPr lang="en-US" b="1" dirty="0" smtClean="0"/>
              <a:t>: An Artist's Life Manifesto | MOCA Gala 2011 (</a:t>
            </a:r>
            <a:r>
              <a:rPr lang="en-US" b="1" dirty="0" err="1" smtClean="0"/>
              <a:t>youtube</a:t>
            </a:r>
            <a:r>
              <a:rPr lang="en-US" b="1" dirty="0" smtClean="0"/>
              <a:t> video)</a:t>
            </a:r>
          </a:p>
          <a:p>
            <a:endParaRPr lang="en-US" dirty="0"/>
          </a:p>
        </p:txBody>
      </p:sp>
      <p:sp>
        <p:nvSpPr>
          <p:cNvPr id="4" name="Slide Number Placeholder 3"/>
          <p:cNvSpPr>
            <a:spLocks noGrp="1"/>
          </p:cNvSpPr>
          <p:nvPr>
            <p:ph type="sldNum" sz="quarter" idx="10"/>
          </p:nvPr>
        </p:nvSpPr>
        <p:spPr/>
        <p:txBody>
          <a:bodyPr/>
          <a:lstStyle/>
          <a:p>
            <a:fld id="{A3072F7D-B2B8-4C48-9691-831EAAA5849C}"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10 canoes</a:t>
            </a:r>
          </a:p>
          <a:p>
            <a:r>
              <a:rPr lang="en-US" dirty="0" smtClean="0"/>
              <a:t>The cosmology of the </a:t>
            </a:r>
            <a:r>
              <a:rPr lang="en-US" dirty="0" err="1" smtClean="0"/>
              <a:t>Yasmu</a:t>
            </a:r>
            <a:r>
              <a:rPr lang="en-US" dirty="0" smtClean="0"/>
              <a:t> people is an entirely different cosmology than ours. The universe is a different place, the way of thinking is therefore different, and the language, apart from being structurally different, describes different things. Ours is a language of classification and categorization, theirs is a language of connection and unity. Everything is all one. There is no notion of fiction in their cosmology, </a:t>
            </a:r>
            <a:endParaRPr lang="en-US" dirty="0"/>
          </a:p>
        </p:txBody>
      </p:sp>
      <p:sp>
        <p:nvSpPr>
          <p:cNvPr id="4" name="Slide Number Placeholder 3"/>
          <p:cNvSpPr>
            <a:spLocks noGrp="1"/>
          </p:cNvSpPr>
          <p:nvPr>
            <p:ph type="sldNum" sz="quarter" idx="10"/>
          </p:nvPr>
        </p:nvSpPr>
        <p:spPr/>
        <p:txBody>
          <a:bodyPr/>
          <a:lstStyle/>
          <a:p>
            <a:fld id="{A3072F7D-B2B8-4C48-9691-831EAAA5849C}" type="slidenum">
              <a:rPr lang="en-US" smtClean="0"/>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Danielle </a:t>
            </a:r>
            <a:r>
              <a:rPr lang="en-US" dirty="0" err="1" smtClean="0"/>
              <a:t>Pelkola</a:t>
            </a:r>
            <a:endParaRPr lang="en-US" dirty="0"/>
          </a:p>
        </p:txBody>
      </p:sp>
      <p:sp>
        <p:nvSpPr>
          <p:cNvPr id="4" name="Slide Number Placeholder 3"/>
          <p:cNvSpPr>
            <a:spLocks noGrp="1"/>
          </p:cNvSpPr>
          <p:nvPr>
            <p:ph type="sldNum" sz="quarter" idx="10"/>
          </p:nvPr>
        </p:nvSpPr>
        <p:spPr/>
        <p:txBody>
          <a:bodyPr/>
          <a:lstStyle/>
          <a:p>
            <a:fld id="{A3072F7D-B2B8-4C48-9691-831EAAA5849C}"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dirty="0" smtClean="0">
                <a:solidFill>
                  <a:srgbClr val="6284C6"/>
                </a:solidFill>
                <a:latin typeface="+mn-lt"/>
                <a:cs typeface="Calibri"/>
              </a:rPr>
              <a:t>It is the world of music, </a:t>
            </a:r>
            <a:r>
              <a:rPr lang="en-US" sz="1200" b="1" dirty="0" smtClean="0">
                <a:solidFill>
                  <a:srgbClr val="2A2B5D"/>
                </a:solidFill>
                <a:latin typeface="+mn-lt"/>
                <a:cs typeface="Calibri"/>
              </a:rPr>
              <a:t>myth,</a:t>
            </a:r>
            <a:r>
              <a:rPr lang="en-US" sz="1200" b="1" dirty="0" smtClean="0">
                <a:solidFill>
                  <a:srgbClr val="6284C6"/>
                </a:solidFill>
                <a:latin typeface="+mn-lt"/>
                <a:cs typeface="Calibri"/>
              </a:rPr>
              <a:t> and total immersion”</a:t>
            </a:r>
            <a:r>
              <a:rPr lang="en-US" b="1" dirty="0" smtClean="0">
                <a:solidFill>
                  <a:srgbClr val="6284C6"/>
                </a:solidFill>
                <a:latin typeface="+mn-lt"/>
                <a:cs typeface="Calibri"/>
              </a:rPr>
              <a:t/>
            </a:r>
            <a:br>
              <a:rPr lang="en-US" b="1" dirty="0" smtClean="0">
                <a:solidFill>
                  <a:srgbClr val="6284C6"/>
                </a:solidFill>
                <a:latin typeface="+mn-lt"/>
                <a:cs typeface="Calibri"/>
              </a:rPr>
            </a:br>
            <a:r>
              <a:rPr lang="en-US" b="1" dirty="0" smtClean="0">
                <a:solidFill>
                  <a:srgbClr val="6284C6"/>
                </a:solidFill>
                <a:latin typeface="+mn-lt"/>
                <a:cs typeface="Calibri"/>
              </a:rPr>
              <a:t> (Paul Levinson on Digital McLuhan).</a:t>
            </a:r>
            <a:endParaRPr lang="en-US" dirty="0"/>
          </a:p>
        </p:txBody>
      </p:sp>
      <p:sp>
        <p:nvSpPr>
          <p:cNvPr id="4" name="Slide Number Placeholder 3"/>
          <p:cNvSpPr>
            <a:spLocks noGrp="1"/>
          </p:cNvSpPr>
          <p:nvPr>
            <p:ph type="sldNum" sz="quarter" idx="10"/>
          </p:nvPr>
        </p:nvSpPr>
        <p:spPr/>
        <p:txBody>
          <a:bodyPr/>
          <a:lstStyle/>
          <a:p>
            <a:fld id="{A3072F7D-B2B8-4C48-9691-831EAAA5849C}" type="slidenum">
              <a:rPr lang="en-US" smtClean="0"/>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Visual Age</a:t>
            </a:r>
          </a:p>
          <a:p>
            <a:r>
              <a:rPr lang="en-US" dirty="0" smtClean="0"/>
              <a:t>Aural and Tactile Age: Electric Age</a:t>
            </a:r>
          </a:p>
          <a:p>
            <a:endParaRPr lang="en-US" dirty="0" smtClean="0"/>
          </a:p>
          <a:p>
            <a:r>
              <a:rPr lang="en-US" dirty="0" smtClean="0"/>
              <a:t>Tribal Era / Printed age</a:t>
            </a:r>
          </a:p>
          <a:p>
            <a:endParaRPr lang="en-US" dirty="0" smtClean="0"/>
          </a:p>
          <a:p>
            <a:r>
              <a:rPr lang="en-US" dirty="0" smtClean="0"/>
              <a:t>Non literate/Literate/  Post literate</a:t>
            </a:r>
          </a:p>
          <a:p>
            <a:endParaRPr lang="en-US" dirty="0" smtClean="0"/>
          </a:p>
          <a:p>
            <a:r>
              <a:rPr lang="en-US" dirty="0" smtClean="0"/>
              <a:t>Industrial Age</a:t>
            </a:r>
            <a:endParaRPr lang="en-US" dirty="0"/>
          </a:p>
        </p:txBody>
      </p:sp>
      <p:sp>
        <p:nvSpPr>
          <p:cNvPr id="4" name="Slide Number Placeholder 3"/>
          <p:cNvSpPr>
            <a:spLocks noGrp="1"/>
          </p:cNvSpPr>
          <p:nvPr>
            <p:ph type="sldNum" sz="quarter" idx="10"/>
          </p:nvPr>
        </p:nvSpPr>
        <p:spPr/>
        <p:txBody>
          <a:bodyPr/>
          <a:lstStyle/>
          <a:p>
            <a:fld id="{A3072F7D-B2B8-4C48-9691-831EAAA5849C}"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Danielle </a:t>
            </a:r>
            <a:r>
              <a:rPr lang="en-US" dirty="0" err="1" smtClean="0"/>
              <a:t>Pelkola</a:t>
            </a:r>
            <a:r>
              <a:rPr lang="en-US" dirty="0" smtClean="0"/>
              <a:t>.</a:t>
            </a:r>
          </a:p>
          <a:p>
            <a:pPr marL="0" indent="0">
              <a:buNone/>
            </a:pPr>
            <a:r>
              <a:rPr lang="en-US" b="1" dirty="0" smtClean="0"/>
              <a:t>“Visual space is a side </a:t>
            </a:r>
          </a:p>
          <a:p>
            <a:pPr marL="0" indent="0">
              <a:buNone/>
            </a:pPr>
            <a:r>
              <a:rPr lang="en-US" b="1" dirty="0" smtClean="0"/>
              <a:t>effect of the uniform, continuous and fragmented character of the phonetic alphabet…”</a:t>
            </a:r>
          </a:p>
          <a:p>
            <a:endParaRPr lang="en-US" dirty="0"/>
          </a:p>
        </p:txBody>
      </p:sp>
      <p:sp>
        <p:nvSpPr>
          <p:cNvPr id="4" name="Slide Number Placeholder 3"/>
          <p:cNvSpPr>
            <a:spLocks noGrp="1"/>
          </p:cNvSpPr>
          <p:nvPr>
            <p:ph type="sldNum" sz="quarter" idx="10"/>
          </p:nvPr>
        </p:nvSpPr>
        <p:spPr/>
        <p:txBody>
          <a:bodyPr/>
          <a:lstStyle/>
          <a:p>
            <a:fld id="{A3072F7D-B2B8-4C48-9691-831EAAA5849C}" type="slidenum">
              <a:rPr lang="en-US" smtClean="0"/>
              <a:pPr/>
              <a:t>19</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Sara</a:t>
            </a:r>
            <a:r>
              <a:rPr lang="en-US" baseline="0" dirty="0" smtClean="0"/>
              <a:t> </a:t>
            </a:r>
            <a:r>
              <a:rPr lang="en-US" baseline="0" dirty="0" err="1" smtClean="0"/>
              <a:t>Mariea</a:t>
            </a:r>
            <a:endParaRPr lang="en-US" baseline="0" dirty="0" smtClean="0"/>
          </a:p>
          <a:p>
            <a:endParaRPr lang="en-US" baseline="0" dirty="0" smtClean="0"/>
          </a:p>
          <a:p>
            <a:r>
              <a:rPr lang="en-US" baseline="0" dirty="0" smtClean="0"/>
              <a:t>The print medium encourages people to think on straight lines</a:t>
            </a:r>
          </a:p>
          <a:p>
            <a:r>
              <a:rPr lang="en-US" baseline="0" dirty="0" smtClean="0"/>
              <a:t>To arrange their perceptions of the world in forms convenient to the visual order of the printed page.</a:t>
            </a:r>
            <a:endParaRPr lang="en-US" dirty="0"/>
          </a:p>
        </p:txBody>
      </p:sp>
      <p:sp>
        <p:nvSpPr>
          <p:cNvPr id="4" name="Slide Number Placeholder 3"/>
          <p:cNvSpPr>
            <a:spLocks noGrp="1"/>
          </p:cNvSpPr>
          <p:nvPr>
            <p:ph type="sldNum" sz="quarter" idx="10"/>
          </p:nvPr>
        </p:nvSpPr>
        <p:spPr/>
        <p:txBody>
          <a:bodyPr/>
          <a:lstStyle/>
          <a:p>
            <a:fld id="{A3072F7D-B2B8-4C48-9691-831EAAA5849C}" type="slidenum">
              <a:rPr lang="en-US" smtClean="0"/>
              <a:pPr/>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1994 edition</a:t>
            </a:r>
          </a:p>
          <a:p>
            <a:endParaRPr lang="en-US" dirty="0" smtClean="0"/>
          </a:p>
          <a:p>
            <a:r>
              <a:rPr lang="en-US" dirty="0" smtClean="0"/>
              <a:t>"...the most brilliant marketing mind of all belonged to Marshall McLuhan. </a:t>
            </a:r>
            <a:r>
              <a:rPr lang="en-US" i="1" dirty="0" smtClean="0"/>
              <a:t>Understanding Media</a:t>
            </a:r>
            <a:r>
              <a:rPr lang="en-US" dirty="0" smtClean="0"/>
              <a:t> is a timeless analysis of how language, speech and technology shape human behavior in the era of mass communication. </a:t>
            </a:r>
            <a:br>
              <a:rPr lang="en-US" dirty="0" smtClean="0"/>
            </a:br>
            <a:r>
              <a:rPr lang="en-US" dirty="0" smtClean="0"/>
              <a:t>The book is a cautionary tale for marketers today who hear the Web's siren call and ignore the power of the spoken word."</a:t>
            </a:r>
            <a:br>
              <a:rPr lang="en-US" dirty="0" smtClean="0"/>
            </a:br>
            <a:r>
              <a:rPr lang="en-US" dirty="0" smtClean="0"/>
              <a:t>—</a:t>
            </a:r>
            <a:r>
              <a:rPr lang="en-US" i="1" dirty="0" smtClean="0"/>
              <a:t>Wall Street Journal</a:t>
            </a:r>
          </a:p>
          <a:p>
            <a:r>
              <a:rPr lang="en-US" i="1" dirty="0" err="1" smtClean="0"/>
              <a:t>WIRed</a:t>
            </a:r>
            <a:r>
              <a:rPr lang="en-US" i="1" dirty="0" smtClean="0"/>
              <a:t> magazine.</a:t>
            </a:r>
          </a:p>
          <a:p>
            <a:r>
              <a:rPr lang="en-US" dirty="0" smtClean="0"/>
              <a:t>development of new media models and information ecologies, many of which were spawned from MIT's Media Lab.</a:t>
            </a:r>
            <a:endParaRPr lang="en-US" i="1" dirty="0" smtClean="0"/>
          </a:p>
          <a:p>
            <a:endParaRPr lang="en-US" dirty="0"/>
          </a:p>
        </p:txBody>
      </p:sp>
      <p:sp>
        <p:nvSpPr>
          <p:cNvPr id="4" name="Slide Number Placeholder 3"/>
          <p:cNvSpPr>
            <a:spLocks noGrp="1"/>
          </p:cNvSpPr>
          <p:nvPr>
            <p:ph type="sldNum" sz="quarter" idx="10"/>
          </p:nvPr>
        </p:nvSpPr>
        <p:spPr/>
        <p:txBody>
          <a:bodyPr/>
          <a:lstStyle/>
          <a:p>
            <a:fld id="{A3072F7D-B2B8-4C48-9691-831EAAA5849C}"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visual order of Print</a:t>
            </a:r>
          </a:p>
          <a:p>
            <a:r>
              <a:rPr lang="en-US" dirty="0" smtClean="0"/>
              <a:t>Corollary structures of feeling and thought</a:t>
            </a:r>
          </a:p>
          <a:p>
            <a:endParaRPr lang="en-US" dirty="0" smtClean="0"/>
          </a:p>
          <a:p>
            <a:r>
              <a:rPr lang="en-US" dirty="0" smtClean="0"/>
              <a:t>Discard Townsman, citizen</a:t>
            </a:r>
          </a:p>
          <a:p>
            <a:endParaRPr lang="en-US" dirty="0" smtClean="0"/>
          </a:p>
          <a:p>
            <a:r>
              <a:rPr lang="en-US" dirty="0" smtClean="0"/>
              <a:t>Acquire sensibilities of nomadic-preliterate people</a:t>
            </a:r>
            <a:endParaRPr lang="en-US" dirty="0"/>
          </a:p>
        </p:txBody>
      </p:sp>
      <p:sp>
        <p:nvSpPr>
          <p:cNvPr id="4" name="Slide Number Placeholder 3"/>
          <p:cNvSpPr>
            <a:spLocks noGrp="1"/>
          </p:cNvSpPr>
          <p:nvPr>
            <p:ph type="sldNum" sz="quarter" idx="10"/>
          </p:nvPr>
        </p:nvSpPr>
        <p:spPr/>
        <p:txBody>
          <a:bodyPr/>
          <a:lstStyle/>
          <a:p>
            <a:fld id="{A3072F7D-B2B8-4C48-9691-831EAAA5849C}" type="slidenum">
              <a:rPr lang="en-US" smtClean="0"/>
              <a:pPr/>
              <a:t>23</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Kid’s choice Awards MTV 2013</a:t>
            </a:r>
          </a:p>
          <a:p>
            <a:r>
              <a:rPr lang="en-US" dirty="0" smtClean="0"/>
              <a:t>The Dwarf, the skew, the child… create their own spaces.</a:t>
            </a:r>
            <a:r>
              <a:rPr lang="en-US" baseline="0" dirty="0" smtClean="0"/>
              <a:t> They are not expected to fit into some Uniform and Repeatable niche that is not their size anyway</a:t>
            </a:r>
            <a:endParaRPr lang="en-US" dirty="0"/>
          </a:p>
        </p:txBody>
      </p:sp>
      <p:sp>
        <p:nvSpPr>
          <p:cNvPr id="4" name="Slide Number Placeholder 3"/>
          <p:cNvSpPr>
            <a:spLocks noGrp="1"/>
          </p:cNvSpPr>
          <p:nvPr>
            <p:ph type="sldNum" sz="quarter" idx="10"/>
          </p:nvPr>
        </p:nvSpPr>
        <p:spPr/>
        <p:txBody>
          <a:bodyPr/>
          <a:lstStyle/>
          <a:p>
            <a:fld id="{A3072F7D-B2B8-4C48-9691-831EAAA5849C}" type="slidenum">
              <a:rPr lang="en-US" smtClean="0"/>
              <a:pPr/>
              <a:t>25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Civil  Rights ACT. In a nationally televised address on June 6, 1963, President John F. Kennedy urged the nation to take action toward guaranteeing equal treatment of every American regardless of race</a:t>
            </a:r>
            <a:br>
              <a:rPr lang="en-US" dirty="0" smtClean="0"/>
            </a:br>
            <a:r>
              <a:rPr lang="en-US" dirty="0" smtClean="0"/>
              <a:t>signed into law by President Lyndon Johnson on July 2, 1964, prohibited discrimination in public places, provided for the integration of schools and other public facilities, and made employment discrimination illegal. </a:t>
            </a:r>
          </a:p>
          <a:p>
            <a:endParaRPr lang="en-US" dirty="0" smtClean="0"/>
          </a:p>
          <a:p>
            <a:r>
              <a:rPr lang="en-US" dirty="0" smtClean="0"/>
              <a:t>After completing what would have been the final year of John F. Kennedy’s first term, President Johnson re-elected in a landslide over Barry </a:t>
            </a:r>
            <a:r>
              <a:rPr lang="en-US" dirty="0" err="1" smtClean="0"/>
              <a:t>Goldwate</a:t>
            </a:r>
            <a:r>
              <a:rPr lang="en-US" dirty="0" smtClean="0"/>
              <a:t>.</a:t>
            </a:r>
          </a:p>
          <a:p>
            <a:r>
              <a:rPr lang="en-US" dirty="0" smtClean="0"/>
              <a:t>Kennedy was  Killed November 22, 1963, Dallas</a:t>
            </a:r>
          </a:p>
          <a:p>
            <a:r>
              <a:rPr lang="en-US" dirty="0" smtClean="0"/>
              <a:t>President Johnson declares "war on poverty," introduces a variety of federal welfare programs, including Medicare (initially proposed by Kennedy in 1960)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
            </a:r>
            <a:br>
              <a:rPr lang="en-US" dirty="0" smtClean="0"/>
            </a:br>
            <a:r>
              <a:rPr lang="en-US" dirty="0" smtClean="0"/>
              <a:t>Three civil rights workers murdered in Mississippi during "Freedom Summer”. Race riots break out in Harlem and other U.S. cities </a:t>
            </a:r>
          </a:p>
          <a:p>
            <a:endParaRPr lang="en-US" dirty="0" smtClean="0"/>
          </a:p>
          <a:p>
            <a:r>
              <a:rPr lang="en-US" dirty="0" smtClean="0"/>
              <a:t>24th Amendment to Constitution adopted, ensuring fair voting practices </a:t>
            </a:r>
          </a:p>
          <a:p>
            <a:endParaRPr lang="en-US" dirty="0" smtClean="0"/>
          </a:p>
          <a:p>
            <a:r>
              <a:rPr lang="en-US" dirty="0" smtClean="0"/>
              <a:t>U.S. military forces launch attacks on North Vietnam in response to an alleged attack on a U.S. destroyer off the Vietnamese coast; Congress passes Gulf of Tonkin resolution that gives the President greater freedom to authorize combat actions in Vietnam </a:t>
            </a:r>
            <a:endParaRPr lang="en-US" dirty="0"/>
          </a:p>
        </p:txBody>
      </p:sp>
      <p:sp>
        <p:nvSpPr>
          <p:cNvPr id="4" name="Slide Number Placeholder 3"/>
          <p:cNvSpPr>
            <a:spLocks noGrp="1"/>
          </p:cNvSpPr>
          <p:nvPr>
            <p:ph type="sldNum" sz="quarter" idx="10"/>
          </p:nvPr>
        </p:nvSpPr>
        <p:spPr/>
        <p:txBody>
          <a:bodyPr/>
          <a:lstStyle/>
          <a:p>
            <a:fld id="{A3072F7D-B2B8-4C48-9691-831EAAA5849C}"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His</a:t>
            </a:r>
            <a:r>
              <a:rPr lang="en-US" baseline="0" dirty="0" smtClean="0"/>
              <a:t> book introduced our present usage of the term MEDIA</a:t>
            </a:r>
          </a:p>
          <a:p>
            <a:endParaRPr lang="en-US" baseline="0" dirty="0" smtClean="0"/>
          </a:p>
          <a:p>
            <a:r>
              <a:rPr lang="en-US" baseline="0" dirty="0" smtClean="0"/>
              <a:t>Collective unconscious?</a:t>
            </a:r>
          </a:p>
          <a:p>
            <a:r>
              <a:rPr lang="en-US" baseline="0" dirty="0" smtClean="0"/>
              <a:t>Synchronicity of the asynchronous medium?	</a:t>
            </a:r>
            <a:endParaRPr lang="en-US" dirty="0"/>
          </a:p>
        </p:txBody>
      </p:sp>
      <p:sp>
        <p:nvSpPr>
          <p:cNvPr id="4" name="Slide Number Placeholder 3"/>
          <p:cNvSpPr>
            <a:spLocks noGrp="1"/>
          </p:cNvSpPr>
          <p:nvPr>
            <p:ph type="sldNum" sz="quarter" idx="10"/>
          </p:nvPr>
        </p:nvSpPr>
        <p:spPr/>
        <p:txBody>
          <a:bodyPr/>
          <a:lstStyle/>
          <a:p>
            <a:fld id="{A3072F7D-B2B8-4C48-9691-831EAAA5849C}" type="slidenum">
              <a:rPr lang="en-US" smtClean="0"/>
              <a:pPr/>
              <a:t>5</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TELEVISION. Cool</a:t>
            </a:r>
            <a:br>
              <a:rPr lang="en-US" dirty="0" smtClean="0"/>
            </a:br>
            <a:r>
              <a:rPr lang="en-US" dirty="0" smtClean="0"/>
              <a:t>Personal. In private space. PORTABLE. </a:t>
            </a:r>
          </a:p>
          <a:p>
            <a:r>
              <a:rPr lang="en-US" dirty="0" smtClean="0"/>
              <a:t>TV is not narrative. It bears more of a resemblance to symbolist poetry or the</a:t>
            </a:r>
            <a:r>
              <a:rPr lang="en-US" baseline="0" dirty="0" smtClean="0"/>
              <a:t> pointillist painting of Georges Seurat than it does to anything else.</a:t>
            </a:r>
            <a:endParaRPr lang="en-US" dirty="0"/>
          </a:p>
        </p:txBody>
      </p:sp>
      <p:sp>
        <p:nvSpPr>
          <p:cNvPr id="4" name="Slide Number Placeholder 3"/>
          <p:cNvSpPr>
            <a:spLocks noGrp="1"/>
          </p:cNvSpPr>
          <p:nvPr>
            <p:ph type="sldNum" sz="quarter" idx="10"/>
          </p:nvPr>
        </p:nvSpPr>
        <p:spPr/>
        <p:txBody>
          <a:bodyPr/>
          <a:lstStyle/>
          <a:p>
            <a:fld id="{A3072F7D-B2B8-4C48-9691-831EAAA5849C}"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INFORMATION</a:t>
            </a:r>
          </a:p>
          <a:p>
            <a:r>
              <a:rPr lang="en-US" dirty="0" smtClean="0"/>
              <a:t>Commodities</a:t>
            </a:r>
            <a:r>
              <a:rPr lang="en-US" baseline="0" dirty="0" smtClean="0"/>
              <a:t> come to posses more and more the character of Information: The amassment of wealth will come to depend upon the naming of things rather than the making of things.</a:t>
            </a:r>
            <a:endParaRPr lang="en-US" dirty="0"/>
          </a:p>
        </p:txBody>
      </p:sp>
      <p:sp>
        <p:nvSpPr>
          <p:cNvPr id="4" name="Slide Number Placeholder 3"/>
          <p:cNvSpPr>
            <a:spLocks noGrp="1"/>
          </p:cNvSpPr>
          <p:nvPr>
            <p:ph type="sldNum" sz="quarter" idx="10"/>
          </p:nvPr>
        </p:nvSpPr>
        <p:spPr/>
        <p:txBody>
          <a:bodyPr/>
          <a:lstStyle/>
          <a:p>
            <a:fld id="{A3072F7D-B2B8-4C48-9691-831EAAA5849C}"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a:t>
            </a:r>
            <a:r>
              <a:rPr lang="en-US" baseline="0" dirty="0" smtClean="0"/>
              <a:t> the 1960s the 500 year Predominance of the Printing medium was coming to its end. It had left its strong imprint in Law, Religion, Academia, Bureaucracy and Social power</a:t>
            </a:r>
            <a:endParaRPr lang="en-US" dirty="0" smtClean="0"/>
          </a:p>
          <a:p>
            <a:endParaRPr lang="en-US" dirty="0" smtClean="0"/>
          </a:p>
          <a:p>
            <a:r>
              <a:rPr lang="en-US" dirty="0" smtClean="0"/>
              <a:t>The Printed Medium</a:t>
            </a:r>
          </a:p>
          <a:p>
            <a:r>
              <a:rPr lang="en-US" dirty="0" smtClean="0"/>
              <a:t>Academia</a:t>
            </a:r>
          </a:p>
          <a:p>
            <a:r>
              <a:rPr lang="en-US" dirty="0" smtClean="0"/>
              <a:t>Law</a:t>
            </a:r>
          </a:p>
          <a:p>
            <a:r>
              <a:rPr lang="en-US" dirty="0" smtClean="0"/>
              <a:t>Government</a:t>
            </a:r>
          </a:p>
          <a:p>
            <a:r>
              <a:rPr lang="en-US" dirty="0" smtClean="0"/>
              <a:t>Society</a:t>
            </a:r>
            <a:endParaRPr lang="en-US" dirty="0"/>
          </a:p>
        </p:txBody>
      </p:sp>
      <p:sp>
        <p:nvSpPr>
          <p:cNvPr id="4" name="Slide Number Placeholder 3"/>
          <p:cNvSpPr>
            <a:spLocks noGrp="1"/>
          </p:cNvSpPr>
          <p:nvPr>
            <p:ph type="sldNum" sz="quarter" idx="10"/>
          </p:nvPr>
        </p:nvSpPr>
        <p:spPr/>
        <p:txBody>
          <a:bodyPr/>
          <a:lstStyle/>
          <a:p>
            <a:fld id="{A3072F7D-B2B8-4C48-9691-831EAAA5849C}"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hlinkClick r:id="rId3" tooltip="Harold Lasswell"/>
              </a:rPr>
              <a:t>Harold Lasswell</a:t>
            </a:r>
            <a:r>
              <a:rPr lang="en-US" dirty="0" smtClean="0"/>
              <a:t> (1902–1978), a </a:t>
            </a:r>
            <a:r>
              <a:rPr lang="en-US" dirty="0" smtClean="0">
                <a:hlinkClick r:id="rId4" tooltip="Political science"/>
              </a:rPr>
              <a:t>political scientist</a:t>
            </a:r>
            <a:r>
              <a:rPr lang="en-US" dirty="0" smtClean="0"/>
              <a:t> and communication theorist, was a member of the </a:t>
            </a:r>
            <a:r>
              <a:rPr lang="en-US" dirty="0" smtClean="0">
                <a:hlinkClick r:id="rId5" tooltip="Chicago school (sociology)"/>
              </a:rPr>
              <a:t>Chicago school of sociology</a:t>
            </a:r>
            <a:r>
              <a:rPr lang="en-US" dirty="0" smtClean="0"/>
              <a:t>. In his work 'The Structure and Function of Communication in Society' (1948) he defined the communication process as </a:t>
            </a:r>
            <a:r>
              <a:rPr lang="en-US" i="1" dirty="0" smtClean="0"/>
              <a:t>Who (says) What (to) Whom (in) What Channel (with) What Effect</a:t>
            </a:r>
            <a:r>
              <a:rPr lang="en-US" dirty="0" smtClean="0"/>
              <a:t>. The distinct model he propounded was known as Dance Model.</a:t>
            </a:r>
            <a:r>
              <a:rPr lang="en-US" baseline="30000" dirty="0" smtClean="0">
                <a:hlinkClick r:id="rId6"/>
              </a:rPr>
              <a:t>[7]</a:t>
            </a:r>
            <a:endParaRPr lang="en-US" baseline="30000" dirty="0" smtClean="0"/>
          </a:p>
          <a:p>
            <a:endParaRPr lang="en-US" dirty="0" smtClean="0"/>
          </a:p>
          <a:p>
            <a:r>
              <a:rPr lang="en-US" dirty="0" smtClean="0"/>
              <a:t>These first studies on communication's models promoted more researches on the topic. </a:t>
            </a:r>
            <a:r>
              <a:rPr lang="en-US" dirty="0" smtClean="0">
                <a:hlinkClick r:id="rId7" tooltip="Wilbur Schramm"/>
              </a:rPr>
              <a:t>Wilbur Lang Schramm</a:t>
            </a:r>
            <a:r>
              <a:rPr lang="en-US" dirty="0" smtClean="0"/>
              <a:t> (1907–1987), called by communication theorist </a:t>
            </a:r>
            <a:r>
              <a:rPr lang="en-US" dirty="0" smtClean="0">
                <a:hlinkClick r:id="rId8" tooltip="Everett Rogers"/>
              </a:rPr>
              <a:t>Everett Rogers</a:t>
            </a:r>
            <a:r>
              <a:rPr lang="en-US" dirty="0" smtClean="0"/>
              <a:t> as the </a:t>
            </a:r>
            <a:r>
              <a:rPr lang="en-US" i="1" dirty="0" smtClean="0"/>
              <a:t>founder of communication study</a:t>
            </a:r>
            <a:r>
              <a:rPr lang="en-US" dirty="0" smtClean="0"/>
              <a:t>,</a:t>
            </a:r>
            <a:r>
              <a:rPr lang="en-US" baseline="30000" dirty="0" smtClean="0">
                <a:hlinkClick r:id="rId9"/>
              </a:rPr>
              <a:t>[8]</a:t>
            </a:r>
            <a:r>
              <a:rPr lang="en-US" dirty="0" smtClean="0"/>
              <a:t> focused his studies on the experience of the sender and receiver (listener). Communication is possible only upon a common language between sender and receiver.</a:t>
            </a:r>
            <a:r>
              <a:rPr lang="en-US" baseline="30000" dirty="0" smtClean="0">
                <a:hlinkClick r:id="rId10"/>
              </a:rPr>
              <a:t>[9]</a:t>
            </a:r>
            <a:r>
              <a:rPr lang="en-US" dirty="0" smtClean="0"/>
              <a:t> Everett Roger's accounts later led to the basis for development </a:t>
            </a:r>
            <a:r>
              <a:rPr lang="en-US" dirty="0" smtClean="0">
                <a:hlinkClick r:id="rId11" tooltip="Communication studies"/>
              </a:rPr>
              <a:t>communication studies</a:t>
            </a:r>
            <a:r>
              <a:rPr lang="en-US" dirty="0" smtClean="0"/>
              <a:t>.</a:t>
            </a:r>
          </a:p>
          <a:p>
            <a:endParaRPr lang="en-US" dirty="0" smtClean="0"/>
          </a:p>
          <a:p>
            <a:r>
              <a:rPr lang="en-US" dirty="0" smtClean="0"/>
              <a:t>In 1960, </a:t>
            </a:r>
            <a:r>
              <a:rPr lang="en-US" dirty="0" smtClean="0">
                <a:hlinkClick r:id="rId12" tooltip="David Kenneth Berlo (page does not exist)"/>
              </a:rPr>
              <a:t>David Kenneth Berlo</a:t>
            </a:r>
            <a:r>
              <a:rPr lang="en-US" dirty="0" smtClean="0"/>
              <a:t>, a disciple of Schramm, expanded on Shannon and Weaver’s linear model of communication and created the </a:t>
            </a:r>
            <a:r>
              <a:rPr lang="en-US" i="1" dirty="0" smtClean="0"/>
              <a:t>Sender-Message-Channel-Receiver Model of communication</a:t>
            </a:r>
            <a:r>
              <a:rPr lang="en-US" dirty="0" smtClean="0"/>
              <a:t> (SMCR Model) exposed in his work </a:t>
            </a:r>
            <a:r>
              <a:rPr lang="en-US" i="1" dirty="0" smtClean="0"/>
              <a:t>The Process of Communication</a:t>
            </a:r>
            <a:r>
              <a:rPr lang="en-US" dirty="0" smtClean="0"/>
              <a:t>,</a:t>
            </a:r>
            <a:endParaRPr lang="en-US" dirty="0"/>
          </a:p>
        </p:txBody>
      </p:sp>
      <p:sp>
        <p:nvSpPr>
          <p:cNvPr id="4" name="Slide Number Placeholder 3"/>
          <p:cNvSpPr>
            <a:spLocks noGrp="1"/>
          </p:cNvSpPr>
          <p:nvPr>
            <p:ph type="sldNum" sz="quarter" idx="10"/>
          </p:nvPr>
        </p:nvSpPr>
        <p:spPr/>
        <p:txBody>
          <a:bodyPr/>
          <a:lstStyle/>
          <a:p>
            <a:fld id="{A3072F7D-B2B8-4C48-9691-831EAAA5849C}" type="slidenum">
              <a:rPr lang="en-US" smtClean="0"/>
              <a:pPr/>
              <a:t>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Sumi</a:t>
            </a:r>
            <a:r>
              <a:rPr lang="en-US" dirty="0" smtClean="0"/>
              <a:t> </a:t>
            </a:r>
            <a:r>
              <a:rPr lang="en-US" dirty="0" err="1" smtClean="0"/>
              <a:t>Oueda</a:t>
            </a:r>
            <a:r>
              <a:rPr lang="en-US" dirty="0" smtClean="0"/>
              <a:t>, Cool media</a:t>
            </a:r>
          </a:p>
          <a:p>
            <a:r>
              <a:rPr lang="en-US" dirty="0" smtClean="0"/>
              <a:t>Media extends our nervous system</a:t>
            </a:r>
          </a:p>
          <a:p>
            <a:r>
              <a:rPr lang="en-US" dirty="0" smtClean="0"/>
              <a:t>“A medium is the extension of the Human body and its Central Nervous system”</a:t>
            </a:r>
          </a:p>
          <a:p>
            <a:endParaRPr lang="en-US" dirty="0" smtClean="0"/>
          </a:p>
          <a:p>
            <a:r>
              <a:rPr lang="en-US" dirty="0" smtClean="0"/>
              <a:t>The Message: Any change of scale or pattern that a new invention introduces to human affairs</a:t>
            </a:r>
          </a:p>
          <a:p>
            <a:r>
              <a:rPr lang="en-US" dirty="0" smtClean="0"/>
              <a:t>CONTENT FOLLOWS FORM</a:t>
            </a:r>
          </a:p>
          <a:p>
            <a:endParaRPr lang="en-US" dirty="0" smtClean="0"/>
          </a:p>
          <a:p>
            <a:r>
              <a:rPr lang="en-US" dirty="0" smtClean="0"/>
              <a:t>The content of a medium is always another medium</a:t>
            </a:r>
            <a:endParaRPr lang="en-US" dirty="0"/>
          </a:p>
        </p:txBody>
      </p:sp>
      <p:sp>
        <p:nvSpPr>
          <p:cNvPr id="4" name="Slide Number Placeholder 3"/>
          <p:cNvSpPr>
            <a:spLocks noGrp="1"/>
          </p:cNvSpPr>
          <p:nvPr>
            <p:ph type="sldNum" sz="quarter" idx="10"/>
          </p:nvPr>
        </p:nvSpPr>
        <p:spPr/>
        <p:txBody>
          <a:bodyPr/>
          <a:lstStyle/>
          <a:p>
            <a:fld id="{A3072F7D-B2B8-4C48-9691-831EAAA5849C}"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27094"/>
            <a:ext cx="7772400" cy="1470025"/>
          </a:xfrm>
        </p:spPr>
        <p:txBody>
          <a:bodyPr anchor="b" anchorCtr="0"/>
          <a:lstStyle>
            <a:lvl1pPr>
              <a:defRPr sz="5400">
                <a:gradFill>
                  <a:gsLst>
                    <a:gs pos="0">
                      <a:schemeClr val="tx2"/>
                    </a:gs>
                    <a:gs pos="100000">
                      <a:schemeClr val="tx2">
                        <a:lumMod val="75000"/>
                      </a:schemeClr>
                    </a:gs>
                  </a:gsLst>
                  <a:lin ang="5400000" scaled="0"/>
                </a:gradFill>
                <a:effectLst>
                  <a:outerShdw blurRad="50800" dist="25400" dir="5400000" algn="t" rotWithShape="0">
                    <a:prstClr val="black">
                      <a:alpha val="40000"/>
                    </a:prstClr>
                  </a:outerShdw>
                </a:effectLst>
              </a:defRPr>
            </a:lvl1pPr>
          </a:lstStyle>
          <a:p>
            <a:r>
              <a:rPr lang="en-US" smtClean="0"/>
              <a:t>Click to edit Master title style</a:t>
            </a:r>
            <a:endParaRPr/>
          </a:p>
        </p:txBody>
      </p:sp>
      <p:sp>
        <p:nvSpPr>
          <p:cNvPr id="3" name="Subtitle 2"/>
          <p:cNvSpPr>
            <a:spLocks noGrp="1"/>
          </p:cNvSpPr>
          <p:nvPr>
            <p:ph type="subTitle" idx="1"/>
          </p:nvPr>
        </p:nvSpPr>
        <p:spPr>
          <a:xfrm>
            <a:off x="685801" y="3810000"/>
            <a:ext cx="7770812" cy="1752600"/>
          </a:xfrm>
        </p:spPr>
        <p:txBody>
          <a:bodyPr>
            <a:normAutofit/>
          </a:bodyPr>
          <a:lstStyle>
            <a:lvl1pPr marL="0" indent="0" algn="ctr">
              <a:spcBef>
                <a:spcPts val="300"/>
              </a:spcBef>
              <a:buNone/>
              <a:defRPr sz="160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185D4F0C-5D24-E54F-8A7D-95A454B70C2E}" type="datetimeFigureOut">
              <a:rPr lang="en-US" smtClean="0"/>
              <a:pPr/>
              <a:t>9/29/14</a:t>
            </a:fld>
            <a:endParaRPr lang="en-US"/>
          </a:p>
        </p:txBody>
      </p:sp>
      <p:sp>
        <p:nvSpPr>
          <p:cNvPr id="5" name="Footer Placeholder 4"/>
          <p:cNvSpPr>
            <a:spLocks noGrp="1"/>
          </p:cNvSpPr>
          <p:nvPr>
            <p:ph type="ftr" sz="quarter" idx="11"/>
          </p:nvPr>
        </p:nvSpPr>
        <p:spPr/>
        <p:txBody>
          <a:bodyPr/>
          <a:lstStyle/>
          <a:p>
            <a:endParaRPr lang="en-US"/>
          </a:p>
        </p:txBody>
      </p:sp>
      <p:pic>
        <p:nvPicPr>
          <p:cNvPr id="7" name="Picture 6" descr="CoverGlyph.png"/>
          <p:cNvPicPr>
            <a:picLocks noChangeAspect="1"/>
          </p:cNvPicPr>
          <p:nvPr/>
        </p:nvPicPr>
        <p:blipFill>
          <a:blip r:embed="rId2"/>
          <a:stretch>
            <a:fillRect/>
          </a:stretch>
        </p:blipFill>
        <p:spPr>
          <a:xfrm>
            <a:off x="4010025" y="3048000"/>
            <a:ext cx="1123950" cy="771525"/>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3738282"/>
            <a:ext cx="7770813" cy="1048870"/>
          </a:xfrm>
          <a:effectLst/>
        </p:spPr>
        <p:txBody>
          <a:bodyPr vert="horz" lIns="91440" tIns="45720" rIns="91440" bIns="45720" rtlCol="0" anchor="b" anchorCtr="0">
            <a:noAutofit/>
          </a:bodyPr>
          <a:lstStyle>
            <a:lvl1pPr algn="ctr" defTabSz="914400" rtl="0" eaLnBrk="1" latinLnBrk="0" hangingPunct="1">
              <a:spcBef>
                <a:spcPct val="0"/>
              </a:spcBef>
              <a:buNone/>
              <a:defRPr sz="3800" b="0" kern="1200">
                <a:solidFill>
                  <a:schemeClr val="tx2"/>
                </a:solidFill>
                <a:effectLst>
                  <a:outerShdw blurRad="38100" dist="12700" algn="l"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2286000" y="457200"/>
            <a:ext cx="4572000" cy="3173506"/>
          </a:xfrm>
          <a:ln w="101600">
            <a:solidFill>
              <a:schemeClr val="tx1"/>
            </a:solidFill>
            <a:miter lim="800000"/>
          </a:ln>
          <a:effectLst>
            <a:outerShdw blurRad="50800" dist="38100" dir="2700000" algn="tl" rotWithShape="0">
              <a:prstClr val="black">
                <a:alpha val="40000"/>
              </a:prstClr>
            </a:outerShdw>
          </a:effectLst>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685800" y="5181600"/>
            <a:ext cx="7770813" cy="685800"/>
          </a:xfrm>
        </p:spPr>
        <p:txBody>
          <a:bodyPr vert="horz" lIns="91440" tIns="45720" rIns="91440" bIns="45720" rtlCol="0">
            <a:normAutofit/>
          </a:bodyPr>
          <a:lstStyle>
            <a:lvl1pPr marL="0" indent="0" algn="ctr">
              <a:spcBef>
                <a:spcPts val="300"/>
              </a:spcBef>
              <a:buNone/>
              <a:defRPr sz="1800" kern="120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2000"/>
              </a:spcBef>
              <a:buClr>
                <a:schemeClr val="accent3"/>
              </a:buClr>
              <a:buFont typeface="Wingdings" pitchFamily="2" charset="2"/>
              <a:buNone/>
            </a:pPr>
            <a:r>
              <a:rPr lang="en-US" smtClean="0"/>
              <a:t>Click to edit Master text styles</a:t>
            </a:r>
          </a:p>
        </p:txBody>
      </p:sp>
      <p:sp>
        <p:nvSpPr>
          <p:cNvPr id="5" name="Date Placeholder 4"/>
          <p:cNvSpPr>
            <a:spLocks noGrp="1"/>
          </p:cNvSpPr>
          <p:nvPr>
            <p:ph type="dt" sz="half" idx="10"/>
          </p:nvPr>
        </p:nvSpPr>
        <p:spPr/>
        <p:txBody>
          <a:bodyPr/>
          <a:lstStyle/>
          <a:p>
            <a:fld id="{185D4F0C-5D24-E54F-8A7D-95A454B70C2E}" type="datetimeFigureOut">
              <a:rPr lang="en-US" smtClean="0"/>
              <a:pPr/>
              <a:t>9/29/14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FDC31D-6F76-7846-ACC8-A2F59918BF7A}" type="slidenum">
              <a:rPr lang="en-US" smtClean="0"/>
              <a:pPr/>
              <a:t>‹#›</a:t>
            </a:fld>
            <a:endParaRPr lang="en-US"/>
          </a:p>
        </p:txBody>
      </p:sp>
      <p:pic>
        <p:nvPicPr>
          <p:cNvPr id="11" name="Picture 2" descr="HR-Glyph-R3.png"/>
          <p:cNvPicPr>
            <a:picLocks noChangeAspect="1" noChangeArrowheads="1"/>
          </p:cNvPicPr>
          <p:nvPr/>
        </p:nvPicPr>
        <p:blipFill>
          <a:blip r:embed="rId2" cstate="print"/>
          <a:srcRect/>
          <a:stretch>
            <a:fillRect/>
          </a:stretch>
        </p:blipFill>
        <p:spPr bwMode="auto">
          <a:xfrm>
            <a:off x="3749040" y="4890247"/>
            <a:ext cx="1645920" cy="170411"/>
          </a:xfrm>
          <a:prstGeom prst="rect">
            <a:avLst/>
          </a:prstGeom>
          <a:noFill/>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185D4F0C-5D24-E54F-8A7D-95A454B70C2E}" type="datetimeFigureOut">
              <a:rPr lang="en-US" smtClean="0"/>
              <a:pPr/>
              <a:t>9/29/14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FDC31D-6F76-7846-ACC8-A2F59918BF7A}" type="slidenum">
              <a:rPr lang="en-US" smtClean="0"/>
              <a:pPr/>
              <a:t>‹#›</a:t>
            </a:fld>
            <a:endParaRPr lang="en-US"/>
          </a:p>
        </p:txBody>
      </p:sp>
      <p:pic>
        <p:nvPicPr>
          <p:cNvPr id="10"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2800" y="537882"/>
            <a:ext cx="1524000" cy="5325036"/>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85800" y="537882"/>
            <a:ext cx="5889812" cy="532503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185D4F0C-5D24-E54F-8A7D-95A454B70C2E}" type="datetimeFigureOut">
              <a:rPr lang="en-US" smtClean="0"/>
              <a:pPr/>
              <a:t>9/29/14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FDC31D-6F76-7846-ACC8-A2F59918BF7A}" type="slidenum">
              <a:rPr lang="en-US" smtClean="0"/>
              <a:pPr/>
              <a:t>‹#›</a:t>
            </a:fld>
            <a:endParaRPr lang="en-US"/>
          </a:p>
        </p:txBody>
      </p:sp>
      <p:pic>
        <p:nvPicPr>
          <p:cNvPr id="9" name="Picture 2" descr="HR-Glyph-R3.png"/>
          <p:cNvPicPr>
            <a:picLocks noChangeAspect="1" noChangeArrowheads="1"/>
          </p:cNvPicPr>
          <p:nvPr/>
        </p:nvPicPr>
        <p:blipFill>
          <a:blip r:embed="rId2" cstate="print"/>
          <a:srcRect/>
          <a:stretch>
            <a:fillRect/>
          </a:stretch>
        </p:blipFill>
        <p:spPr bwMode="auto">
          <a:xfrm rot="5400000">
            <a:off x="6052928" y="3115195"/>
            <a:ext cx="1645920" cy="170411"/>
          </a:xfrm>
          <a:prstGeom prst="rect">
            <a:avLst/>
          </a:prstGeom>
          <a:noFill/>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185D4F0C-5D24-E54F-8A7D-95A454B70C2E}" type="datetimeFigureOut">
              <a:rPr lang="en-US" smtClean="0"/>
              <a:pPr/>
              <a:t>9/29/14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FDC31D-6F76-7846-ACC8-A2F59918BF7A}" type="slidenum">
              <a:rPr lang="en-US" smtClean="0"/>
              <a:pPr/>
              <a:t>‹#›</a:t>
            </a:fld>
            <a:endParaRPr lang="en-US"/>
          </a:p>
        </p:txBody>
      </p:sp>
      <p:pic>
        <p:nvPicPr>
          <p:cNvPr id="8"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626440"/>
            <a:ext cx="7770813" cy="1472184"/>
          </a:xfrm>
        </p:spPr>
        <p:txBody>
          <a:bodyPr anchor="b" anchorCtr="0"/>
          <a:lstStyle>
            <a:lvl1pPr algn="ctr">
              <a:defRPr sz="5400" b="0" i="0" cap="none" baseline="0"/>
            </a:lvl1pPr>
          </a:lstStyle>
          <a:p>
            <a:r>
              <a:rPr lang="en-US" smtClean="0"/>
              <a:t>Click to edit Master title style</a:t>
            </a:r>
            <a:endParaRPr/>
          </a:p>
        </p:txBody>
      </p:sp>
      <p:sp>
        <p:nvSpPr>
          <p:cNvPr id="3" name="Text Placeholder 2"/>
          <p:cNvSpPr>
            <a:spLocks noGrp="1"/>
          </p:cNvSpPr>
          <p:nvPr>
            <p:ph type="body" idx="1"/>
          </p:nvPr>
        </p:nvSpPr>
        <p:spPr>
          <a:xfrm>
            <a:off x="685800" y="3813048"/>
            <a:ext cx="7770813" cy="1755648"/>
          </a:xfrm>
        </p:spPr>
        <p:txBody>
          <a:bodyPr anchor="t" anchorCtr="0">
            <a:normAutofit/>
          </a:bodyPr>
          <a:lstStyle>
            <a:lvl1pPr marL="0" indent="0" algn="ctr">
              <a:spcBef>
                <a:spcPts val="300"/>
              </a:spcBef>
              <a:buNone/>
              <a:defRPr sz="16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85D4F0C-5D24-E54F-8A7D-95A454B70C2E}" type="datetimeFigureOut">
              <a:rPr lang="en-US" smtClean="0"/>
              <a:pPr/>
              <a:t>9/29/14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FDC31D-6F76-7846-ACC8-A2F59918BF7A}" type="slidenum">
              <a:rPr lang="en-US" smtClean="0"/>
              <a:pPr/>
              <a:t>‹#›</a:t>
            </a:fld>
            <a:endParaRPr lang="en-US"/>
          </a:p>
        </p:txBody>
      </p:sp>
      <p:pic>
        <p:nvPicPr>
          <p:cNvPr id="7" name="Picture 6" descr="Glyph-SectionHeader.png"/>
          <p:cNvPicPr>
            <a:picLocks noChangeAspect="1"/>
          </p:cNvPicPr>
          <p:nvPr/>
        </p:nvPicPr>
        <p:blipFill>
          <a:blip r:embed="rId2"/>
          <a:stretch>
            <a:fillRect/>
          </a:stretch>
        </p:blipFill>
        <p:spPr>
          <a:xfrm>
            <a:off x="4038600" y="3174066"/>
            <a:ext cx="1066800" cy="59055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685800" y="2209801"/>
            <a:ext cx="3657600" cy="36576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800600" y="2209801"/>
            <a:ext cx="3657600" cy="36576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185D4F0C-5D24-E54F-8A7D-95A454B70C2E}" type="datetimeFigureOut">
              <a:rPr lang="en-US" smtClean="0"/>
              <a:pPr/>
              <a:t>9/29/14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FDC31D-6F76-7846-ACC8-A2F59918BF7A}" type="slidenum">
              <a:rPr lang="en-US" smtClean="0"/>
              <a:pPr/>
              <a:t>‹#›</a:t>
            </a:fld>
            <a:endParaRPr lang="en-US"/>
          </a:p>
        </p:txBody>
      </p:sp>
      <p:pic>
        <p:nvPicPr>
          <p:cNvPr id="9"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85800" y="2027238"/>
            <a:ext cx="3657600" cy="639762"/>
          </a:xfrm>
        </p:spPr>
        <p:txBody>
          <a:bodyPr anchor="ctr" anchorCtr="0"/>
          <a:lstStyle>
            <a:lvl1pPr marL="0" indent="0" algn="ctr">
              <a:spcBef>
                <a:spcPts val="300"/>
              </a:spcBef>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819400"/>
            <a:ext cx="3657600" cy="3048000"/>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800600" y="2027238"/>
            <a:ext cx="3657600" cy="639762"/>
          </a:xfrm>
        </p:spPr>
        <p:txBody>
          <a:bodyPr anchor="ctr" anchorCtr="0"/>
          <a:lstStyle>
            <a:lvl1pPr marL="0" indent="0" algn="ctr">
              <a:spcBef>
                <a:spcPts val="300"/>
              </a:spcBef>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00600" y="2819400"/>
            <a:ext cx="3657600" cy="3048000"/>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185D4F0C-5D24-E54F-8A7D-95A454B70C2E}" type="datetimeFigureOut">
              <a:rPr lang="en-US" smtClean="0"/>
              <a:pPr/>
              <a:t>9/29/14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FDC31D-6F76-7846-ACC8-A2F59918BF7A}" type="slidenum">
              <a:rPr lang="en-US" smtClean="0"/>
              <a:pPr/>
              <a:t>‹#›</a:t>
            </a:fld>
            <a:endParaRPr lang="en-US"/>
          </a:p>
        </p:txBody>
      </p:sp>
      <p:pic>
        <p:nvPicPr>
          <p:cNvPr id="11"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185D4F0C-5D24-E54F-8A7D-95A454B70C2E}" type="datetimeFigureOut">
              <a:rPr lang="en-US" smtClean="0"/>
              <a:pPr/>
              <a:t>9/29/14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FDC31D-6F76-7846-ACC8-A2F59918BF7A}" type="slidenum">
              <a:rPr lang="en-US" smtClean="0"/>
              <a:pPr/>
              <a:t>‹#›</a:t>
            </a:fld>
            <a:endParaRPr lang="en-US"/>
          </a:p>
        </p:txBody>
      </p:sp>
      <p:pic>
        <p:nvPicPr>
          <p:cNvPr id="8"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5D4F0C-5D24-E54F-8A7D-95A454B70C2E}" type="datetimeFigureOut">
              <a:rPr lang="en-US" smtClean="0"/>
              <a:pPr/>
              <a:t>9/29/14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FDC31D-6F76-7846-ACC8-A2F59918BF7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8906" y="914400"/>
            <a:ext cx="3657600" cy="1162050"/>
          </a:xfrm>
        </p:spPr>
        <p:txBody>
          <a:bodyPr anchor="b"/>
          <a:lstStyle>
            <a:lvl1pPr algn="ctr">
              <a:defRPr sz="3800" b="0"/>
            </a:lvl1pPr>
          </a:lstStyle>
          <a:p>
            <a:r>
              <a:rPr lang="en-US" smtClean="0"/>
              <a:t>Click to edit Master title style</a:t>
            </a:r>
            <a:endParaRPr/>
          </a:p>
        </p:txBody>
      </p:sp>
      <p:sp>
        <p:nvSpPr>
          <p:cNvPr id="3" name="Content Placeholder 2"/>
          <p:cNvSpPr>
            <a:spLocks noGrp="1"/>
          </p:cNvSpPr>
          <p:nvPr>
            <p:ph idx="1"/>
          </p:nvPr>
        </p:nvSpPr>
        <p:spPr>
          <a:xfrm>
            <a:off x="4796118" y="457199"/>
            <a:ext cx="3657600" cy="5410201"/>
          </a:xfrm>
        </p:spPr>
        <p:txBody>
          <a:bodyPr>
            <a:normAutofit/>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658906" y="2590799"/>
            <a:ext cx="3657600" cy="2895601"/>
          </a:xfrm>
        </p:spPr>
        <p:txBody>
          <a:bodyPr>
            <a:normAutofit/>
          </a:bodyPr>
          <a:lstStyle>
            <a:lvl1pPr marL="0" indent="0" algn="ctr">
              <a:lnSpc>
                <a:spcPct val="110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5D4F0C-5D24-E54F-8A7D-95A454B70C2E}" type="datetimeFigureOut">
              <a:rPr lang="en-US" smtClean="0"/>
              <a:pPr/>
              <a:t>9/29/14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FDC31D-6F76-7846-ACC8-A2F59918BF7A}" type="slidenum">
              <a:rPr lang="en-US" smtClean="0"/>
              <a:pPr/>
              <a:t>‹#›</a:t>
            </a:fld>
            <a:endParaRPr lang="en-US"/>
          </a:p>
        </p:txBody>
      </p:sp>
      <p:pic>
        <p:nvPicPr>
          <p:cNvPr id="10" name="Picture 2" descr="HR-Glyph-R3.png"/>
          <p:cNvPicPr>
            <a:picLocks noChangeAspect="1" noChangeArrowheads="1"/>
          </p:cNvPicPr>
          <p:nvPr/>
        </p:nvPicPr>
        <p:blipFill>
          <a:blip r:embed="rId2" cstate="print"/>
          <a:srcRect/>
          <a:stretch>
            <a:fillRect/>
          </a:stretch>
        </p:blipFill>
        <p:spPr bwMode="auto">
          <a:xfrm>
            <a:off x="1664746" y="2286000"/>
            <a:ext cx="1645920" cy="170411"/>
          </a:xfrm>
          <a:prstGeom prst="rect">
            <a:avLst/>
          </a:prstGeom>
          <a:noFill/>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99013" y="914400"/>
            <a:ext cx="3657600" cy="1161288"/>
          </a:xfrm>
          <a:effectLst/>
        </p:spPr>
        <p:txBody>
          <a:bodyPr vert="horz" lIns="91440" tIns="45720" rIns="91440" bIns="45720" rtlCol="0" anchor="b" anchorCtr="0">
            <a:noAutofit/>
          </a:bodyPr>
          <a:lstStyle>
            <a:lvl1pPr algn="ctr" defTabSz="914400" rtl="0" eaLnBrk="1" latinLnBrk="0" hangingPunct="1">
              <a:spcBef>
                <a:spcPct val="0"/>
              </a:spcBef>
              <a:buNone/>
              <a:defRPr sz="3800" b="0" kern="1200">
                <a:solidFill>
                  <a:schemeClr val="tx2"/>
                </a:solidFill>
                <a:effectLst>
                  <a:outerShdw blurRad="38100" dist="12700" algn="l"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658906" y="457200"/>
            <a:ext cx="3657600" cy="5413248"/>
          </a:xfrm>
          <a:ln w="101600">
            <a:solidFill>
              <a:schemeClr val="tx1"/>
            </a:solidFill>
            <a:miter lim="800000"/>
          </a:ln>
          <a:effectLst>
            <a:outerShdw blurRad="50800" dist="381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799013" y="2587752"/>
            <a:ext cx="3657600" cy="2898648"/>
          </a:xfrm>
        </p:spPr>
        <p:txBody>
          <a:bodyPr vert="horz" lIns="91440" tIns="45720" rIns="91440" bIns="45720" rtlCol="0">
            <a:normAutofit/>
          </a:bodyPr>
          <a:lstStyle>
            <a:lvl1pPr marL="0" indent="0" algn="ctr">
              <a:buNone/>
              <a:defRPr sz="1800" kern="120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2000"/>
              </a:spcBef>
              <a:buClr>
                <a:schemeClr val="accent3"/>
              </a:buClr>
              <a:buFont typeface="Wingdings" pitchFamily="2" charset="2"/>
              <a:buNone/>
            </a:pPr>
            <a:r>
              <a:rPr lang="en-US" smtClean="0"/>
              <a:t>Click to edit Master text styles</a:t>
            </a:r>
          </a:p>
        </p:txBody>
      </p:sp>
      <p:sp>
        <p:nvSpPr>
          <p:cNvPr id="5" name="Date Placeholder 4"/>
          <p:cNvSpPr>
            <a:spLocks noGrp="1"/>
          </p:cNvSpPr>
          <p:nvPr>
            <p:ph type="dt" sz="half" idx="10"/>
          </p:nvPr>
        </p:nvSpPr>
        <p:spPr/>
        <p:txBody>
          <a:bodyPr/>
          <a:lstStyle/>
          <a:p>
            <a:fld id="{185D4F0C-5D24-E54F-8A7D-95A454B70C2E}" type="datetimeFigureOut">
              <a:rPr lang="en-US" smtClean="0"/>
              <a:pPr/>
              <a:t>9/29/14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FDC31D-6F76-7846-ACC8-A2F59918BF7A}" type="slidenum">
              <a:rPr lang="en-US" smtClean="0"/>
              <a:pPr/>
              <a:t>‹#›</a:t>
            </a:fld>
            <a:endParaRPr lang="en-US"/>
          </a:p>
        </p:txBody>
      </p:sp>
      <p:pic>
        <p:nvPicPr>
          <p:cNvPr id="9" name="Picture 2" descr="HR-Glyph-R3.png"/>
          <p:cNvPicPr>
            <a:picLocks noChangeAspect="1" noChangeArrowheads="1"/>
          </p:cNvPicPr>
          <p:nvPr/>
        </p:nvPicPr>
        <p:blipFill>
          <a:blip r:embed="rId2" cstate="print"/>
          <a:srcRect/>
          <a:stretch>
            <a:fillRect/>
          </a:stretch>
        </p:blipFill>
        <p:spPr bwMode="auto">
          <a:xfrm>
            <a:off x="5804853" y="2286000"/>
            <a:ext cx="1645920" cy="170411"/>
          </a:xfrm>
          <a:prstGeom prst="rect">
            <a:avLst/>
          </a:prstGeom>
          <a:noFill/>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4305300" y="6289115"/>
            <a:ext cx="533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21FDC31D-6F76-7846-ACC8-A2F59918BF7A}" type="slidenum">
              <a:rPr lang="en-US" smtClean="0"/>
              <a:pPr/>
              <a:t>‹#›</a:t>
            </a:fld>
            <a:endParaRPr lang="en-US"/>
          </a:p>
        </p:txBody>
      </p:sp>
      <p:sp>
        <p:nvSpPr>
          <p:cNvPr id="2" name="Title Placeholder 1"/>
          <p:cNvSpPr>
            <a:spLocks noGrp="1"/>
          </p:cNvSpPr>
          <p:nvPr>
            <p:ph type="title"/>
          </p:nvPr>
        </p:nvSpPr>
        <p:spPr>
          <a:xfrm>
            <a:off x="685800" y="67236"/>
            <a:ext cx="7770813" cy="1371600"/>
          </a:xfrm>
          <a:prstGeom prst="rect">
            <a:avLst/>
          </a:prstGeom>
          <a:effectLst/>
        </p:spPr>
        <p:txBody>
          <a:bodyPr vert="horz" lIns="91440" tIns="45720" rIns="91440" bIns="45720" rtlCol="0" anchor="ctr" anchorCtr="0">
            <a:noAutofit/>
          </a:bodyPr>
          <a:lstStyle/>
          <a:p>
            <a:r>
              <a:rPr lang="en-US" smtClean="0"/>
              <a:t>Click to edit Master title style</a:t>
            </a:r>
            <a:endParaRPr/>
          </a:p>
        </p:txBody>
      </p:sp>
      <p:sp>
        <p:nvSpPr>
          <p:cNvPr id="3" name="Text Placeholder 2"/>
          <p:cNvSpPr>
            <a:spLocks noGrp="1"/>
          </p:cNvSpPr>
          <p:nvPr>
            <p:ph type="body" idx="1"/>
          </p:nvPr>
        </p:nvSpPr>
        <p:spPr>
          <a:xfrm>
            <a:off x="685800" y="2209800"/>
            <a:ext cx="7770813" cy="3657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6400800" y="6289115"/>
            <a:ext cx="237564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5D4F0C-5D24-E54F-8A7D-95A454B70C2E}" type="datetimeFigureOut">
              <a:rPr lang="en-US" smtClean="0"/>
              <a:pPr/>
              <a:t>9/29/14</a:t>
            </a:fld>
            <a:endParaRPr lang="en-US"/>
          </a:p>
        </p:txBody>
      </p:sp>
      <p:sp>
        <p:nvSpPr>
          <p:cNvPr id="5" name="Footer Placeholder 4"/>
          <p:cNvSpPr>
            <a:spLocks noGrp="1"/>
          </p:cNvSpPr>
          <p:nvPr>
            <p:ph type="ftr" sz="quarter" idx="3"/>
          </p:nvPr>
        </p:nvSpPr>
        <p:spPr>
          <a:xfrm>
            <a:off x="349624" y="6289115"/>
            <a:ext cx="3155576"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txStyles>
    <p:titleStyle>
      <a:lvl1pPr algn="ctr" defTabSz="914400" rtl="0" eaLnBrk="1" latinLnBrk="0" hangingPunct="1">
        <a:spcBef>
          <a:spcPct val="0"/>
        </a:spcBef>
        <a:buNone/>
        <a:defRPr sz="5000" kern="1200">
          <a:solidFill>
            <a:schemeClr val="tx2"/>
          </a:solidFill>
          <a:effectLst>
            <a:outerShdw blurRad="38100" dist="12700" algn="l" rotWithShape="0">
              <a:prstClr val="black">
                <a:alpha val="40000"/>
              </a:prstClr>
            </a:outerShdw>
          </a:effectLst>
          <a:latin typeface="+mj-lt"/>
          <a:ea typeface="+mj-ea"/>
          <a:cs typeface="+mj-cs"/>
        </a:defRPr>
      </a:lvl1pPr>
    </p:titleStyle>
    <p:bodyStyle>
      <a:lvl1pPr marL="457200" indent="-457200" algn="l" defTabSz="914400" rtl="0" eaLnBrk="1" latinLnBrk="0" hangingPunct="1">
        <a:spcBef>
          <a:spcPts val="2000"/>
        </a:spcBef>
        <a:buClr>
          <a:schemeClr val="accent3"/>
        </a:buClr>
        <a:buFont typeface="Wingdings" pitchFamily="2" charset="2"/>
        <a:buChar char=""/>
        <a:defRPr sz="2400" kern="1200">
          <a:solidFill>
            <a:schemeClr val="tx2"/>
          </a:solidFill>
          <a:latin typeface="+mn-lt"/>
          <a:ea typeface="+mn-ea"/>
          <a:cs typeface="+mn-cs"/>
        </a:defRPr>
      </a:lvl1pPr>
      <a:lvl2pPr marL="914400" indent="-457200" algn="l" defTabSz="914400" rtl="0" eaLnBrk="1" latinLnBrk="0" hangingPunct="1">
        <a:spcBef>
          <a:spcPts val="600"/>
        </a:spcBef>
        <a:buClr>
          <a:schemeClr val="accent3">
            <a:lumMod val="50000"/>
          </a:schemeClr>
        </a:buClr>
        <a:buFont typeface="Wingdings" pitchFamily="2" charset="2"/>
        <a:buChar char=""/>
        <a:defRPr sz="2200" kern="1200">
          <a:solidFill>
            <a:schemeClr val="tx2"/>
          </a:solidFill>
          <a:latin typeface="+mn-lt"/>
          <a:ea typeface="+mn-ea"/>
          <a:cs typeface="+mn-cs"/>
        </a:defRPr>
      </a:lvl2pPr>
      <a:lvl3pPr marL="1371600" indent="-457200" algn="l" defTabSz="914400" rtl="0" eaLnBrk="1" latinLnBrk="0" hangingPunct="1">
        <a:spcBef>
          <a:spcPts val="600"/>
        </a:spcBef>
        <a:buClr>
          <a:schemeClr val="accent3"/>
        </a:buClr>
        <a:buFont typeface="Wingdings" pitchFamily="2" charset="2"/>
        <a:buChar char=""/>
        <a:defRPr sz="2000" kern="1200">
          <a:solidFill>
            <a:schemeClr val="tx2"/>
          </a:solidFill>
          <a:latin typeface="+mn-lt"/>
          <a:ea typeface="+mn-ea"/>
          <a:cs typeface="+mn-cs"/>
        </a:defRPr>
      </a:lvl3pPr>
      <a:lvl4pPr marL="1828800" indent="-457200" algn="l" defTabSz="914400" rtl="0" eaLnBrk="1" latinLnBrk="0" hangingPunct="1">
        <a:spcBef>
          <a:spcPts val="600"/>
        </a:spcBef>
        <a:buClr>
          <a:schemeClr val="accent3">
            <a:lumMod val="50000"/>
          </a:schemeClr>
        </a:buClr>
        <a:buFont typeface="Wingdings" pitchFamily="2" charset="2"/>
        <a:buChar char=""/>
        <a:defRPr sz="1800" kern="1200">
          <a:solidFill>
            <a:schemeClr val="tx2"/>
          </a:solidFill>
          <a:latin typeface="+mn-lt"/>
          <a:ea typeface="+mn-ea"/>
          <a:cs typeface="+mn-cs"/>
        </a:defRPr>
      </a:lvl4pPr>
      <a:lvl5pPr marL="2286000" indent="-457200" algn="l" defTabSz="914400" rtl="0" eaLnBrk="1" latinLnBrk="0" hangingPunct="1">
        <a:spcBef>
          <a:spcPts val="600"/>
        </a:spcBef>
        <a:buClr>
          <a:schemeClr val="accent3"/>
        </a:buClr>
        <a:buFont typeface="Wingdings" pitchFamily="2" charset="2"/>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facebook.com/pages/w/105842512782996" TargetMode="External"/><Relationship Id="rId4" Type="http://schemas.openxmlformats.org/officeDocument/2006/relationships/hyperlink" Target="http://www.facebook.com/pages/w/109319459087568" TargetMode="External"/><Relationship Id="rId1" Type="http://schemas.openxmlformats.org/officeDocument/2006/relationships/slideLayout" Target="../slideLayouts/slideLayout1.xml"/><Relationship Id="rId2" Type="http://schemas.openxmlformats.org/officeDocument/2006/relationships/hyperlink" Target="http://www.facebook.com/pages/w/11506594850749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5" Type="http://schemas.openxmlformats.org/officeDocument/2006/relationships/image" Target="../media/image40.jpe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jpeg"/><Relationship Id="rId9" Type="http://schemas.openxmlformats.org/officeDocument/2006/relationships/image" Target="../media/image44.png"/><Relationship Id="rId10" Type="http://schemas.openxmlformats.org/officeDocument/2006/relationships/image" Target="../media/image45.png"/><Relationship Id="rId11" Type="http://schemas.openxmlformats.org/officeDocument/2006/relationships/image" Target="../media/image46.jpe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47.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png"/><Relationship Id="rId8" Type="http://schemas.openxmlformats.org/officeDocument/2006/relationships/image" Target="../media/image54.png"/><Relationship Id="rId9" Type="http://schemas.openxmlformats.org/officeDocument/2006/relationships/image" Target="../media/image55.png"/><Relationship Id="rId10" Type="http://schemas.openxmlformats.org/officeDocument/2006/relationships/image" Target="../media/image56.png"/><Relationship Id="rId11"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5" Type="http://schemas.openxmlformats.org/officeDocument/2006/relationships/image" Target="../media/image60.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jpeg"/><Relationship Id="rId5" Type="http://schemas.openxmlformats.org/officeDocument/2006/relationships/image" Target="../media/image63.jpe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6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6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6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67.jpe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6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eg"/><Relationship Id="rId3" Type="http://schemas.openxmlformats.org/officeDocument/2006/relationships/image" Target="../media/image7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72.jpeg"/></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jpeg"/><Relationship Id="rId5" Type="http://schemas.openxmlformats.org/officeDocument/2006/relationships/image" Target="../media/image76.png"/><Relationship Id="rId6" Type="http://schemas.openxmlformats.org/officeDocument/2006/relationships/image" Target="../media/image77.png"/><Relationship Id="rId7" Type="http://schemas.openxmlformats.org/officeDocument/2006/relationships/image" Target="../media/image78.png"/><Relationship Id="rId8" Type="http://schemas.openxmlformats.org/officeDocument/2006/relationships/image" Target="../media/image79.jpeg"/><Relationship Id="rId9" Type="http://schemas.openxmlformats.org/officeDocument/2006/relationships/image" Target="../media/image80.jpeg"/><Relationship Id="rId1" Type="http://schemas.openxmlformats.org/officeDocument/2006/relationships/slideLayout" Target="../slideLayouts/slideLayout2.xml"/><Relationship Id="rId2"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81.jpeg"/><Relationship Id="rId5" Type="http://schemas.openxmlformats.org/officeDocument/2006/relationships/image" Target="../media/image82.jpeg"/><Relationship Id="rId6" Type="http://schemas.openxmlformats.org/officeDocument/2006/relationships/image" Target="../media/image83.jpeg"/><Relationship Id="rId7"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85.jpeg"/><Relationship Id="rId5" Type="http://schemas.openxmlformats.org/officeDocument/2006/relationships/image" Target="../media/image86.jpeg"/><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27.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image" Target="../media/image89.jpeg"/><Relationship Id="rId1" Type="http://schemas.openxmlformats.org/officeDocument/2006/relationships/slideLayout" Target="../slideLayouts/slideLayout2.xml"/><Relationship Id="rId2" Type="http://schemas.openxmlformats.org/officeDocument/2006/relationships/image" Target="../media/image87.jpeg"/></Relationships>
</file>

<file path=ppt/slides/_rels/slide28.xml.rels><?xml version="1.0" encoding="UTF-8" standalone="yes"?>
<Relationships xmlns="http://schemas.openxmlformats.org/package/2006/relationships"><Relationship Id="rId3" Type="http://schemas.openxmlformats.org/officeDocument/2006/relationships/image" Target="../media/image91.jpeg"/><Relationship Id="rId4" Type="http://schemas.openxmlformats.org/officeDocument/2006/relationships/image" Target="../media/image92.jpeg"/><Relationship Id="rId1" Type="http://schemas.openxmlformats.org/officeDocument/2006/relationships/slideLayout" Target="../slideLayouts/slideLayout2.xml"/><Relationship Id="rId2" Type="http://schemas.openxmlformats.org/officeDocument/2006/relationships/image" Target="../media/image9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15.jpeg"/><Relationship Id="rId7" Type="http://schemas.openxmlformats.org/officeDocument/2006/relationships/image" Target="../media/image16.jpeg"/><Relationship Id="rId8" Type="http://schemas.openxmlformats.org/officeDocument/2006/relationships/image" Target="../media/image17.jpe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image" Target="../media/image20.jpeg"/><Relationship Id="rId6" Type="http://schemas.openxmlformats.org/officeDocument/2006/relationships/image" Target="../media/image21.jpeg"/><Relationship Id="rId7"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1" Type="http://schemas.openxmlformats.org/officeDocument/2006/relationships/image" Target="../media/image31.png"/><Relationship Id="rId12" Type="http://schemas.openxmlformats.org/officeDocument/2006/relationships/image" Target="../media/image32.png"/><Relationship Id="rId13" Type="http://schemas.openxmlformats.org/officeDocument/2006/relationships/image" Target="../media/image33.png"/><Relationship Id="rId14"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0"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jpeg"/><Relationship Id="rId5" Type="http://schemas.openxmlformats.org/officeDocument/2006/relationships/image" Target="../media/image37.jpe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Marshall McLuhan</a:t>
            </a:r>
            <a:endParaRPr lang="en-US" dirty="0"/>
          </a:p>
        </p:txBody>
      </p:sp>
      <p:sp>
        <p:nvSpPr>
          <p:cNvPr id="3" name="Subtitle 2"/>
          <p:cNvSpPr>
            <a:spLocks noGrp="1"/>
          </p:cNvSpPr>
          <p:nvPr>
            <p:ph type="subTitle" idx="1"/>
          </p:nvPr>
        </p:nvSpPr>
        <p:spPr/>
        <p:txBody>
          <a:bodyPr/>
          <a:lstStyle/>
          <a:p>
            <a:r>
              <a:rPr lang="en-US" dirty="0" smtClean="0"/>
              <a:t>(July 21, 1911 – December 31, 1980) </a:t>
            </a:r>
          </a:p>
          <a:p>
            <a:endParaRPr lang="en-US" dirty="0" smtClean="0"/>
          </a:p>
          <a:p>
            <a:r>
              <a:rPr lang="en-US" dirty="0" smtClean="0"/>
              <a:t> Canadian </a:t>
            </a:r>
            <a:r>
              <a:rPr lang="en-US" dirty="0" smtClean="0">
                <a:hlinkClick r:id="rId2"/>
              </a:rPr>
              <a:t>philosopher</a:t>
            </a:r>
            <a:r>
              <a:rPr lang="en-US" dirty="0" smtClean="0"/>
              <a:t> of </a:t>
            </a:r>
            <a:r>
              <a:rPr lang="en-US" dirty="0" smtClean="0">
                <a:hlinkClick r:id="rId3"/>
              </a:rPr>
              <a:t>communication theory</a:t>
            </a:r>
            <a:r>
              <a:rPr lang="en-US" dirty="0" smtClean="0"/>
              <a:t>. His work is viewed as one of the cornerstones of the study of </a:t>
            </a:r>
            <a:r>
              <a:rPr lang="en-US" dirty="0" smtClean="0">
                <a:hlinkClick r:id="rId4"/>
              </a:rPr>
              <a:t>media theory</a:t>
            </a:r>
            <a:r>
              <a:rPr lang="en-US" dirty="0" smtClean="0"/>
              <a:t>, as well as having practical applications in the advertising and television industries.</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C2.jpg"/>
          <p:cNvPicPr>
            <a:picLocks noChangeAspect="1"/>
          </p:cNvPicPr>
          <p:nvPr/>
        </p:nvPicPr>
        <p:blipFill>
          <a:blip r:embed="rId3"/>
          <a:stretch>
            <a:fillRect/>
          </a:stretch>
        </p:blipFill>
        <p:spPr>
          <a:xfrm>
            <a:off x="7267330" y="0"/>
            <a:ext cx="1876670" cy="1958946"/>
          </a:xfrm>
          <a:prstGeom prst="rect">
            <a:avLst/>
          </a:prstGeom>
        </p:spPr>
      </p:pic>
      <p:pic>
        <p:nvPicPr>
          <p:cNvPr id="3" name="Picture 2" descr="VG6.jpg"/>
          <p:cNvPicPr>
            <a:picLocks noChangeAspect="1"/>
          </p:cNvPicPr>
          <p:nvPr/>
        </p:nvPicPr>
        <p:blipFill>
          <a:blip r:embed="rId4"/>
          <a:stretch>
            <a:fillRect/>
          </a:stretch>
        </p:blipFill>
        <p:spPr>
          <a:xfrm>
            <a:off x="7539494" y="1864376"/>
            <a:ext cx="1438340" cy="1796136"/>
          </a:xfrm>
          <a:prstGeom prst="rect">
            <a:avLst/>
          </a:prstGeom>
        </p:spPr>
      </p:pic>
      <p:pic>
        <p:nvPicPr>
          <p:cNvPr id="4" name="Picture 3" descr="VG12.jpg"/>
          <p:cNvPicPr>
            <a:picLocks noChangeAspect="1"/>
          </p:cNvPicPr>
          <p:nvPr/>
        </p:nvPicPr>
        <p:blipFill>
          <a:blip r:embed="rId5"/>
          <a:stretch>
            <a:fillRect/>
          </a:stretch>
        </p:blipFill>
        <p:spPr>
          <a:xfrm>
            <a:off x="262363" y="1653033"/>
            <a:ext cx="1723847" cy="2590480"/>
          </a:xfrm>
          <a:prstGeom prst="rect">
            <a:avLst/>
          </a:prstGeom>
        </p:spPr>
      </p:pic>
      <p:pic>
        <p:nvPicPr>
          <p:cNvPr id="5" name="Picture 4" descr="VG14.png"/>
          <p:cNvPicPr>
            <a:picLocks noChangeAspect="1"/>
          </p:cNvPicPr>
          <p:nvPr/>
        </p:nvPicPr>
        <p:blipFill>
          <a:blip r:embed="rId6"/>
          <a:stretch>
            <a:fillRect/>
          </a:stretch>
        </p:blipFill>
        <p:spPr>
          <a:xfrm rot="16200000">
            <a:off x="7538332" y="4005750"/>
            <a:ext cx="1516744" cy="1136094"/>
          </a:xfrm>
          <a:prstGeom prst="rect">
            <a:avLst/>
          </a:prstGeom>
        </p:spPr>
      </p:pic>
      <p:pic>
        <p:nvPicPr>
          <p:cNvPr id="6" name="Picture 5" descr="VG9.png"/>
          <p:cNvPicPr>
            <a:picLocks noChangeAspect="1"/>
          </p:cNvPicPr>
          <p:nvPr/>
        </p:nvPicPr>
        <p:blipFill>
          <a:blip r:embed="rId7"/>
          <a:stretch>
            <a:fillRect/>
          </a:stretch>
        </p:blipFill>
        <p:spPr>
          <a:xfrm>
            <a:off x="235341" y="162120"/>
            <a:ext cx="1440101" cy="1791171"/>
          </a:xfrm>
          <a:prstGeom prst="rect">
            <a:avLst/>
          </a:prstGeom>
        </p:spPr>
      </p:pic>
      <p:pic>
        <p:nvPicPr>
          <p:cNvPr id="7" name="Picture 6" descr="s3.jpg"/>
          <p:cNvPicPr>
            <a:picLocks noChangeAspect="1"/>
          </p:cNvPicPr>
          <p:nvPr/>
        </p:nvPicPr>
        <p:blipFill>
          <a:blip r:embed="rId8"/>
          <a:stretch>
            <a:fillRect/>
          </a:stretch>
        </p:blipFill>
        <p:spPr>
          <a:xfrm>
            <a:off x="7471937" y="5363459"/>
            <a:ext cx="1672064" cy="1494541"/>
          </a:xfrm>
          <a:prstGeom prst="rect">
            <a:avLst/>
          </a:prstGeom>
        </p:spPr>
      </p:pic>
      <p:pic>
        <p:nvPicPr>
          <p:cNvPr id="8" name="Picture 7" descr="silouette TV watcher.png"/>
          <p:cNvPicPr>
            <a:picLocks noChangeAspect="1"/>
          </p:cNvPicPr>
          <p:nvPr/>
        </p:nvPicPr>
        <p:blipFill>
          <a:blip r:embed="rId9"/>
          <a:stretch>
            <a:fillRect/>
          </a:stretch>
        </p:blipFill>
        <p:spPr>
          <a:xfrm>
            <a:off x="1603460" y="2107556"/>
            <a:ext cx="5959052" cy="4585677"/>
          </a:xfrm>
          <a:prstGeom prst="rect">
            <a:avLst/>
          </a:prstGeom>
        </p:spPr>
      </p:pic>
      <p:sp>
        <p:nvSpPr>
          <p:cNvPr id="9" name="Content Placeholder 2"/>
          <p:cNvSpPr txBox="1">
            <a:spLocks/>
          </p:cNvSpPr>
          <p:nvPr/>
        </p:nvSpPr>
        <p:spPr>
          <a:xfrm>
            <a:off x="2749519" y="196574"/>
            <a:ext cx="3513959" cy="6661425"/>
          </a:xfrm>
          <a:prstGeom prst="rect">
            <a:avLst/>
          </a:prstGeom>
        </p:spPr>
        <p:txBody>
          <a:bodyPr vert="horz" lIns="91440" tIns="45720" rIns="91440" bIns="45720" rtlCol="0">
            <a:normAutofit/>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2000" b="0" i="0" u="none" strike="noStrike" kern="1200" cap="none" spc="0" normalizeH="0" baseline="0" noProof="0" dirty="0" smtClean="0">
                <a:ln>
                  <a:noFill/>
                </a:ln>
                <a:solidFill>
                  <a:srgbClr val="DEDED7"/>
                </a:solidFill>
                <a:effectLst/>
                <a:uLnTx/>
                <a:uFillTx/>
                <a:latin typeface="Calibri"/>
                <a:ea typeface="+mn-ea"/>
                <a:cs typeface="Calibri"/>
              </a:rPr>
              <a:t>    “…all media…, are extensions of some human faculty… that cause deep and lasting changes in [us] and transform [our] environment.”</a:t>
            </a: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dirty="0" smtClean="0">
              <a:ln>
                <a:noFill/>
              </a:ln>
              <a:solidFill>
                <a:srgbClr val="DEDED7"/>
              </a:solidFill>
              <a:effectLst/>
              <a:uLnTx/>
              <a:uFillTx/>
              <a:latin typeface="Calibri"/>
              <a:ea typeface="+mn-ea"/>
              <a:cs typeface="Calibri"/>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dirty="0" smtClean="0">
              <a:ln>
                <a:noFill/>
              </a:ln>
              <a:solidFill>
                <a:srgbClr val="DEDED7"/>
              </a:solidFill>
              <a:effectLst/>
              <a:uLnTx/>
              <a:uFillTx/>
              <a:latin typeface="Calibri"/>
              <a:ea typeface="+mn-ea"/>
              <a:cs typeface="Calibri"/>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dirty="0" smtClean="0">
              <a:ln>
                <a:noFill/>
              </a:ln>
              <a:solidFill>
                <a:srgbClr val="DEDED7"/>
              </a:solidFill>
              <a:effectLst/>
              <a:uLnTx/>
              <a:uFillTx/>
              <a:latin typeface="Calibri"/>
              <a:ea typeface="+mn-ea"/>
              <a:cs typeface="Calibri"/>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dirty="0" smtClean="0">
              <a:ln>
                <a:noFill/>
              </a:ln>
              <a:solidFill>
                <a:srgbClr val="DEDED7"/>
              </a:solidFill>
              <a:effectLst/>
              <a:uLnTx/>
              <a:uFillTx/>
              <a:latin typeface="Calibri"/>
              <a:ea typeface="+mn-ea"/>
              <a:cs typeface="Calibri"/>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dirty="0" smtClean="0">
              <a:ln>
                <a:noFill/>
              </a:ln>
              <a:solidFill>
                <a:srgbClr val="DEDED7"/>
              </a:solidFill>
              <a:effectLst/>
              <a:uLnTx/>
              <a:uFillTx/>
              <a:latin typeface="Calibri"/>
              <a:ea typeface="+mn-ea"/>
              <a:cs typeface="Calibri"/>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dirty="0" smtClean="0">
              <a:ln>
                <a:noFill/>
              </a:ln>
              <a:solidFill>
                <a:srgbClr val="DEDED7"/>
              </a:solidFill>
              <a:effectLst/>
              <a:uLnTx/>
              <a:uFillTx/>
              <a:latin typeface="Calibri"/>
              <a:ea typeface="+mn-ea"/>
              <a:cs typeface="Calibri"/>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dirty="0" smtClean="0">
              <a:ln>
                <a:noFill/>
              </a:ln>
              <a:solidFill>
                <a:srgbClr val="DEDED7"/>
              </a:solidFill>
              <a:effectLst/>
              <a:uLnTx/>
              <a:uFillTx/>
              <a:latin typeface="Calibri"/>
              <a:ea typeface="+mn-ea"/>
              <a:cs typeface="Calibri"/>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dirty="0" smtClean="0">
              <a:ln>
                <a:noFill/>
              </a:ln>
              <a:solidFill>
                <a:srgbClr val="DEDED7"/>
              </a:solidFill>
              <a:effectLst/>
              <a:uLnTx/>
              <a:uFillTx/>
              <a:latin typeface="Calibri"/>
              <a:ea typeface="+mn-ea"/>
              <a:cs typeface="Calibri"/>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dirty="0" smtClean="0">
              <a:ln>
                <a:noFill/>
              </a:ln>
              <a:solidFill>
                <a:srgbClr val="DEDED7"/>
              </a:solidFill>
              <a:effectLst/>
              <a:uLnTx/>
              <a:uFillTx/>
              <a:latin typeface="Calibri"/>
              <a:ea typeface="+mn-ea"/>
              <a:cs typeface="Calibri"/>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dirty="0" smtClean="0">
              <a:ln>
                <a:noFill/>
              </a:ln>
              <a:solidFill>
                <a:srgbClr val="DEDED7"/>
              </a:solidFill>
              <a:effectLst/>
              <a:uLnTx/>
              <a:uFillTx/>
              <a:latin typeface="Calibri"/>
              <a:ea typeface="+mn-ea"/>
              <a:cs typeface="Calibri"/>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2000" b="0" i="0" u="none" strike="noStrike" kern="1200" cap="none" spc="0" normalizeH="0" baseline="0" noProof="0" dirty="0" smtClean="0">
              <a:ln>
                <a:noFill/>
              </a:ln>
              <a:solidFill>
                <a:srgbClr val="DEDED7"/>
              </a:solidFill>
              <a:effectLst/>
              <a:uLnTx/>
              <a:uFillTx/>
              <a:latin typeface="Calibri"/>
              <a:ea typeface="+mn-ea"/>
              <a:cs typeface="Calibri"/>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2000" b="0" i="0" u="none" strike="noStrike" kern="1200" cap="none" spc="0" normalizeH="0" baseline="0" noProof="0" dirty="0" smtClean="0">
                <a:ln>
                  <a:noFill/>
                </a:ln>
                <a:solidFill>
                  <a:srgbClr val="DEDED7"/>
                </a:solidFill>
                <a:effectLst/>
                <a:uLnTx/>
                <a:uFillTx/>
                <a:latin typeface="Calibri"/>
                <a:ea typeface="+mn-ea"/>
                <a:cs typeface="Calibri"/>
              </a:rPr>
              <a:t>“We shape our tools, and they in turn shape us.”</a:t>
            </a: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smtClean="0">
              <a:ln>
                <a:noFill/>
              </a:ln>
              <a:solidFill>
                <a:srgbClr val="DEDED7"/>
              </a:solidFill>
              <a:effectLst/>
              <a:uLnTx/>
              <a:uFillTx/>
              <a:latin typeface="Calibri"/>
              <a:ea typeface="+mn-ea"/>
              <a:cs typeface="Calibri"/>
            </a:endParaRP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a:ln>
                <a:noFill/>
              </a:ln>
              <a:solidFill>
                <a:srgbClr val="DEDED7"/>
              </a:solidFill>
              <a:effectLst/>
              <a:uLnTx/>
              <a:uFillTx/>
              <a:latin typeface="Calibri"/>
              <a:ea typeface="+mn-ea"/>
              <a:cs typeface="Calibri"/>
            </a:endParaRPr>
          </a:p>
        </p:txBody>
      </p:sp>
      <p:pic>
        <p:nvPicPr>
          <p:cNvPr id="10" name="Picture 9" descr="VG13.png"/>
          <p:cNvPicPr>
            <a:picLocks noChangeAspect="1"/>
          </p:cNvPicPr>
          <p:nvPr/>
        </p:nvPicPr>
        <p:blipFill>
          <a:blip r:embed="rId10"/>
          <a:stretch>
            <a:fillRect/>
          </a:stretch>
        </p:blipFill>
        <p:spPr>
          <a:xfrm>
            <a:off x="289388" y="3907260"/>
            <a:ext cx="1494148" cy="1348533"/>
          </a:xfrm>
          <a:prstGeom prst="rect">
            <a:avLst/>
          </a:prstGeom>
        </p:spPr>
      </p:pic>
      <p:pic>
        <p:nvPicPr>
          <p:cNvPr id="11" name="Picture 10" descr="HES12.jpg"/>
          <p:cNvPicPr>
            <a:picLocks noChangeAspect="1"/>
          </p:cNvPicPr>
          <p:nvPr/>
        </p:nvPicPr>
        <p:blipFill>
          <a:blip r:embed="rId11"/>
          <a:stretch>
            <a:fillRect/>
          </a:stretch>
        </p:blipFill>
        <p:spPr>
          <a:xfrm>
            <a:off x="243209" y="5335930"/>
            <a:ext cx="1540327" cy="133028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lobe.jpg"/>
          <p:cNvPicPr>
            <a:picLocks noChangeAspect="1"/>
          </p:cNvPicPr>
          <p:nvPr/>
        </p:nvPicPr>
        <p:blipFill>
          <a:blip r:embed="rId3"/>
          <a:stretch>
            <a:fillRect/>
          </a:stretch>
        </p:blipFill>
        <p:spPr>
          <a:xfrm>
            <a:off x="0" y="0"/>
            <a:ext cx="9144000" cy="6881896"/>
          </a:xfrm>
          <a:prstGeom prst="rect">
            <a:avLst/>
          </a:prstGeom>
        </p:spPr>
      </p:pic>
      <p:sp>
        <p:nvSpPr>
          <p:cNvPr id="3073" name="Text Box 1"/>
          <p:cNvSpPr txBox="1">
            <a:spLocks noChangeArrowheads="1"/>
          </p:cNvSpPr>
          <p:nvPr/>
        </p:nvSpPr>
        <p:spPr bwMode="auto">
          <a:xfrm>
            <a:off x="622080" y="829527"/>
            <a:ext cx="6635520" cy="1178044"/>
          </a:xfrm>
          <a:prstGeom prst="rect">
            <a:avLst/>
          </a:prstGeom>
          <a:noFill/>
          <a:ln w="9525">
            <a:noFill/>
            <a:round/>
            <a:headEnd/>
            <a:tailEnd/>
          </a:ln>
          <a:effectLst/>
        </p:spPr>
        <p:txBody>
          <a:bodyPr lIns="81639" tIns="65506" rIns="81639" bIns="40820">
            <a:prstTxWarp prst="textNoShape">
              <a:avLst/>
            </a:prstTxWarp>
          </a:bodyPr>
          <a:lstStyle/>
          <a:p>
            <a:pPr>
              <a:tabLst>
                <a:tab pos="656650" algn="l"/>
                <a:tab pos="1313299" algn="l"/>
                <a:tab pos="1969949" algn="l"/>
                <a:tab pos="2626599" algn="l"/>
                <a:tab pos="3283248" algn="l"/>
                <a:tab pos="3939898" algn="l"/>
                <a:tab pos="4596548" algn="l"/>
                <a:tab pos="5253198" algn="l"/>
                <a:tab pos="5909847" algn="l"/>
                <a:tab pos="6566497" algn="l"/>
              </a:tabLst>
            </a:pPr>
            <a:r>
              <a:rPr lang="en-US" sz="4900" baseline="-33000" dirty="0">
                <a:solidFill>
                  <a:srgbClr val="000000"/>
                </a:solidFill>
                <a:ea typeface="MS Gothic" charset="0"/>
                <a:cs typeface="MS Gothic" charset="0"/>
              </a:rPr>
              <a:t>The Global Village in the Digital Age</a:t>
            </a:r>
          </a:p>
          <a:p>
            <a:pPr>
              <a:tabLst>
                <a:tab pos="656650" algn="l"/>
                <a:tab pos="1313299" algn="l"/>
                <a:tab pos="1969949" algn="l"/>
                <a:tab pos="2626599" algn="l"/>
                <a:tab pos="3283248" algn="l"/>
                <a:tab pos="3939898" algn="l"/>
                <a:tab pos="4596548" algn="l"/>
                <a:tab pos="5253198" algn="l"/>
                <a:tab pos="5909847" algn="l"/>
                <a:tab pos="6566497" algn="l"/>
              </a:tabLst>
            </a:pPr>
            <a:endParaRPr lang="en-US" dirty="0">
              <a:solidFill>
                <a:srgbClr val="000000"/>
              </a:solidFill>
              <a:ea typeface="MS Gothic" charset="0"/>
              <a:cs typeface="MS Gothic" charset="0"/>
            </a:endParaRPr>
          </a:p>
        </p:txBody>
      </p:sp>
      <p:sp>
        <p:nvSpPr>
          <p:cNvPr id="3074" name="Text Box 2"/>
          <p:cNvSpPr txBox="1">
            <a:spLocks noChangeArrowheads="1"/>
          </p:cNvSpPr>
          <p:nvPr/>
        </p:nvSpPr>
        <p:spPr bwMode="auto">
          <a:xfrm>
            <a:off x="2695680" y="2706045"/>
            <a:ext cx="5806080" cy="1234209"/>
          </a:xfrm>
          <a:prstGeom prst="rect">
            <a:avLst/>
          </a:prstGeom>
          <a:noFill/>
          <a:ln w="9525">
            <a:noFill/>
            <a:round/>
            <a:headEnd/>
            <a:tailEnd/>
          </a:ln>
          <a:effectLst/>
        </p:spPr>
        <p:txBody>
          <a:bodyPr lIns="81639" tIns="40820" rIns="81639" bIns="40820">
            <a:prstTxWarp prst="textNoShape">
              <a:avLst/>
            </a:prstTxWarp>
          </a:bodyPr>
          <a:lstStyle/>
          <a:p>
            <a:pPr>
              <a:lnSpc>
                <a:spcPts val="1985"/>
              </a:lnSpc>
              <a:tabLst>
                <a:tab pos="656650" algn="l"/>
                <a:tab pos="1313299" algn="l"/>
                <a:tab pos="1969949" algn="l"/>
                <a:tab pos="2626599" algn="l"/>
                <a:tab pos="3283248" algn="l"/>
                <a:tab pos="3939898" algn="l"/>
                <a:tab pos="4596548" algn="l"/>
                <a:tab pos="5253198" algn="l"/>
              </a:tabLst>
            </a:pPr>
            <a:endParaRPr lang="en-US" dirty="0">
              <a:solidFill>
                <a:srgbClr val="4C4C4C"/>
              </a:solidFill>
              <a:latin typeface="TrebuchetMS" pitchFamily="32" charset="0"/>
              <a:ea typeface="TrebuchetMS" pitchFamily="32" charset="0"/>
              <a:cs typeface="TrebuchetMS" pitchFamily="32" charset="0"/>
            </a:endParaRPr>
          </a:p>
          <a:p>
            <a:pPr>
              <a:lnSpc>
                <a:spcPct val="95000"/>
              </a:lnSpc>
              <a:tabLst>
                <a:tab pos="656650" algn="l"/>
                <a:tab pos="1313299" algn="l"/>
                <a:tab pos="1969949" algn="l"/>
                <a:tab pos="2626599" algn="l"/>
                <a:tab pos="3283248" algn="l"/>
                <a:tab pos="3939898" algn="l"/>
                <a:tab pos="4596548" algn="l"/>
                <a:tab pos="5253198" algn="l"/>
              </a:tabLst>
            </a:pPr>
            <a:r>
              <a:rPr lang="en-US" sz="2200" i="1" dirty="0">
                <a:solidFill>
                  <a:srgbClr val="4C4C4C"/>
                </a:solidFill>
                <a:latin typeface="Georgia-Italic" pitchFamily="64" charset="0"/>
                <a:ea typeface="Georgia-Italic" pitchFamily="64" charset="0"/>
                <a:cs typeface="Georgia-Italic" pitchFamily="64" charset="0"/>
              </a:rPr>
              <a:t>"</a:t>
            </a:r>
            <a:r>
              <a:rPr lang="en-US" sz="2200" i="1" dirty="0">
                <a:solidFill>
                  <a:srgbClr val="4C4C4C"/>
                </a:solidFill>
                <a:latin typeface="Times-Italic" pitchFamily="16" charset="0"/>
                <a:ea typeface="Times-Italic" pitchFamily="16" charset="0"/>
                <a:cs typeface="Times-Italic" pitchFamily="16" charset="0"/>
              </a:rPr>
              <a:t>The new electronic </a:t>
            </a:r>
            <a:r>
              <a:rPr lang="en-US" sz="2200" i="1" dirty="0" smtClean="0">
                <a:solidFill>
                  <a:srgbClr val="4C4C4C"/>
                </a:solidFill>
                <a:latin typeface="Times-Italic" pitchFamily="16" charset="0"/>
                <a:ea typeface="Times-Italic" pitchFamily="16" charset="0"/>
                <a:cs typeface="Times-Italic" pitchFamily="16" charset="0"/>
              </a:rPr>
              <a:t>interdependence </a:t>
            </a:r>
            <a:r>
              <a:rPr lang="en-US" sz="2200" i="1" dirty="0">
                <a:solidFill>
                  <a:srgbClr val="4C4C4C"/>
                </a:solidFill>
                <a:latin typeface="Times-Italic" pitchFamily="16" charset="0"/>
                <a:ea typeface="Times-Italic" pitchFamily="16" charset="0"/>
                <a:cs typeface="Times-Italic" pitchFamily="16" charset="0"/>
              </a:rPr>
              <a:t>re-creates</a:t>
            </a:r>
          </a:p>
          <a:p>
            <a:pPr>
              <a:lnSpc>
                <a:spcPct val="83000"/>
              </a:lnSpc>
              <a:tabLst>
                <a:tab pos="656650" algn="l"/>
                <a:tab pos="1313299" algn="l"/>
                <a:tab pos="1969949" algn="l"/>
                <a:tab pos="2626599" algn="l"/>
                <a:tab pos="3283248" algn="l"/>
                <a:tab pos="3939898" algn="l"/>
                <a:tab pos="4596548" algn="l"/>
                <a:tab pos="5253198" algn="l"/>
              </a:tabLst>
            </a:pPr>
            <a:r>
              <a:rPr lang="en-US" sz="2200" i="1" dirty="0">
                <a:solidFill>
                  <a:srgbClr val="4C4C4C"/>
                </a:solidFill>
                <a:latin typeface="Times-Italic" pitchFamily="16" charset="0"/>
                <a:ea typeface="Times-Italic" pitchFamily="16" charset="0"/>
                <a:cs typeface="Times-Italic" pitchFamily="16" charset="0"/>
              </a:rPr>
              <a:t>the world in the image of a global village.</a:t>
            </a:r>
            <a:r>
              <a:rPr lang="en-US" sz="2200" i="1" dirty="0">
                <a:solidFill>
                  <a:srgbClr val="4C4C4C"/>
                </a:solidFill>
                <a:latin typeface="Georgia-Italic" pitchFamily="64" charset="0"/>
                <a:ea typeface="Georgia-Italic" pitchFamily="64" charset="0"/>
                <a:cs typeface="Georgia-Italic" pitchFamily="64" charset="0"/>
              </a:rPr>
              <a:t>"</a:t>
            </a:r>
            <a:r>
              <a:rPr lang="en-US" sz="2200" i="1" dirty="0">
                <a:solidFill>
                  <a:srgbClr val="4C4C4C"/>
                </a:solidFill>
                <a:latin typeface="Times-Italic" pitchFamily="16" charset="0"/>
                <a:ea typeface="Times-Italic" pitchFamily="16" charset="0"/>
                <a:cs typeface="Times-Italic" pitchFamily="16" charset="0"/>
              </a:rPr>
              <a:t> </a:t>
            </a:r>
          </a:p>
          <a:p>
            <a:pPr>
              <a:lnSpc>
                <a:spcPts val="1985"/>
              </a:lnSpc>
              <a:tabLst>
                <a:tab pos="656650" algn="l"/>
                <a:tab pos="1313299" algn="l"/>
                <a:tab pos="1969949" algn="l"/>
                <a:tab pos="2626599" algn="l"/>
                <a:tab pos="3283248" algn="l"/>
                <a:tab pos="3939898" algn="l"/>
                <a:tab pos="4596548" algn="l"/>
                <a:tab pos="5253198" algn="l"/>
              </a:tabLst>
            </a:pPr>
            <a:r>
              <a:rPr lang="en-US" i="1" dirty="0">
                <a:solidFill>
                  <a:srgbClr val="4C4C4C"/>
                </a:solidFill>
                <a:latin typeface="Times-Italic" pitchFamily="16" charset="0"/>
                <a:ea typeface="Times-Italic" pitchFamily="16" charset="0"/>
                <a:cs typeface="Times-Italic" pitchFamily="16" charset="0"/>
              </a:rPr>
              <a:t>Marshall McLuhan, 1962</a:t>
            </a:r>
          </a:p>
        </p:txBody>
      </p:sp>
      <p:sp>
        <p:nvSpPr>
          <p:cNvPr id="8" name="TextBox 7"/>
          <p:cNvSpPr txBox="1"/>
          <p:nvPr/>
        </p:nvSpPr>
        <p:spPr>
          <a:xfrm>
            <a:off x="0" y="6400800"/>
            <a:ext cx="6900897" cy="369332"/>
          </a:xfrm>
          <a:prstGeom prst="rect">
            <a:avLst/>
          </a:prstGeom>
          <a:noFill/>
        </p:spPr>
        <p:txBody>
          <a:bodyPr wrap="none" rtlCol="0">
            <a:spAutoFit/>
          </a:bodyPr>
          <a:lstStyle/>
          <a:p>
            <a:r>
              <a:rPr lang="en-US" dirty="0" smtClean="0">
                <a:solidFill>
                  <a:schemeClr val="accent1">
                    <a:lumMod val="60000"/>
                    <a:lumOff val="40000"/>
                  </a:schemeClr>
                </a:solidFill>
                <a:latin typeface="Arial Narrow Italic"/>
                <a:ea typeface="MS Gothic" charset="0"/>
                <a:cs typeface="Arial Narrow Italic"/>
              </a:rPr>
              <a:t>“The tendency of Electronic media to Compress and dissolve Time and</a:t>
            </a:r>
            <a:r>
              <a:rPr lang="en-US" baseline="0" dirty="0" smtClean="0">
                <a:solidFill>
                  <a:schemeClr val="accent1">
                    <a:lumMod val="60000"/>
                    <a:lumOff val="40000"/>
                  </a:schemeClr>
                </a:solidFill>
                <a:latin typeface="Arial Narrow Italic"/>
                <a:ea typeface="MS Gothic" charset="0"/>
                <a:cs typeface="Arial Narrow Italic"/>
              </a:rPr>
              <a:t> Space”…</a:t>
            </a:r>
            <a:endParaRPr lang="en-US" dirty="0">
              <a:solidFill>
                <a:schemeClr val="accent1">
                  <a:lumMod val="60000"/>
                  <a:lumOff val="40000"/>
                </a:schemeClr>
              </a:solidFill>
              <a:latin typeface="Arial Narrow Italic"/>
              <a:cs typeface="Arial Narrow Italic"/>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0"/>
            <a:ext cx="9144000" cy="6858000"/>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2133600" y="1676400"/>
            <a:ext cx="5105400" cy="4751316"/>
          </a:xfrm>
          <a:prstGeom prst="ellipse">
            <a:avLst/>
          </a:prstGeom>
          <a:ln>
            <a:noFill/>
          </a:ln>
          <a:effectLst>
            <a:softEdge rad="112500"/>
          </a:effectLst>
        </p:spPr>
      </p:pic>
      <p:sp>
        <p:nvSpPr>
          <p:cNvPr id="4" name="Content Placeholder 2"/>
          <p:cNvSpPr txBox="1">
            <a:spLocks/>
          </p:cNvSpPr>
          <p:nvPr/>
        </p:nvSpPr>
        <p:spPr>
          <a:xfrm>
            <a:off x="228600" y="206964"/>
            <a:ext cx="8763000" cy="5486459"/>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600"/>
              </a:spcAft>
              <a:buClr>
                <a:schemeClr val="tx2"/>
              </a:buClr>
              <a:buSzTx/>
              <a:buFont typeface="Arial" pitchFamily="34" charset="0"/>
              <a:buNone/>
              <a:tabLst/>
              <a:defRPr/>
            </a:pPr>
            <a:r>
              <a:rPr kumimoji="0" lang="en-US" sz="2800" b="0" i="0" u="none" strike="noStrike" kern="1200" cap="none" spc="30" normalizeH="0" baseline="0" noProof="0" dirty="0" smtClean="0">
                <a:ln>
                  <a:noFill/>
                </a:ln>
                <a:solidFill>
                  <a:schemeClr val="bg2"/>
                </a:solidFill>
                <a:effectLst/>
                <a:uLnTx/>
                <a:uFillTx/>
                <a:latin typeface="Arial Narrow"/>
                <a:ea typeface="+mn-ea"/>
                <a:cs typeface="Arial Narrow"/>
              </a:rPr>
              <a:t>McLuhan describes pre-literate societies as “acoustically” oriented: he points out that all senses combine to form a complete concept of reality </a:t>
            </a:r>
          </a:p>
          <a:p>
            <a:pPr marL="342900" marR="0" lvl="0" indent="-342900" algn="l" defTabSz="914400" rtl="0" eaLnBrk="1" fontAlgn="auto" latinLnBrk="0" hangingPunct="1">
              <a:lnSpc>
                <a:spcPct val="100000"/>
              </a:lnSpc>
              <a:spcBef>
                <a:spcPct val="20000"/>
              </a:spcBef>
              <a:spcAft>
                <a:spcPts val="600"/>
              </a:spcAft>
              <a:buClr>
                <a:schemeClr val="tx2"/>
              </a:buClr>
              <a:buSzTx/>
              <a:buFont typeface="Arial" pitchFamily="34" charset="0"/>
              <a:buChar char="•"/>
              <a:tabLst/>
              <a:defRPr/>
            </a:pPr>
            <a:endParaRPr kumimoji="0" lang="en-US" sz="1700" b="0" i="0" u="none" strike="noStrike" kern="1200" cap="none" spc="3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68580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0" y="2231547"/>
            <a:ext cx="9144000" cy="1134267"/>
          </a:xfrm>
        </p:spPr>
        <p:txBody>
          <a:bodyPr>
            <a:noAutofit/>
          </a:bodyPr>
          <a:lstStyle/>
          <a:p>
            <a:r>
              <a:rPr lang="en-US" sz="2400" dirty="0" smtClean="0"/>
              <a:t/>
            </a:r>
            <a:br>
              <a:rPr lang="en-US" sz="2400" dirty="0" smtClean="0"/>
            </a:br>
            <a:endParaRPr lang="en-US" sz="2400" dirty="0"/>
          </a:p>
        </p:txBody>
      </p:sp>
      <p:sp>
        <p:nvSpPr>
          <p:cNvPr id="8" name="Rectangle 7"/>
          <p:cNvSpPr/>
          <p:nvPr/>
        </p:nvSpPr>
        <p:spPr>
          <a:xfrm>
            <a:off x="0" y="3365814"/>
            <a:ext cx="9144000" cy="1171254"/>
          </a:xfrm>
          <a:prstGeom prst="rect">
            <a:avLst/>
          </a:prstGeom>
          <a:solidFill>
            <a:srgbClr val="183488"/>
          </a:solidFill>
        </p:spPr>
        <p:style>
          <a:lnRef idx="1">
            <a:schemeClr val="accent1"/>
          </a:lnRef>
          <a:fillRef idx="3">
            <a:schemeClr val="accent1"/>
          </a:fillRef>
          <a:effectRef idx="2">
            <a:schemeClr val="accent1"/>
          </a:effectRef>
          <a:fontRef idx="minor">
            <a:schemeClr val="lt1"/>
          </a:fontRef>
        </p:style>
        <p:txBody>
          <a:bodyPr rtlCol="0" anchor="ctr"/>
          <a:lstStyle/>
          <a:p>
            <a:pPr algn="ctr">
              <a:buNone/>
            </a:pPr>
            <a:r>
              <a:rPr lang="en-US" dirty="0" smtClean="0">
                <a:solidFill>
                  <a:srgbClr val="FFBD00"/>
                </a:solidFill>
              </a:rPr>
              <a:t>“Acoustic space is organic and integral, perceived through the simultaneous interplay of all the senses…” </a:t>
            </a:r>
            <a:endParaRPr lang="en-US" dirty="0">
              <a:solidFill>
                <a:srgbClr val="FFBD00"/>
              </a:solidFill>
            </a:endParaRPr>
          </a:p>
        </p:txBody>
      </p:sp>
      <p:sp>
        <p:nvSpPr>
          <p:cNvPr id="9" name="Rectangle 8"/>
          <p:cNvSpPr/>
          <p:nvPr/>
        </p:nvSpPr>
        <p:spPr>
          <a:xfrm>
            <a:off x="0" y="304800"/>
            <a:ext cx="9144000" cy="942654"/>
          </a:xfrm>
          <a:prstGeom prst="rect">
            <a:avLst/>
          </a:prstGeom>
          <a:solidFill>
            <a:srgbClr val="FFAE0D"/>
          </a:solidFill>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solidFill>
                  <a:srgbClr val="000090"/>
                </a:solidFill>
              </a:rPr>
              <a:t>“Mechanical technologies [or extensions of humanity] were partial and fragmentary…” </a:t>
            </a:r>
            <a:endParaRPr lang="en-US" dirty="0">
              <a:solidFill>
                <a:srgbClr val="000090"/>
              </a:solidFill>
            </a:endParaRPr>
          </a:p>
        </p:txBody>
      </p:sp>
      <p:pic>
        <p:nvPicPr>
          <p:cNvPr id="10" name="Content Placeholder 10" descr="pre3.png"/>
          <p:cNvPicPr>
            <a:picLocks noGrp="1" noChangeAspect="1"/>
          </p:cNvPicPr>
          <p:nvPr>
            <p:ph idx="1"/>
          </p:nvPr>
        </p:nvPicPr>
        <p:blipFill>
          <a:blip r:embed="rId3"/>
          <a:srcRect l="-234371" r="-234371"/>
          <a:stretch>
            <a:fillRect/>
          </a:stretch>
        </p:blipFill>
        <p:spPr>
          <a:xfrm>
            <a:off x="845196" y="1306369"/>
            <a:ext cx="7712046" cy="1850355"/>
          </a:xfrm>
        </p:spPr>
      </p:pic>
      <p:pic>
        <p:nvPicPr>
          <p:cNvPr id="11" name="Picture 10" descr="Untitled 4.png"/>
          <p:cNvPicPr>
            <a:picLocks noChangeAspect="1"/>
          </p:cNvPicPr>
          <p:nvPr/>
        </p:nvPicPr>
        <p:blipFill>
          <a:blip r:embed="rId4"/>
          <a:stretch>
            <a:fillRect/>
          </a:stretch>
        </p:blipFill>
        <p:spPr>
          <a:xfrm>
            <a:off x="5534962" y="1306369"/>
            <a:ext cx="1338704" cy="1850355"/>
          </a:xfrm>
          <a:prstGeom prst="rect">
            <a:avLst/>
          </a:prstGeom>
        </p:spPr>
      </p:pic>
      <p:pic>
        <p:nvPicPr>
          <p:cNvPr id="12" name="Picture 11" descr="pre7.png"/>
          <p:cNvPicPr>
            <a:picLocks noChangeAspect="1"/>
          </p:cNvPicPr>
          <p:nvPr/>
        </p:nvPicPr>
        <p:blipFill>
          <a:blip r:embed="rId5"/>
          <a:stretch>
            <a:fillRect/>
          </a:stretch>
        </p:blipFill>
        <p:spPr>
          <a:xfrm>
            <a:off x="2299414" y="1306369"/>
            <a:ext cx="1590388" cy="1850355"/>
          </a:xfrm>
          <a:prstGeom prst="rect">
            <a:avLst/>
          </a:prstGeom>
        </p:spPr>
      </p:pic>
      <p:pic>
        <p:nvPicPr>
          <p:cNvPr id="13" name="Picture 12" descr="pre5.png"/>
          <p:cNvPicPr>
            <a:picLocks noChangeAspect="1"/>
          </p:cNvPicPr>
          <p:nvPr/>
        </p:nvPicPr>
        <p:blipFill>
          <a:blip r:embed="rId6"/>
          <a:stretch>
            <a:fillRect/>
          </a:stretch>
        </p:blipFill>
        <p:spPr>
          <a:xfrm>
            <a:off x="7078933" y="1306369"/>
            <a:ext cx="1850355" cy="1850355"/>
          </a:xfrm>
          <a:prstGeom prst="rect">
            <a:avLst/>
          </a:prstGeom>
        </p:spPr>
      </p:pic>
      <p:pic>
        <p:nvPicPr>
          <p:cNvPr id="14" name="Picture 13" descr="Untitled 4.png"/>
          <p:cNvPicPr>
            <a:picLocks noChangeAspect="1"/>
          </p:cNvPicPr>
          <p:nvPr/>
        </p:nvPicPr>
        <p:blipFill>
          <a:blip r:embed="rId7"/>
          <a:stretch>
            <a:fillRect/>
          </a:stretch>
        </p:blipFill>
        <p:spPr>
          <a:xfrm>
            <a:off x="162655" y="1306369"/>
            <a:ext cx="1979820" cy="1850355"/>
          </a:xfrm>
          <a:prstGeom prst="rect">
            <a:avLst/>
          </a:prstGeom>
        </p:spPr>
      </p:pic>
      <p:pic>
        <p:nvPicPr>
          <p:cNvPr id="15" name="Picture 14" descr="HES2.png"/>
          <p:cNvPicPr>
            <a:picLocks noChangeAspect="1"/>
          </p:cNvPicPr>
          <p:nvPr/>
        </p:nvPicPr>
        <p:blipFill>
          <a:blip r:embed="rId8"/>
          <a:stretch>
            <a:fillRect/>
          </a:stretch>
        </p:blipFill>
        <p:spPr>
          <a:xfrm>
            <a:off x="162655" y="4826000"/>
            <a:ext cx="1979820" cy="1815941"/>
          </a:xfrm>
          <a:prstGeom prst="rect">
            <a:avLst/>
          </a:prstGeom>
        </p:spPr>
      </p:pic>
      <p:pic>
        <p:nvPicPr>
          <p:cNvPr id="16" name="Picture 15" descr="Arch2.png"/>
          <p:cNvPicPr>
            <a:picLocks noChangeAspect="1"/>
          </p:cNvPicPr>
          <p:nvPr/>
        </p:nvPicPr>
        <p:blipFill>
          <a:blip r:embed="rId9"/>
          <a:stretch>
            <a:fillRect/>
          </a:stretch>
        </p:blipFill>
        <p:spPr>
          <a:xfrm>
            <a:off x="6873667" y="4826002"/>
            <a:ext cx="2055622" cy="1815940"/>
          </a:xfrm>
          <a:prstGeom prst="rect">
            <a:avLst/>
          </a:prstGeom>
        </p:spPr>
      </p:pic>
      <p:pic>
        <p:nvPicPr>
          <p:cNvPr id="17" name="Picture 16" descr="pre13.png"/>
          <p:cNvPicPr>
            <a:picLocks noChangeAspect="1"/>
          </p:cNvPicPr>
          <p:nvPr/>
        </p:nvPicPr>
        <p:blipFill>
          <a:blip r:embed="rId10"/>
          <a:stretch>
            <a:fillRect/>
          </a:stretch>
        </p:blipFill>
        <p:spPr>
          <a:xfrm>
            <a:off x="2299414" y="4825999"/>
            <a:ext cx="2179128" cy="1815940"/>
          </a:xfrm>
          <a:prstGeom prst="rect">
            <a:avLst/>
          </a:prstGeom>
        </p:spPr>
      </p:pic>
      <p:pic>
        <p:nvPicPr>
          <p:cNvPr id="18" name="Picture 17" descr="TV iconoscope wash.png"/>
          <p:cNvPicPr>
            <a:picLocks noChangeAspect="1"/>
          </p:cNvPicPr>
          <p:nvPr/>
        </p:nvPicPr>
        <p:blipFill>
          <a:blip r:embed="rId11"/>
          <a:stretch>
            <a:fillRect/>
          </a:stretch>
        </p:blipFill>
        <p:spPr>
          <a:xfrm>
            <a:off x="4651231" y="4825998"/>
            <a:ext cx="2075361" cy="181594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0"/>
            <a:ext cx="9144000" cy="6858000"/>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sixheads.jpg"/>
          <p:cNvPicPr>
            <a:picLocks noChangeAspect="1"/>
          </p:cNvPicPr>
          <p:nvPr/>
        </p:nvPicPr>
        <p:blipFill>
          <a:blip r:embed="rId3"/>
          <a:stretch>
            <a:fillRect/>
          </a:stretch>
        </p:blipFill>
        <p:spPr>
          <a:xfrm>
            <a:off x="6781800" y="1219200"/>
            <a:ext cx="2146300" cy="3810000"/>
          </a:xfrm>
          <a:prstGeom prst="rect">
            <a:avLst/>
          </a:prstGeom>
        </p:spPr>
      </p:pic>
      <p:pic>
        <p:nvPicPr>
          <p:cNvPr id="10" name="Picture 9" descr="quartet.jpg"/>
          <p:cNvPicPr>
            <a:picLocks noChangeAspect="1"/>
          </p:cNvPicPr>
          <p:nvPr/>
        </p:nvPicPr>
        <p:blipFill>
          <a:blip r:embed="rId4"/>
          <a:stretch>
            <a:fillRect/>
          </a:stretch>
        </p:blipFill>
        <p:spPr>
          <a:xfrm>
            <a:off x="0" y="2133600"/>
            <a:ext cx="6350000" cy="3581400"/>
          </a:xfrm>
          <a:prstGeom prst="rect">
            <a:avLst/>
          </a:prstGeom>
        </p:spPr>
      </p:pic>
      <p:sp>
        <p:nvSpPr>
          <p:cNvPr id="8" name="TextBox 7"/>
          <p:cNvSpPr txBox="1"/>
          <p:nvPr/>
        </p:nvSpPr>
        <p:spPr>
          <a:xfrm>
            <a:off x="609600" y="5320605"/>
            <a:ext cx="7924800" cy="954107"/>
          </a:xfrm>
          <a:prstGeom prst="rect">
            <a:avLst/>
          </a:prstGeom>
          <a:noFill/>
        </p:spPr>
        <p:txBody>
          <a:bodyPr wrap="square" rtlCol="0">
            <a:spAutoFit/>
          </a:bodyPr>
          <a:lstStyle/>
          <a:p>
            <a:pPr algn="ctr"/>
            <a:r>
              <a:rPr lang="en-US" sz="2800" dirty="0" smtClean="0">
                <a:solidFill>
                  <a:srgbClr val="DEDED7"/>
                </a:solidFill>
                <a:latin typeface="Arial Narrow"/>
                <a:cs typeface="Arial Narrow"/>
              </a:rPr>
              <a:t> </a:t>
            </a:r>
            <a:r>
              <a:rPr lang="en-US" sz="2800" dirty="0">
                <a:solidFill>
                  <a:srgbClr val="DEDED7"/>
                </a:solidFill>
                <a:latin typeface="Arial Narrow"/>
                <a:cs typeface="Arial Narrow"/>
              </a:rPr>
              <a:t>T</a:t>
            </a:r>
            <a:r>
              <a:rPr lang="en-US" sz="2800" dirty="0" smtClean="0">
                <a:solidFill>
                  <a:srgbClr val="DEDED7"/>
                </a:solidFill>
                <a:latin typeface="Arial Narrow"/>
                <a:cs typeface="Arial Narrow"/>
              </a:rPr>
              <a:t>he </a:t>
            </a:r>
            <a:r>
              <a:rPr lang="en-US" sz="2800" i="1" dirty="0" smtClean="0">
                <a:solidFill>
                  <a:schemeClr val="accent2">
                    <a:lumMod val="60000"/>
                    <a:lumOff val="40000"/>
                  </a:schemeClr>
                </a:solidFill>
                <a:latin typeface="Arial Narrow"/>
                <a:cs typeface="Arial Narrow"/>
              </a:rPr>
              <a:t>Art</a:t>
            </a:r>
            <a:r>
              <a:rPr lang="en-US" sz="2800" dirty="0" smtClean="0">
                <a:solidFill>
                  <a:schemeClr val="accent2">
                    <a:lumMod val="60000"/>
                    <a:lumOff val="40000"/>
                  </a:schemeClr>
                </a:solidFill>
                <a:latin typeface="Arial Narrow"/>
                <a:cs typeface="Arial Narrow"/>
              </a:rPr>
              <a:t> of story telling </a:t>
            </a:r>
            <a:r>
              <a:rPr lang="en-US" sz="2800" dirty="0" smtClean="0">
                <a:solidFill>
                  <a:srgbClr val="DEDED7"/>
                </a:solidFill>
                <a:latin typeface="Arial Narrow"/>
                <a:cs typeface="Arial Narrow"/>
              </a:rPr>
              <a:t>involves as much drama in </a:t>
            </a:r>
            <a:br>
              <a:rPr lang="en-US" sz="2800" dirty="0" smtClean="0">
                <a:solidFill>
                  <a:srgbClr val="DEDED7"/>
                </a:solidFill>
                <a:latin typeface="Arial Narrow"/>
                <a:cs typeface="Arial Narrow"/>
              </a:rPr>
            </a:br>
            <a:r>
              <a:rPr lang="en-US" sz="2800" i="1" dirty="0" smtClean="0">
                <a:solidFill>
                  <a:srgbClr val="ACBAD7"/>
                </a:solidFill>
                <a:latin typeface="Arial Narrow"/>
                <a:cs typeface="Arial Narrow"/>
              </a:rPr>
              <a:t>Body Language</a:t>
            </a:r>
            <a:r>
              <a:rPr lang="en-US" sz="2800" dirty="0" smtClean="0">
                <a:solidFill>
                  <a:srgbClr val="ACBAD7"/>
                </a:solidFill>
                <a:latin typeface="Arial Narrow"/>
                <a:cs typeface="Arial Narrow"/>
              </a:rPr>
              <a:t> </a:t>
            </a:r>
            <a:r>
              <a:rPr lang="en-US" sz="2800" dirty="0" smtClean="0">
                <a:solidFill>
                  <a:srgbClr val="DEDED7"/>
                </a:solidFill>
                <a:latin typeface="Arial Narrow"/>
                <a:cs typeface="Arial Narrow"/>
              </a:rPr>
              <a:t>as actual words</a:t>
            </a:r>
            <a:endParaRPr lang="en-US" sz="2800" dirty="0">
              <a:solidFill>
                <a:srgbClr val="DEDED7"/>
              </a:solidFill>
              <a:latin typeface="Arial Narrow"/>
              <a:cs typeface="Arial Narrow"/>
            </a:endParaRPr>
          </a:p>
        </p:txBody>
      </p:sp>
      <p:pic>
        <p:nvPicPr>
          <p:cNvPr id="7" name="Picture 6"/>
          <p:cNvPicPr>
            <a:picLocks noChangeAspect="1"/>
          </p:cNvPicPr>
          <p:nvPr/>
        </p:nvPicPr>
        <p:blipFill>
          <a:blip r:embed="rId5">
            <a:alphaModFix amt="52000"/>
          </a:blip>
          <a:stretch>
            <a:fillRect/>
          </a:stretch>
        </p:blipFill>
        <p:spPr>
          <a:xfrm>
            <a:off x="3399553" y="609600"/>
            <a:ext cx="2950447" cy="2535922"/>
          </a:xfrm>
          <a:prstGeom prst="rect">
            <a:avLst/>
          </a:prstGeom>
          <a:ln>
            <a:noFill/>
          </a:ln>
          <a:effectLst>
            <a:softEdge rad="112500"/>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0"/>
            <a:ext cx="9144000" cy="6858000"/>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03MP_BENARES_940507f.jpg"/>
          <p:cNvPicPr>
            <a:picLocks noChangeAspect="1"/>
          </p:cNvPicPr>
          <p:nvPr/>
        </p:nvPicPr>
        <p:blipFill>
          <a:blip r:embed="rId3"/>
          <a:stretch>
            <a:fillRect/>
          </a:stretch>
        </p:blipFill>
        <p:spPr>
          <a:xfrm>
            <a:off x="0" y="2971800"/>
            <a:ext cx="5801933" cy="3886200"/>
          </a:xfrm>
          <a:prstGeom prst="rect">
            <a:avLst/>
          </a:prstGeom>
        </p:spPr>
      </p:pic>
      <p:sp>
        <p:nvSpPr>
          <p:cNvPr id="8" name="TextBox 7"/>
          <p:cNvSpPr txBox="1"/>
          <p:nvPr/>
        </p:nvSpPr>
        <p:spPr>
          <a:xfrm>
            <a:off x="0" y="5065693"/>
            <a:ext cx="9144000" cy="954107"/>
          </a:xfrm>
          <a:prstGeom prst="rect">
            <a:avLst/>
          </a:prstGeom>
          <a:noFill/>
        </p:spPr>
        <p:txBody>
          <a:bodyPr wrap="square" rtlCol="0">
            <a:spAutoFit/>
          </a:bodyPr>
          <a:lstStyle/>
          <a:p>
            <a:pPr algn="ctr"/>
            <a:r>
              <a:rPr lang="en-US" sz="2800" dirty="0" smtClean="0">
                <a:solidFill>
                  <a:srgbClr val="DEDED7"/>
                </a:solidFill>
                <a:latin typeface="Arial Narrow"/>
                <a:cs typeface="Arial Narrow"/>
              </a:rPr>
              <a:t> Human beings, in their </a:t>
            </a:r>
            <a:r>
              <a:rPr lang="en-US" sz="2800" i="1" dirty="0" smtClean="0">
                <a:solidFill>
                  <a:srgbClr val="DEDED7"/>
                </a:solidFill>
                <a:latin typeface="Arial Narrow"/>
                <a:cs typeface="Arial Narrow"/>
              </a:rPr>
              <a:t>Natural habitat</a:t>
            </a:r>
            <a:r>
              <a:rPr lang="en-US" sz="2800" dirty="0" smtClean="0">
                <a:solidFill>
                  <a:srgbClr val="DEDED7"/>
                </a:solidFill>
                <a:latin typeface="Arial Narrow"/>
                <a:cs typeface="Arial Narrow"/>
              </a:rPr>
              <a:t>, rely in all their senses to provide information from their environment</a:t>
            </a:r>
            <a:endParaRPr lang="en-US" sz="2800" dirty="0">
              <a:solidFill>
                <a:srgbClr val="DEDED7"/>
              </a:solidFill>
              <a:latin typeface="Arial Narrow"/>
              <a:cs typeface="Arial Narrow"/>
            </a:endParaRPr>
          </a:p>
        </p:txBody>
      </p:sp>
      <p:pic>
        <p:nvPicPr>
          <p:cNvPr id="9" name="Picture 8" descr="dogwood.jpg"/>
          <p:cNvPicPr>
            <a:picLocks noChangeAspect="1"/>
          </p:cNvPicPr>
          <p:nvPr/>
        </p:nvPicPr>
        <p:blipFill>
          <a:blip r:embed="rId4"/>
          <a:stretch>
            <a:fillRect/>
          </a:stretch>
        </p:blipFill>
        <p:spPr>
          <a:xfrm>
            <a:off x="0" y="-152400"/>
            <a:ext cx="4165600" cy="2777066"/>
          </a:xfrm>
          <a:prstGeom prst="rect">
            <a:avLst/>
          </a:prstGeom>
        </p:spPr>
      </p:pic>
      <p:pic>
        <p:nvPicPr>
          <p:cNvPr id="10" name="Picture 9" descr="ten-canoes.jpg"/>
          <p:cNvPicPr>
            <a:picLocks noChangeAspect="1"/>
          </p:cNvPicPr>
          <p:nvPr/>
        </p:nvPicPr>
        <p:blipFill>
          <a:blip r:embed="rId5"/>
          <a:stretch>
            <a:fillRect/>
          </a:stretch>
        </p:blipFill>
        <p:spPr>
          <a:xfrm>
            <a:off x="4165600" y="2332081"/>
            <a:ext cx="4978400" cy="24892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visual.jpg"/>
          <p:cNvPicPr>
            <a:picLocks noChangeAspect="1"/>
          </p:cNvPicPr>
          <p:nvPr/>
        </p:nvPicPr>
        <p:blipFill>
          <a:blip r:embed="rId3"/>
          <a:stretch>
            <a:fillRect/>
          </a:stretch>
        </p:blipFill>
        <p:spPr>
          <a:xfrm>
            <a:off x="0" y="0"/>
            <a:ext cx="9144001" cy="6838950"/>
          </a:xfrm>
          <a:prstGeom prst="rect">
            <a:avLst/>
          </a:prstGeom>
        </p:spPr>
      </p:pic>
      <p:sp>
        <p:nvSpPr>
          <p:cNvPr id="15" name="Rectangle 14"/>
          <p:cNvSpPr/>
          <p:nvPr/>
        </p:nvSpPr>
        <p:spPr>
          <a:xfrm>
            <a:off x="228599" y="990600"/>
            <a:ext cx="8915401" cy="3662541"/>
          </a:xfrm>
          <a:prstGeom prst="rect">
            <a:avLst/>
          </a:prstGeom>
        </p:spPr>
        <p:txBody>
          <a:bodyPr wrap="square">
            <a:spAutoFit/>
          </a:bodyPr>
          <a:lstStyle/>
          <a:p>
            <a:pPr algn="ctr"/>
            <a:r>
              <a:rPr lang="en-US"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Narrow"/>
                <a:cs typeface="Arial Narrow"/>
              </a:rPr>
              <a:t>We see visual space with only one of our five senses: </a:t>
            </a:r>
            <a:r>
              <a:rPr lang="en-US"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Narrow"/>
                <a:cs typeface="Arial Narrow"/>
              </a:rPr>
              <a:t>sight.</a:t>
            </a:r>
          </a:p>
          <a:p>
            <a:pPr algn="ctr"/>
            <a:endParaRPr lang="en-US"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Narrow"/>
              <a:cs typeface="Arial Narrow"/>
            </a:endParaRPr>
          </a:p>
          <a:p>
            <a:pPr algn="ctr"/>
            <a:r>
              <a:rPr lang="en-US"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Narrow"/>
                <a:cs typeface="Arial Narrow"/>
              </a:rPr>
              <a:t>“Seeing…affords us the </a:t>
            </a:r>
            <a:r>
              <a:rPr lang="en-US"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Narrow"/>
                <a:cs typeface="Arial Narrow"/>
              </a:rPr>
              <a:t>safety of distance </a:t>
            </a:r>
            <a:r>
              <a:rPr lang="en-US"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Narrow"/>
                <a:cs typeface="Arial Narrow"/>
              </a:rPr>
              <a:t>and </a:t>
            </a:r>
            <a:r>
              <a:rPr lang="en-US" sz="36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Narrow"/>
                <a:cs typeface="Arial Narrow"/>
              </a:rPr>
              <a:t>detachment</a:t>
            </a:r>
            <a:r>
              <a:rPr lang="en-US"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Narrow"/>
                <a:cs typeface="Arial Narrow"/>
              </a:rPr>
              <a:t>, but with a price tag of much greater likelihood of error…</a:t>
            </a:r>
          </a:p>
          <a:p>
            <a:pPr algn="ctr"/>
            <a:endParaRPr lang="en-US"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Narrow"/>
              <a:cs typeface="Arial Narrow"/>
            </a:endParaRPr>
          </a:p>
        </p:txBody>
      </p:sp>
      <p:sp>
        <p:nvSpPr>
          <p:cNvPr id="17" name="Rectangle 16"/>
          <p:cNvSpPr/>
          <p:nvPr/>
        </p:nvSpPr>
        <p:spPr>
          <a:xfrm>
            <a:off x="0" y="4511695"/>
            <a:ext cx="8915401" cy="1754327"/>
          </a:xfrm>
          <a:prstGeom prst="rect">
            <a:avLst/>
          </a:prstGeom>
        </p:spPr>
        <p:txBody>
          <a:bodyPr wrap="square">
            <a:spAutoFit/>
          </a:bodyPr>
          <a:lstStyle/>
          <a:p>
            <a:pPr algn="ctr"/>
            <a:r>
              <a:rPr lang="en-US"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Narrow"/>
                <a:cs typeface="Arial Narrow"/>
              </a:rPr>
              <a:t>Because we are prone </a:t>
            </a:r>
            <a:r>
              <a:rPr lang="en-US"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Narrow"/>
                <a:cs typeface="Arial Narrow"/>
              </a:rPr>
              <a:t>to focus </a:t>
            </a:r>
            <a:r>
              <a:rPr lang="en-US"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Narrow"/>
                <a:cs typeface="Arial Narrow"/>
              </a:rPr>
              <a:t>on one aspect of the environment to the exclusion of all else…we are more likely </a:t>
            </a:r>
            <a:r>
              <a:rPr lang="en-US" sz="40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Narrow"/>
                <a:cs typeface="Arial Narrow"/>
              </a:rPr>
              <a:t>to misunderstand </a:t>
            </a:r>
            <a:r>
              <a:rPr lang="en-US" sz="2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Narrow"/>
                <a:cs typeface="Arial Narrow"/>
              </a:rPr>
              <a:t>what we are seeing.”</a:t>
            </a:r>
            <a:endParaRPr lang="en-US"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Narrow"/>
              <a:cs typeface="Arial Narrow"/>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0"/>
            <a:ext cx="9144000" cy="6858000"/>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acoustic.jpg"/>
          <p:cNvPicPr>
            <a:picLocks noChangeAspect="1"/>
          </p:cNvPicPr>
          <p:nvPr/>
        </p:nvPicPr>
        <p:blipFill>
          <a:blip r:embed="rId3"/>
          <a:stretch>
            <a:fillRect/>
          </a:stretch>
        </p:blipFill>
        <p:spPr>
          <a:xfrm>
            <a:off x="6350" y="0"/>
            <a:ext cx="9137650" cy="6858000"/>
          </a:xfrm>
          <a:prstGeom prst="rect">
            <a:avLst/>
          </a:prstGeom>
        </p:spPr>
      </p:pic>
      <p:sp>
        <p:nvSpPr>
          <p:cNvPr id="5" name="Content Placeholder 2"/>
          <p:cNvSpPr txBox="1">
            <a:spLocks/>
          </p:cNvSpPr>
          <p:nvPr/>
        </p:nvSpPr>
        <p:spPr>
          <a:xfrm>
            <a:off x="5257800" y="2438400"/>
            <a:ext cx="3657600" cy="1020762"/>
          </a:xfrm>
          <a:prstGeom prst="rect">
            <a:avLst/>
          </a:prstGeom>
        </p:spPr>
        <p:txBody>
          <a:bodyPr vert="horz" lIns="91440" tIns="45720" rIns="91440" bIns="45720" rtlCol="0">
            <a:no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2200" b="1" i="0" u="none" strike="noStrike" kern="1200" cap="none" spc="0" normalizeH="0" baseline="0" noProof="0" dirty="0" smtClean="0">
                <a:ln>
                  <a:noFill/>
                </a:ln>
                <a:solidFill>
                  <a:srgbClr val="6284C6"/>
                </a:solidFill>
                <a:effectLst/>
                <a:uLnTx/>
                <a:uFillTx/>
                <a:latin typeface="Calibri"/>
                <a:ea typeface="+mn-ea"/>
                <a:cs typeface="Calibri"/>
              </a:rPr>
              <a:t>“Acoustic space comes </a:t>
            </a:r>
            <a:r>
              <a:rPr kumimoji="0" lang="en-US" sz="3200" b="1" i="0" u="none" strike="noStrike" kern="1200" cap="none" spc="0" normalizeH="0" baseline="0" noProof="0" dirty="0" smtClean="0">
                <a:ln>
                  <a:noFill/>
                </a:ln>
                <a:solidFill>
                  <a:srgbClr val="6284C6"/>
                </a:solidFill>
                <a:effectLst/>
                <a:uLnTx/>
                <a:uFillTx/>
                <a:latin typeface="Calibri"/>
                <a:ea typeface="+mn-ea"/>
                <a:cs typeface="Calibri"/>
              </a:rPr>
              <a:t>before the alphabet</a:t>
            </a:r>
            <a:r>
              <a:rPr kumimoji="0" lang="en-US" sz="2200" b="1" i="0" u="none" strike="noStrike" kern="1200" cap="none" spc="0" normalizeH="0" baseline="0" noProof="0" dirty="0" smtClean="0">
                <a:ln>
                  <a:noFill/>
                </a:ln>
                <a:solidFill>
                  <a:srgbClr val="6284C6"/>
                </a:solidFill>
                <a:effectLst/>
                <a:uLnTx/>
                <a:uFillTx/>
                <a:latin typeface="Calibri"/>
                <a:ea typeface="+mn-ea"/>
                <a:cs typeface="Calibri"/>
              </a:rPr>
              <a:t>. </a:t>
            </a:r>
            <a:endParaRPr kumimoji="0" lang="en-US" sz="2200" b="1" i="0" u="none" strike="noStrike" kern="1200" cap="none" spc="0" normalizeH="0" baseline="0" noProof="0" dirty="0">
              <a:ln>
                <a:noFill/>
              </a:ln>
              <a:solidFill>
                <a:srgbClr val="6284C6"/>
              </a:solidFill>
              <a:effectLst/>
              <a:uLnTx/>
              <a:uFillTx/>
              <a:latin typeface="Calibri"/>
              <a:ea typeface="+mn-ea"/>
              <a:cs typeface="Calibri"/>
            </a:endParaRPr>
          </a:p>
        </p:txBody>
      </p:sp>
      <p:sp>
        <p:nvSpPr>
          <p:cNvPr id="4" name="Title 1"/>
          <p:cNvSpPr txBox="1">
            <a:spLocks/>
          </p:cNvSpPr>
          <p:nvPr/>
        </p:nvSpPr>
        <p:spPr>
          <a:xfrm>
            <a:off x="457200" y="274638"/>
            <a:ext cx="8229600" cy="1143000"/>
          </a:xfrm>
          <a:prstGeom prst="rect">
            <a:avLst/>
          </a:prstGeom>
        </p:spPr>
        <p:txBody>
          <a:bodyPr vert="horz" lIns="91440" tIns="45720" rIns="91440" bIns="45720" numCol="1" rtlCol="0" anchor="ctr">
            <a:prstTxWarp prst="textWave2">
              <a:avLst/>
            </a:prstTxWarp>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accent1">
                    <a:lumMod val="60000"/>
                    <a:lumOff val="40000"/>
                  </a:schemeClr>
                </a:solidFill>
                <a:effectLst/>
                <a:uLnTx/>
                <a:uFillTx/>
                <a:latin typeface="Calibri"/>
                <a:ea typeface="+mj-ea"/>
                <a:cs typeface="Calibri"/>
              </a:rPr>
              <a:t>What is acoustic spa</a:t>
            </a:r>
            <a:r>
              <a:rPr kumimoji="0" lang="en-US" sz="4400" b="0" i="0" u="none" strike="noStrike" kern="1200" cap="none" spc="0" normalizeH="0" baseline="0" noProof="0" dirty="0" smtClean="0">
                <a:ln>
                  <a:noFill/>
                </a:ln>
                <a:solidFill>
                  <a:schemeClr val="accent1">
                    <a:lumMod val="60000"/>
                    <a:lumOff val="40000"/>
                  </a:schemeClr>
                </a:solidFill>
                <a:effectLst/>
                <a:uLnTx/>
                <a:uFillTx/>
                <a:latin typeface="Calibri"/>
                <a:ea typeface="+mj-ea"/>
                <a:cs typeface="Calibri"/>
              </a:rPr>
              <a:t>ce?</a:t>
            </a:r>
            <a:endParaRPr kumimoji="0" lang="en-US" sz="4400" b="0" i="0" u="none" strike="noStrike" kern="1200" cap="none" spc="0" normalizeH="0" baseline="0" noProof="0" dirty="0">
              <a:ln>
                <a:noFill/>
              </a:ln>
              <a:solidFill>
                <a:schemeClr val="accent1">
                  <a:lumMod val="60000"/>
                  <a:lumOff val="40000"/>
                </a:schemeClr>
              </a:solidFill>
              <a:effectLst/>
              <a:uLnTx/>
              <a:uFillTx/>
              <a:latin typeface="Calibri"/>
              <a:ea typeface="+mj-ea"/>
              <a:cs typeface="Calibri"/>
            </a:endParaRPr>
          </a:p>
        </p:txBody>
      </p:sp>
      <p:sp>
        <p:nvSpPr>
          <p:cNvPr id="9" name="Rectangle 8"/>
          <p:cNvSpPr/>
          <p:nvPr/>
        </p:nvSpPr>
        <p:spPr>
          <a:xfrm>
            <a:off x="4419600" y="3810000"/>
            <a:ext cx="2667000" cy="685800"/>
          </a:xfrm>
          <a:prstGeom prst="rect">
            <a:avLst/>
          </a:prstGeom>
          <a:solidFill>
            <a:schemeClr val="accent1">
              <a:lumMod val="20000"/>
              <a:lumOff val="80000"/>
              <a:alpha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6350" y="3886200"/>
            <a:ext cx="9144000" cy="3354765"/>
          </a:xfrm>
          <a:prstGeom prst="rect">
            <a:avLst/>
          </a:prstGeom>
          <a:solidFill>
            <a:schemeClr val="tx1">
              <a:lumMod val="85000"/>
              <a:lumOff val="15000"/>
              <a:alpha val="51000"/>
            </a:schemeClr>
          </a:solidFill>
        </p:spPr>
        <p:txBody>
          <a:bodyPr wrap="square" rtlCol="0">
            <a:spAutoFit/>
          </a:bodyPr>
          <a:lstStyle/>
          <a:p>
            <a:pPr lvl="0"/>
            <a:r>
              <a:rPr lang="en-US" sz="2000" b="1" dirty="0">
                <a:solidFill>
                  <a:srgbClr val="6284C6"/>
                </a:solidFill>
                <a:latin typeface="Calibri"/>
                <a:cs typeface="Calibri"/>
              </a:rPr>
              <a:t>It is </a:t>
            </a:r>
            <a:r>
              <a:rPr lang="en-US" sz="2800" b="1" dirty="0">
                <a:solidFill>
                  <a:srgbClr val="6284C6"/>
                </a:solidFill>
                <a:latin typeface="Calibri"/>
                <a:cs typeface="Calibri"/>
              </a:rPr>
              <a:t>the world viewed </a:t>
            </a:r>
            <a:r>
              <a:rPr lang="en-US" sz="2800" b="1" dirty="0" smtClean="0">
                <a:solidFill>
                  <a:srgbClr val="6284C6"/>
                </a:solidFill>
                <a:latin typeface="Calibri"/>
                <a:cs typeface="Calibri"/>
              </a:rPr>
              <a:t>through  </a:t>
            </a:r>
            <a:r>
              <a:rPr lang="en-US" sz="2800" b="1" dirty="0">
                <a:solidFill>
                  <a:srgbClr val="6284C6"/>
                </a:solidFill>
                <a:latin typeface="Calibri"/>
                <a:cs typeface="Calibri"/>
              </a:rPr>
              <a:t>pre-literate eyes</a:t>
            </a:r>
            <a:r>
              <a:rPr lang="en-US" sz="2000" b="1" dirty="0">
                <a:solidFill>
                  <a:srgbClr val="6284C6"/>
                </a:solidFill>
                <a:latin typeface="Calibri"/>
                <a:cs typeface="Calibri"/>
              </a:rPr>
              <a:t>,</a:t>
            </a:r>
            <a:r>
              <a:rPr lang="en-US" sz="2000" b="1" dirty="0" smtClean="0">
                <a:solidFill>
                  <a:srgbClr val="6284C6"/>
                </a:solidFill>
                <a:latin typeface="Calibri"/>
                <a:cs typeface="Calibri"/>
              </a:rPr>
              <a:t> </a:t>
            </a:r>
          </a:p>
          <a:p>
            <a:pPr lvl="0"/>
            <a:endParaRPr lang="en-US" sz="2000" b="1" dirty="0">
              <a:solidFill>
                <a:srgbClr val="6284C6"/>
              </a:solidFill>
              <a:latin typeface="Calibri"/>
              <a:cs typeface="Calibri"/>
            </a:endParaRPr>
          </a:p>
          <a:p>
            <a:pPr lvl="0"/>
            <a:r>
              <a:rPr lang="en-US" sz="2000" b="1" dirty="0" smtClean="0">
                <a:solidFill>
                  <a:srgbClr val="6284C6"/>
                </a:solidFill>
                <a:latin typeface="Calibri"/>
                <a:cs typeface="Calibri"/>
              </a:rPr>
              <a:t/>
            </a:r>
            <a:br>
              <a:rPr lang="en-US" sz="2000" b="1" dirty="0" smtClean="0">
                <a:solidFill>
                  <a:srgbClr val="6284C6"/>
                </a:solidFill>
                <a:latin typeface="Calibri"/>
                <a:cs typeface="Calibri"/>
              </a:rPr>
            </a:br>
            <a:r>
              <a:rPr lang="en-US" sz="2000" b="1" dirty="0" smtClean="0">
                <a:solidFill>
                  <a:srgbClr val="6284C6"/>
                </a:solidFill>
                <a:latin typeface="Calibri"/>
                <a:cs typeface="Calibri"/>
              </a:rPr>
              <a:t>A </a:t>
            </a:r>
            <a:r>
              <a:rPr lang="en-US" sz="2000" b="1" dirty="0">
                <a:solidFill>
                  <a:srgbClr val="6284C6"/>
                </a:solidFill>
                <a:latin typeface="Calibri"/>
                <a:cs typeface="Calibri"/>
              </a:rPr>
              <a:t>world of </a:t>
            </a:r>
            <a:r>
              <a:rPr lang="en-US" sz="3200" b="1" dirty="0">
                <a:solidFill>
                  <a:srgbClr val="2A2B5D"/>
                </a:solidFill>
                <a:latin typeface="Calibri"/>
                <a:cs typeface="Calibri"/>
              </a:rPr>
              <a:t>no boundaries </a:t>
            </a:r>
            <a:r>
              <a:rPr lang="en-US" sz="2000" b="1" dirty="0">
                <a:solidFill>
                  <a:srgbClr val="6284C6"/>
                </a:solidFill>
                <a:latin typeface="Calibri"/>
                <a:cs typeface="Calibri"/>
              </a:rPr>
              <a:t>in which </a:t>
            </a:r>
            <a:r>
              <a:rPr lang="en-US" sz="3600" b="1" dirty="0">
                <a:solidFill>
                  <a:srgbClr val="2A2B5D"/>
                </a:solidFill>
                <a:latin typeface="Calibri"/>
                <a:cs typeface="Calibri"/>
              </a:rPr>
              <a:t>information emerges</a:t>
            </a:r>
            <a:r>
              <a:rPr lang="en-US" sz="3600" b="1" dirty="0" smtClean="0">
                <a:solidFill>
                  <a:srgbClr val="2A2B5D"/>
                </a:solidFill>
                <a:latin typeface="Calibri"/>
                <a:cs typeface="Calibri"/>
              </a:rPr>
              <a:t> from anywhere </a:t>
            </a:r>
            <a:r>
              <a:rPr lang="en-US" sz="3600" b="1" dirty="0">
                <a:solidFill>
                  <a:srgbClr val="2A2B5D"/>
                </a:solidFill>
                <a:latin typeface="Calibri"/>
                <a:cs typeface="Calibri"/>
              </a:rPr>
              <a:t>and </a:t>
            </a:r>
            <a:r>
              <a:rPr lang="en-US" sz="3600" b="1" dirty="0" smtClean="0">
                <a:solidFill>
                  <a:srgbClr val="2A2B5D"/>
                </a:solidFill>
                <a:latin typeface="Calibri"/>
                <a:cs typeface="Calibri"/>
              </a:rPr>
              <a:t>everywhere.</a:t>
            </a:r>
            <a:r>
              <a:rPr lang="en-US" sz="2000" b="1" dirty="0" smtClean="0">
                <a:solidFill>
                  <a:srgbClr val="6284C6"/>
                </a:solidFill>
                <a:latin typeface="Calibri"/>
                <a:cs typeface="Calibri"/>
              </a:rPr>
              <a:t/>
            </a:r>
            <a:br>
              <a:rPr lang="en-US" sz="2000" b="1" dirty="0" smtClean="0">
                <a:solidFill>
                  <a:srgbClr val="6284C6"/>
                </a:solidFill>
                <a:latin typeface="Calibri"/>
                <a:cs typeface="Calibri"/>
              </a:rPr>
            </a:br>
            <a:endParaRPr lang="en-US" b="1" dirty="0" smtClean="0">
              <a:solidFill>
                <a:srgbClr val="6284C6"/>
              </a:solidFill>
              <a:latin typeface="Calibri"/>
              <a:cs typeface="Calibri"/>
            </a:endParaRPr>
          </a:p>
          <a:p>
            <a:pPr lvl="0"/>
            <a:endParaRPr lang="en-US" b="1" dirty="0">
              <a:solidFill>
                <a:srgbClr val="6284C6"/>
              </a:solidFill>
              <a:latin typeface="Calibri"/>
              <a:cs typeface="Calibri"/>
            </a:endParaRPr>
          </a:p>
          <a:p>
            <a:pPr lvl="0"/>
            <a:endParaRPr lang="en-US" b="1" dirty="0" smtClean="0">
              <a:solidFill>
                <a:srgbClr val="6284C6"/>
              </a:solidFill>
              <a:latin typeface="Calibri"/>
              <a:cs typeface="Calibri"/>
            </a:endParaRPr>
          </a:p>
          <a:p>
            <a:endParaRPr lang="en-US" dirty="0"/>
          </a:p>
        </p:txBody>
      </p:sp>
      <p:sp>
        <p:nvSpPr>
          <p:cNvPr id="10" name="Rectangle 9"/>
          <p:cNvSpPr/>
          <p:nvPr/>
        </p:nvSpPr>
        <p:spPr>
          <a:xfrm>
            <a:off x="1219200" y="5029200"/>
            <a:ext cx="2514600" cy="495300"/>
          </a:xfrm>
          <a:prstGeom prst="rect">
            <a:avLst/>
          </a:prstGeom>
          <a:solidFill>
            <a:schemeClr val="accent1">
              <a:lumMod val="20000"/>
              <a:lumOff val="80000"/>
              <a:alpha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etwork.jpg"/>
          <p:cNvPicPr>
            <a:picLocks noChangeAspect="1"/>
          </p:cNvPicPr>
          <p:nvPr/>
        </p:nvPicPr>
        <p:blipFill>
          <a:blip r:embed="rId3"/>
          <a:stretch>
            <a:fillRect/>
          </a:stretch>
        </p:blipFill>
        <p:spPr>
          <a:xfrm>
            <a:off x="3175" y="0"/>
            <a:ext cx="9140825" cy="6858000"/>
          </a:xfrm>
          <a:prstGeom prst="rect">
            <a:avLst/>
          </a:prstGeom>
        </p:spPr>
      </p:pic>
      <p:sp>
        <p:nvSpPr>
          <p:cNvPr id="4" name="Text Box 1"/>
          <p:cNvSpPr txBox="1">
            <a:spLocks noChangeArrowheads="1"/>
          </p:cNvSpPr>
          <p:nvPr/>
        </p:nvSpPr>
        <p:spPr bwMode="auto">
          <a:xfrm>
            <a:off x="1143000" y="1554163"/>
            <a:ext cx="4343400" cy="3246437"/>
          </a:xfrm>
          <a:prstGeom prst="rect">
            <a:avLst/>
          </a:prstGeom>
          <a:noFill/>
          <a:ln w="9525">
            <a:noFill/>
            <a:round/>
            <a:headEnd/>
            <a:tailEnd/>
          </a:ln>
          <a:effectLst/>
        </p:spPr>
        <p:txBody>
          <a:bodyPr lIns="90000" tIns="57096" rIns="90000" bIns="45000">
            <a:prstTxWarp prst="textNoShape">
              <a:avLst/>
            </a:prstTxWarp>
          </a:bodyPr>
          <a:lstStyle/>
          <a:p>
            <a:pPr>
              <a:tabLst>
                <a:tab pos="723900" algn="l"/>
                <a:tab pos="1447800" algn="l"/>
                <a:tab pos="2171700" algn="l"/>
                <a:tab pos="2895600" algn="l"/>
                <a:tab pos="3619500" algn="l"/>
                <a:tab pos="4343400" algn="l"/>
              </a:tabLst>
            </a:pPr>
            <a:r>
              <a:rPr lang="en-US" sz="2400">
                <a:solidFill>
                  <a:srgbClr val="FFFF00"/>
                </a:solidFill>
                <a:latin typeface="Arial Italic" charset="0"/>
                <a:ea typeface="MS Gothic" charset="0"/>
                <a:cs typeface="MS Gothic" charset="0"/>
              </a:rPr>
              <a:t>The Electric age is neither an accurate representation of the tribal era nor the printed age, it is rather somewhere between the age of the non-literate and the post-literate. Its is a combination of both the prehistory cultures as well as those of the industrial age. </a:t>
            </a:r>
          </a:p>
        </p:txBody>
      </p:sp>
      <p:sp>
        <p:nvSpPr>
          <p:cNvPr id="5" name="Text Box 2"/>
          <p:cNvSpPr txBox="1">
            <a:spLocks noChangeArrowheads="1"/>
          </p:cNvSpPr>
          <p:nvPr/>
        </p:nvSpPr>
        <p:spPr bwMode="auto">
          <a:xfrm>
            <a:off x="685800" y="228600"/>
            <a:ext cx="7543800" cy="617538"/>
          </a:xfrm>
          <a:prstGeom prst="rect">
            <a:avLst/>
          </a:prstGeom>
          <a:noFill/>
          <a:ln w="9525">
            <a:noFill/>
            <a:round/>
            <a:headEnd/>
            <a:tailEnd/>
          </a:ln>
          <a:effectLst/>
        </p:spPr>
        <p:txBody>
          <a:bodyPr lIns="90000" tIns="54072" rIns="90000" bIns="45000">
            <a:prstTxWarp prst="textNoShape">
              <a:avLst/>
            </a:prstTxWarp>
          </a:bodyPr>
          <a:lstStyle/>
          <a:p>
            <a:pPr>
              <a:tabLst>
                <a:tab pos="723900" algn="l"/>
                <a:tab pos="1447800" algn="l"/>
                <a:tab pos="2171700" algn="l"/>
                <a:tab pos="2895600" algn="l"/>
                <a:tab pos="3619500" algn="l"/>
                <a:tab pos="4343400" algn="l"/>
                <a:tab pos="5067300" algn="l"/>
                <a:tab pos="5791200" algn="l"/>
                <a:tab pos="6515100" algn="l"/>
                <a:tab pos="7239000" algn="l"/>
              </a:tabLst>
            </a:pPr>
            <a:r>
              <a:rPr lang="en-US" dirty="0">
                <a:solidFill>
                  <a:srgbClr val="FFFF00"/>
                </a:solidFill>
                <a:latin typeface="Arial Italic" charset="0"/>
                <a:ea typeface="MS Gothic" charset="0"/>
                <a:cs typeface="MS Gothic" charset="0"/>
              </a:rPr>
              <a:t>“The Electric light is pure information. We are moving out of the age of the visual into </a:t>
            </a:r>
            <a:r>
              <a:rPr lang="en-US" sz="2800" dirty="0">
                <a:solidFill>
                  <a:srgbClr val="FFFF00"/>
                </a:solidFill>
                <a:latin typeface="Arial Italic" charset="0"/>
                <a:ea typeface="MS Gothic" charset="0"/>
                <a:cs typeface="MS Gothic" charset="0"/>
              </a:rPr>
              <a:t>the age of aural and tactile</a:t>
            </a:r>
            <a:r>
              <a:rPr lang="en-US" dirty="0">
                <a:solidFill>
                  <a:srgbClr val="FFFF00"/>
                </a:solidFill>
                <a:latin typeface="Arial Italic" charset="0"/>
                <a:ea typeface="MS Gothic" charset="0"/>
                <a:cs typeface="MS Gothic" charset="0"/>
              </a:rPr>
              <a: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Space</a:t>
            </a:r>
            <a:endParaRPr lang="en-US" dirty="0"/>
          </a:p>
        </p:txBody>
      </p:sp>
      <p:pic>
        <p:nvPicPr>
          <p:cNvPr id="5" name="Picture 4" descr="mcluhansays.jpg"/>
          <p:cNvPicPr>
            <a:picLocks noChangeAspect="1"/>
          </p:cNvPicPr>
          <p:nvPr/>
        </p:nvPicPr>
        <p:blipFill>
          <a:blip r:embed="rId3"/>
          <a:stretch>
            <a:fillRect/>
          </a:stretch>
        </p:blipFill>
        <p:spPr>
          <a:xfrm>
            <a:off x="0" y="-1"/>
            <a:ext cx="9144000" cy="6858001"/>
          </a:xfrm>
          <a:prstGeom prst="rect">
            <a:avLst/>
          </a:prstGeom>
        </p:spPr>
      </p:pic>
      <p:sp>
        <p:nvSpPr>
          <p:cNvPr id="4" name="Content Placeholder 2"/>
          <p:cNvSpPr>
            <a:spLocks noGrp="1"/>
          </p:cNvSpPr>
          <p:nvPr>
            <p:ph idx="1"/>
          </p:nvPr>
        </p:nvSpPr>
        <p:spPr>
          <a:xfrm>
            <a:off x="533400" y="5257799"/>
            <a:ext cx="8369300" cy="1422401"/>
          </a:xfrm>
          <a:gradFill flip="none" rotWithShape="1">
            <a:gsLst>
              <a:gs pos="16000">
                <a:srgbClr val="3366FF"/>
              </a:gs>
              <a:gs pos="100000">
                <a:srgbClr val="CCFFCC"/>
              </a:gs>
            </a:gsLst>
            <a:lin ang="16500000" scaled="0"/>
            <a:tileRect/>
          </a:gradFill>
        </p:spPr>
        <p:style>
          <a:lnRef idx="1">
            <a:schemeClr val="accent5"/>
          </a:lnRef>
          <a:fillRef idx="3">
            <a:schemeClr val="accent5"/>
          </a:fillRef>
          <a:effectRef idx="2">
            <a:schemeClr val="accent5"/>
          </a:effectRef>
          <a:fontRef idx="minor">
            <a:schemeClr val="lt1"/>
          </a:fontRef>
        </p:style>
        <p:txBody>
          <a:bodyPr>
            <a:normAutofit/>
          </a:bodyPr>
          <a:lstStyle/>
          <a:p>
            <a:pPr algn="ctr">
              <a:buNone/>
            </a:pPr>
            <a:r>
              <a:rPr lang="en-US" b="1" dirty="0" smtClean="0">
                <a:latin typeface="Calibri"/>
                <a:cs typeface="Calibri"/>
              </a:rPr>
              <a:t>“What we consider normal or natural VISUAL SPACE is actually a technological artifact- a result of perceptual habits created by reading and writing with a phonetic alphabet.”</a:t>
            </a:r>
            <a:endParaRPr lang="en-US" b="1" dirty="0">
              <a:latin typeface="Calibri"/>
              <a:cs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0"/>
            <a:ext cx="8305800" cy="3276600"/>
          </a:xfrm>
        </p:spPr>
        <p:txBody>
          <a:bodyPr/>
          <a:lstStyle/>
          <a:p>
            <a:pPr algn="l"/>
            <a:r>
              <a:rPr lang="en-US" dirty="0" smtClean="0"/>
              <a:t>Understanding Media,</a:t>
            </a:r>
            <a:br>
              <a:rPr lang="en-US" dirty="0" smtClean="0"/>
            </a:br>
            <a:r>
              <a:rPr lang="en-US" dirty="0" smtClean="0"/>
              <a:t>The extensions of man</a:t>
            </a:r>
            <a:br>
              <a:rPr lang="en-US" dirty="0" smtClean="0"/>
            </a:br>
            <a:endParaRPr lang="en-US" dirty="0"/>
          </a:p>
        </p:txBody>
      </p:sp>
      <p:pic>
        <p:nvPicPr>
          <p:cNvPr id="4" name="Picture 3" descr="safe_image.jpg"/>
          <p:cNvPicPr>
            <a:picLocks noChangeAspect="1"/>
          </p:cNvPicPr>
          <p:nvPr/>
        </p:nvPicPr>
        <p:blipFill>
          <a:blip r:embed="rId3"/>
          <a:stretch>
            <a:fillRect/>
          </a:stretch>
        </p:blipFill>
        <p:spPr>
          <a:xfrm>
            <a:off x="6934200" y="3276600"/>
            <a:ext cx="1736725" cy="2913839"/>
          </a:xfrm>
          <a:prstGeom prst="rect">
            <a:avLst/>
          </a:prstGeom>
        </p:spPr>
      </p:pic>
      <p:sp>
        <p:nvSpPr>
          <p:cNvPr id="7" name="Rectangle 6"/>
          <p:cNvSpPr/>
          <p:nvPr/>
        </p:nvSpPr>
        <p:spPr>
          <a:xfrm>
            <a:off x="2590800" y="2590800"/>
            <a:ext cx="3886551" cy="523220"/>
          </a:xfrm>
          <a:prstGeom prst="rect">
            <a:avLst/>
          </a:prstGeom>
        </p:spPr>
        <p:txBody>
          <a:bodyPr wrap="none">
            <a:spAutoFit/>
          </a:bodyPr>
          <a:lstStyle/>
          <a:p>
            <a:r>
              <a:rPr lang="en-US" sz="2800" dirty="0" smtClean="0">
                <a:solidFill>
                  <a:schemeClr val="bg2">
                    <a:lumMod val="25000"/>
                    <a:lumOff val="75000"/>
                  </a:schemeClr>
                </a:solidFill>
              </a:rPr>
              <a:t>(First published in 1964)</a:t>
            </a:r>
            <a:endParaRPr lang="en-US" sz="2800" dirty="0">
              <a:solidFill>
                <a:schemeClr val="bg2">
                  <a:lumMod val="25000"/>
                  <a:lumOff val="75000"/>
                </a:schemeClr>
              </a:solidFill>
            </a:endParaRPr>
          </a:p>
        </p:txBody>
      </p:sp>
      <p:pic>
        <p:nvPicPr>
          <p:cNvPr id="8" name="Picture 7"/>
          <p:cNvPicPr>
            <a:picLocks noChangeAspect="1"/>
          </p:cNvPicPr>
          <p:nvPr/>
        </p:nvPicPr>
        <p:blipFill>
          <a:blip r:embed="rId4"/>
          <a:stretch>
            <a:fillRect/>
          </a:stretch>
        </p:blipFill>
        <p:spPr>
          <a:xfrm>
            <a:off x="97878" y="3276599"/>
            <a:ext cx="2111922" cy="3452993"/>
          </a:xfrm>
          <a:prstGeom prst="rect">
            <a:avLst/>
          </a:prstGeom>
        </p:spPr>
      </p:pic>
      <p:sp>
        <p:nvSpPr>
          <p:cNvPr id="6" name="TextBox 5"/>
          <p:cNvSpPr txBox="1"/>
          <p:nvPr/>
        </p:nvSpPr>
        <p:spPr>
          <a:xfrm>
            <a:off x="2526270" y="4713111"/>
            <a:ext cx="2058038" cy="1477328"/>
          </a:xfrm>
          <a:prstGeom prst="rect">
            <a:avLst/>
          </a:prstGeom>
          <a:noFill/>
          <a:effectLst>
            <a:outerShdw blurRad="50800" dist="38100" dir="2700000" algn="tl" rotWithShape="0">
              <a:srgbClr val="000000">
                <a:alpha val="43000"/>
              </a:srgbClr>
            </a:outerShdw>
          </a:effectLst>
        </p:spPr>
        <p:txBody>
          <a:bodyPr wrap="none" rtlCol="0">
            <a:spAutoFit/>
          </a:bodyPr>
          <a:lstStyle/>
          <a:p>
            <a:r>
              <a:rPr lang="en-US" dirty="0" smtClean="0">
                <a:solidFill>
                  <a:schemeClr val="bg2">
                    <a:lumMod val="50000"/>
                    <a:lumOff val="50000"/>
                  </a:schemeClr>
                </a:solidFill>
                <a:latin typeface="Garamond"/>
                <a:cs typeface="Garamond"/>
              </a:rPr>
              <a:t>“Message” played as:</a:t>
            </a:r>
          </a:p>
          <a:p>
            <a:endParaRPr lang="en-US" dirty="0" smtClean="0">
              <a:solidFill>
                <a:schemeClr val="bg2">
                  <a:lumMod val="50000"/>
                  <a:lumOff val="50000"/>
                </a:schemeClr>
              </a:solidFill>
              <a:latin typeface="Garamond"/>
              <a:cs typeface="Garamond"/>
            </a:endParaRPr>
          </a:p>
          <a:p>
            <a:r>
              <a:rPr lang="en-US" dirty="0" smtClean="0">
                <a:solidFill>
                  <a:schemeClr val="bg2">
                    <a:lumMod val="50000"/>
                    <a:lumOff val="50000"/>
                  </a:schemeClr>
                </a:solidFill>
                <a:latin typeface="Garamond"/>
                <a:cs typeface="Garamond"/>
              </a:rPr>
              <a:t>“mass-age”,</a:t>
            </a:r>
          </a:p>
          <a:p>
            <a:r>
              <a:rPr lang="en-US" dirty="0" smtClean="0">
                <a:solidFill>
                  <a:schemeClr val="bg2">
                    <a:lumMod val="50000"/>
                    <a:lumOff val="50000"/>
                  </a:schemeClr>
                </a:solidFill>
                <a:latin typeface="Garamond"/>
                <a:cs typeface="Garamond"/>
              </a:rPr>
              <a:t>“mess-age” and </a:t>
            </a:r>
          </a:p>
          <a:p>
            <a:r>
              <a:rPr lang="en-US" dirty="0" smtClean="0">
                <a:solidFill>
                  <a:schemeClr val="bg2">
                    <a:lumMod val="50000"/>
                    <a:lumOff val="50000"/>
                  </a:schemeClr>
                </a:solidFill>
                <a:latin typeface="Garamond"/>
                <a:cs typeface="Garamond"/>
              </a:rPr>
              <a:t>“massage”.</a:t>
            </a:r>
            <a:endParaRPr lang="en-US" dirty="0">
              <a:solidFill>
                <a:schemeClr val="bg2">
                  <a:lumMod val="50000"/>
                  <a:lumOff val="50000"/>
                </a:schemeClr>
              </a:solidFill>
              <a:latin typeface="Garamond"/>
              <a:cs typeface="Garamond"/>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5181600" cy="1371600"/>
          </a:xfrm>
        </p:spPr>
        <p:txBody>
          <a:bodyPr/>
          <a:lstStyle/>
          <a:p>
            <a:r>
              <a:rPr lang="en-US" dirty="0" smtClean="0"/>
              <a:t>Visual</a:t>
            </a:r>
            <a:br>
              <a:rPr lang="en-US" dirty="0" smtClean="0"/>
            </a:br>
            <a:r>
              <a:rPr lang="en-US" dirty="0" smtClean="0"/>
              <a:t> Space</a:t>
            </a:r>
            <a:endParaRPr lang="en-US" dirty="0"/>
          </a:p>
        </p:txBody>
      </p:sp>
      <p:sp>
        <p:nvSpPr>
          <p:cNvPr id="7" name="Rectangle 6"/>
          <p:cNvSpPr/>
          <p:nvPr/>
        </p:nvSpPr>
        <p:spPr>
          <a:xfrm>
            <a:off x="4648200" y="381000"/>
            <a:ext cx="4572000" cy="6294032"/>
          </a:xfrm>
          <a:prstGeom prst="rect">
            <a:avLst/>
          </a:prstGeom>
        </p:spPr>
        <p:txBody>
          <a:bodyPr wrap="square">
            <a:spAutoFit/>
          </a:bodyPr>
          <a:lstStyle/>
          <a:p>
            <a:pPr algn="ctr"/>
            <a:r>
              <a:rPr lang="en-US" sz="3100" dirty="0" smtClean="0">
                <a:solidFill>
                  <a:srgbClr val="ACBAD7"/>
                </a:solidFill>
                <a:latin typeface="Calibri"/>
                <a:cs typeface="Calibri"/>
              </a:rPr>
              <a:t>McLuhan proposed that Western Society’s attraction to linearity is caused by the phonetic alphabet, which shrinks our human speech and thought into 26 characters.</a:t>
            </a:r>
          </a:p>
          <a:p>
            <a:pPr algn="ctr"/>
            <a:endParaRPr lang="en-US" sz="3100" dirty="0">
              <a:solidFill>
                <a:srgbClr val="ACBAD7"/>
              </a:solidFill>
              <a:latin typeface="Calibri"/>
              <a:cs typeface="Calibri"/>
            </a:endParaRPr>
          </a:p>
          <a:p>
            <a:pPr algn="ctr"/>
            <a:r>
              <a:rPr lang="en-US" sz="3100" dirty="0" smtClean="0">
                <a:solidFill>
                  <a:srgbClr val="ACBAD7"/>
                </a:solidFill>
                <a:latin typeface="Calibri"/>
                <a:cs typeface="Calibri"/>
              </a:rPr>
              <a:t> The result?</a:t>
            </a:r>
          </a:p>
          <a:p>
            <a:pPr algn="ctr"/>
            <a:r>
              <a:rPr lang="en-US" sz="3100" dirty="0" smtClean="0">
                <a:solidFill>
                  <a:srgbClr val="ACBAD7"/>
                </a:solidFill>
                <a:latin typeface="Calibri"/>
                <a:cs typeface="Calibri"/>
              </a:rPr>
              <a:t>A world view dominated by linear logic and the symbolic abstraction of meaning. </a:t>
            </a:r>
            <a:endParaRPr lang="en-US" sz="3100" dirty="0">
              <a:solidFill>
                <a:srgbClr val="ACBAD7"/>
              </a:solidFill>
              <a:latin typeface="Calibri"/>
              <a:cs typeface="Calibri"/>
            </a:endParaRPr>
          </a:p>
        </p:txBody>
      </p:sp>
      <p:pic>
        <p:nvPicPr>
          <p:cNvPr id="8" name="Picture 7" descr="2660746.jpg"/>
          <p:cNvPicPr>
            <a:picLocks noChangeAspect="1"/>
          </p:cNvPicPr>
          <p:nvPr/>
        </p:nvPicPr>
        <p:blipFill>
          <a:blip r:embed="rId3"/>
          <a:stretch>
            <a:fillRect/>
          </a:stretch>
        </p:blipFill>
        <p:spPr>
          <a:xfrm>
            <a:off x="1" y="0"/>
            <a:ext cx="4648200" cy="6858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67236"/>
            <a:ext cx="8686800" cy="3514164"/>
          </a:xfrm>
        </p:spPr>
        <p:txBody>
          <a:bodyPr/>
          <a:lstStyle/>
          <a:p>
            <a:r>
              <a:rPr lang="en-US" dirty="0" smtClean="0"/>
              <a:t>The invention of the Printing Press created individualism and nationalism.</a:t>
            </a:r>
            <a:br>
              <a:rPr lang="en-US" dirty="0" smtClean="0"/>
            </a:br>
            <a:endParaRPr lang="en-US" dirty="0"/>
          </a:p>
        </p:txBody>
      </p:sp>
      <p:sp>
        <p:nvSpPr>
          <p:cNvPr id="4" name="TextBox 3"/>
          <p:cNvSpPr txBox="1"/>
          <p:nvPr/>
        </p:nvSpPr>
        <p:spPr>
          <a:xfrm>
            <a:off x="457200" y="3283803"/>
            <a:ext cx="8458200" cy="830997"/>
          </a:xfrm>
          <a:prstGeom prst="rect">
            <a:avLst/>
          </a:prstGeom>
          <a:noFill/>
        </p:spPr>
        <p:txBody>
          <a:bodyPr wrap="square" rtlCol="0">
            <a:spAutoFit/>
          </a:bodyPr>
          <a:lstStyle/>
          <a:p>
            <a:r>
              <a:rPr lang="en-US" sz="2400" dirty="0" smtClean="0">
                <a:solidFill>
                  <a:srgbClr val="DEDED7"/>
                </a:solidFill>
              </a:rPr>
              <a:t>It also broke communication boundaries allowing a single text to reach a wide population (beginning of mass media)</a:t>
            </a:r>
            <a:endParaRPr lang="en-US" sz="2400" dirty="0">
              <a:solidFill>
                <a:srgbClr val="DEDED7"/>
              </a:solidFill>
            </a:endParaRPr>
          </a:p>
        </p:txBody>
      </p:sp>
      <p:pic>
        <p:nvPicPr>
          <p:cNvPr id="6" name="Picture 5" descr="printing press fowler henkle 1.jpg"/>
          <p:cNvPicPr>
            <a:picLocks noChangeAspect="1"/>
          </p:cNvPicPr>
          <p:nvPr/>
        </p:nvPicPr>
        <p:blipFill>
          <a:blip r:embed="rId2">
            <a:alphaModFix amt="24000"/>
          </a:blip>
          <a:stretch>
            <a:fillRect/>
          </a:stretch>
        </p:blipFill>
        <p:spPr>
          <a:xfrm>
            <a:off x="1131715" y="1219200"/>
            <a:ext cx="7250285" cy="59436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time.jpg"/>
          <p:cNvPicPr>
            <a:picLocks noChangeAspect="1"/>
          </p:cNvPicPr>
          <p:nvPr/>
        </p:nvPicPr>
        <p:blipFill>
          <a:blip r:embed="rId2">
            <a:alphaModFix amt="54000"/>
          </a:blip>
          <a:stretch>
            <a:fillRect/>
          </a:stretch>
        </p:blipFill>
        <p:spPr>
          <a:xfrm>
            <a:off x="-1" y="0"/>
            <a:ext cx="9144001" cy="6858000"/>
          </a:xfrm>
          <a:prstGeom prst="rect">
            <a:avLst/>
          </a:prstGeom>
        </p:spPr>
      </p:pic>
      <p:sp>
        <p:nvSpPr>
          <p:cNvPr id="2" name="Title 1"/>
          <p:cNvSpPr>
            <a:spLocks noGrp="1"/>
          </p:cNvSpPr>
          <p:nvPr>
            <p:ph type="title"/>
          </p:nvPr>
        </p:nvSpPr>
        <p:spPr>
          <a:xfrm>
            <a:off x="-1" y="67236"/>
            <a:ext cx="9144001" cy="2447364"/>
          </a:xfrm>
        </p:spPr>
        <p:txBody>
          <a:bodyPr/>
          <a:lstStyle/>
          <a:p>
            <a:r>
              <a:rPr lang="en-US" dirty="0" smtClean="0">
                <a:solidFill>
                  <a:schemeClr val="bg1">
                    <a:lumMod val="85000"/>
                  </a:schemeClr>
                </a:solidFill>
              </a:rPr>
              <a:t>Mechanical </a:t>
            </a:r>
            <a:r>
              <a:rPr lang="en-US" sz="4800" dirty="0" smtClean="0">
                <a:solidFill>
                  <a:schemeClr val="bg1">
                    <a:lumMod val="85000"/>
                  </a:schemeClr>
                </a:solidFill>
              </a:rPr>
              <a:t>time</a:t>
            </a:r>
            <a:r>
              <a:rPr lang="en-US" dirty="0" smtClean="0">
                <a:solidFill>
                  <a:schemeClr val="bg1">
                    <a:lumMod val="85000"/>
                  </a:schemeClr>
                </a:solidFill>
              </a:rPr>
              <a:t> </a:t>
            </a:r>
            <a:r>
              <a:rPr lang="en-US" sz="2800" dirty="0" smtClean="0">
                <a:solidFill>
                  <a:schemeClr val="bg1">
                    <a:lumMod val="85000"/>
                  </a:schemeClr>
                </a:solidFill>
              </a:rPr>
              <a:t>becomes  </a:t>
            </a:r>
            <a:br>
              <a:rPr lang="en-US" sz="2800" dirty="0" smtClean="0">
                <a:solidFill>
                  <a:schemeClr val="bg1">
                    <a:lumMod val="85000"/>
                  </a:schemeClr>
                </a:solidFill>
              </a:rPr>
            </a:br>
            <a:endParaRPr lang="en-US" dirty="0"/>
          </a:p>
        </p:txBody>
      </p:sp>
      <p:sp>
        <p:nvSpPr>
          <p:cNvPr id="4" name="TextBox 3"/>
          <p:cNvSpPr txBox="1"/>
          <p:nvPr/>
        </p:nvSpPr>
        <p:spPr>
          <a:xfrm>
            <a:off x="-1" y="3272135"/>
            <a:ext cx="9144001" cy="461665"/>
          </a:xfrm>
          <a:prstGeom prst="rect">
            <a:avLst/>
          </a:prstGeom>
          <a:noFill/>
        </p:spPr>
        <p:txBody>
          <a:bodyPr wrap="square" rtlCol="0">
            <a:spAutoFit/>
          </a:bodyPr>
          <a:lstStyle/>
          <a:p>
            <a:pPr algn="ctr"/>
            <a:r>
              <a:rPr lang="en-US" sz="2400" dirty="0" smtClean="0">
                <a:solidFill>
                  <a:schemeClr val="bg1">
                    <a:lumMod val="75000"/>
                  </a:schemeClr>
                </a:solidFill>
                <a:latin typeface="Garamond"/>
                <a:cs typeface="Garamond"/>
              </a:rPr>
              <a:t>Time has become DURATION: something that happens between 2 points</a:t>
            </a:r>
            <a:endParaRPr lang="en-US" sz="2400" dirty="0">
              <a:solidFill>
                <a:schemeClr val="bg1">
                  <a:lumMod val="75000"/>
                </a:schemeClr>
              </a:solidFill>
              <a:latin typeface="Garamond"/>
              <a:cs typeface="Garamond"/>
            </a:endParaRPr>
          </a:p>
        </p:txBody>
      </p:sp>
      <p:sp>
        <p:nvSpPr>
          <p:cNvPr id="9" name="Title 1"/>
          <p:cNvSpPr txBox="1">
            <a:spLocks/>
          </p:cNvSpPr>
          <p:nvPr/>
        </p:nvSpPr>
        <p:spPr>
          <a:xfrm>
            <a:off x="0" y="1295400"/>
            <a:ext cx="9144001" cy="1295400"/>
          </a:xfrm>
          <a:prstGeom prst="rect">
            <a:avLst/>
          </a:prstGeom>
          <a:effectLst/>
        </p:spPr>
        <p:txBody>
          <a:bodyPr vert="horz" lIns="91440" tIns="45720" rIns="91440" bIns="45720" rtlCol="0" anchor="ctr"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smtClean="0">
                <a:ln>
                  <a:noFill/>
                </a:ln>
                <a:solidFill>
                  <a:schemeClr val="bg1">
                    <a:lumMod val="85000"/>
                  </a:schemeClr>
                </a:solidFill>
                <a:effectLst>
                  <a:outerShdw blurRad="38100" dist="12700" algn="l" rotWithShape="0">
                    <a:prstClr val="black">
                      <a:alpha val="40000"/>
                    </a:prstClr>
                  </a:outerShdw>
                </a:effectLst>
                <a:uLnTx/>
                <a:uFillTx/>
                <a:latin typeface="+mj-lt"/>
                <a:ea typeface="+mj-ea"/>
                <a:cs typeface="+mj-cs"/>
              </a:rPr>
              <a:t>a Uniform succession  </a:t>
            </a:r>
            <a:br>
              <a:rPr kumimoji="0" lang="en-US" sz="2800" b="0" i="0" u="none" strike="noStrike" kern="1200" cap="none" spc="0" normalizeH="0" baseline="0" noProof="0" dirty="0" smtClean="0">
                <a:ln>
                  <a:noFill/>
                </a:ln>
                <a:solidFill>
                  <a:schemeClr val="bg1">
                    <a:lumMod val="85000"/>
                  </a:schemeClr>
                </a:solidFill>
                <a:effectLst>
                  <a:outerShdw blurRad="38100" dist="12700" algn="l" rotWithShape="0">
                    <a:prstClr val="black">
                      <a:alpha val="40000"/>
                    </a:prstClr>
                  </a:outerShdw>
                </a:effectLst>
                <a:uLnTx/>
                <a:uFillTx/>
                <a:latin typeface="+mj-lt"/>
                <a:ea typeface="+mj-ea"/>
                <a:cs typeface="+mj-cs"/>
              </a:rPr>
            </a:br>
            <a:endParaRPr kumimoji="0" lang="en-US" sz="5000" b="0" i="0" u="none" strike="noStrike" kern="1200" cap="none" spc="0" normalizeH="0" baseline="0" noProof="0" dirty="0">
              <a:ln>
                <a:noFill/>
              </a:ln>
              <a:solidFill>
                <a:schemeClr val="tx2"/>
              </a:solidFill>
              <a:effectLst>
                <a:outerShdw blurRad="38100" dist="12700" algn="l" rotWithShape="0">
                  <a:prstClr val="black">
                    <a:alpha val="40000"/>
                  </a:prstClr>
                </a:outerShdw>
              </a:effectLst>
              <a:uLnTx/>
              <a:uFillTx/>
              <a:latin typeface="+mj-lt"/>
              <a:ea typeface="+mj-ea"/>
              <a:cs typeface="+mj-cs"/>
            </a:endParaRPr>
          </a:p>
        </p:txBody>
      </p:sp>
      <p:pic>
        <p:nvPicPr>
          <p:cNvPr id="10" name="Picture 9" descr="The_Time_Traveler_by_xetobyte.jpg"/>
          <p:cNvPicPr>
            <a:picLocks noChangeAspect="1"/>
          </p:cNvPicPr>
          <p:nvPr/>
        </p:nvPicPr>
        <p:blipFill>
          <a:blip r:embed="rId3"/>
          <a:stretch>
            <a:fillRect/>
          </a:stretch>
        </p:blipFill>
        <p:spPr>
          <a:xfrm>
            <a:off x="2895600" y="4122737"/>
            <a:ext cx="2735263" cy="2735263"/>
          </a:xfrm>
          <a:prstGeom prst="rect">
            <a:avLst/>
          </a:prstGeom>
        </p:spPr>
      </p:pic>
      <p:sp>
        <p:nvSpPr>
          <p:cNvPr id="11" name="TextBox 10"/>
          <p:cNvSpPr txBox="1"/>
          <p:nvPr/>
        </p:nvSpPr>
        <p:spPr>
          <a:xfrm>
            <a:off x="685800" y="3905071"/>
            <a:ext cx="8077200" cy="1569660"/>
          </a:xfrm>
          <a:prstGeom prst="rect">
            <a:avLst/>
          </a:prstGeom>
          <a:solidFill>
            <a:schemeClr val="accent6">
              <a:lumMod val="60000"/>
              <a:lumOff val="40000"/>
              <a:alpha val="18000"/>
            </a:schemeClr>
          </a:solidFill>
        </p:spPr>
        <p:txBody>
          <a:bodyPr wrap="square" lIns="274320" tIns="137160" rIns="182880" bIns="45720" rtlCol="0">
            <a:spAutoFit/>
          </a:bodyPr>
          <a:lstStyle/>
          <a:p>
            <a:pPr algn="r"/>
            <a:r>
              <a:rPr lang="en-US" dirty="0" smtClean="0">
                <a:solidFill>
                  <a:schemeClr val="bg2">
                    <a:lumMod val="75000"/>
                  </a:schemeClr>
                </a:solidFill>
                <a:latin typeface="Corbel"/>
                <a:cs typeface="Corbel"/>
              </a:rPr>
              <a:t>A machine that produces uniform seconds, </a:t>
            </a:r>
          </a:p>
          <a:p>
            <a:pPr algn="r"/>
            <a:r>
              <a:rPr lang="en-US" dirty="0" smtClean="0">
                <a:solidFill>
                  <a:schemeClr val="bg2">
                    <a:lumMod val="75000"/>
                  </a:schemeClr>
                </a:solidFill>
                <a:latin typeface="Corbel"/>
                <a:cs typeface="Corbel"/>
              </a:rPr>
              <a:t>minutes </a:t>
            </a:r>
          </a:p>
          <a:p>
            <a:pPr algn="r"/>
            <a:r>
              <a:rPr lang="en-US" dirty="0" smtClean="0">
                <a:solidFill>
                  <a:schemeClr val="bg2">
                    <a:lumMod val="75000"/>
                  </a:schemeClr>
                </a:solidFill>
                <a:latin typeface="Corbel"/>
                <a:cs typeface="Corbel"/>
              </a:rPr>
              <a:t>and hours</a:t>
            </a:r>
          </a:p>
          <a:p>
            <a:pPr algn="r"/>
            <a:r>
              <a:rPr lang="en-US" dirty="0" smtClean="0">
                <a:solidFill>
                  <a:schemeClr val="bg2">
                    <a:lumMod val="75000"/>
                  </a:schemeClr>
                </a:solidFill>
                <a:latin typeface="Corbel"/>
                <a:cs typeface="Corbel"/>
              </a:rPr>
              <a:t>On assembly-line pattern</a:t>
            </a:r>
            <a:r>
              <a:rPr lang="en-US" dirty="0" smtClean="0">
                <a:solidFill>
                  <a:schemeClr val="bg2">
                    <a:lumMod val="75000"/>
                  </a:schemeClr>
                </a:solidFill>
                <a:latin typeface="Arial"/>
                <a:cs typeface="Arial"/>
              </a:rPr>
              <a:t/>
            </a:r>
            <a:br>
              <a:rPr lang="en-US" dirty="0" smtClean="0">
                <a:solidFill>
                  <a:schemeClr val="bg2">
                    <a:lumMod val="75000"/>
                  </a:schemeClr>
                </a:solidFill>
                <a:latin typeface="Arial"/>
                <a:cs typeface="Arial"/>
              </a:rPr>
            </a:br>
            <a:endParaRPr lang="en-US" dirty="0">
              <a:solidFill>
                <a:schemeClr val="bg2">
                  <a:lumMod val="75000"/>
                </a:schemeClr>
              </a:solidFill>
              <a:latin typeface="Arial"/>
              <a:cs typeface="Arial"/>
            </a:endParaRPr>
          </a:p>
        </p:txBody>
      </p:sp>
      <p:sp>
        <p:nvSpPr>
          <p:cNvPr id="12" name="TextBox 11"/>
          <p:cNvSpPr txBox="1"/>
          <p:nvPr/>
        </p:nvSpPr>
        <p:spPr>
          <a:xfrm>
            <a:off x="1066800" y="4038600"/>
            <a:ext cx="3352800" cy="923330"/>
          </a:xfrm>
          <a:prstGeom prst="rect">
            <a:avLst/>
          </a:prstGeom>
          <a:noFill/>
          <a:effectLst>
            <a:outerShdw blurRad="63500" dir="2700000" algn="tl" rotWithShape="0">
              <a:schemeClr val="tx2">
                <a:lumMod val="25000"/>
                <a:lumOff val="75000"/>
                <a:alpha val="47000"/>
              </a:schemeClr>
            </a:outerShdw>
          </a:effectLst>
        </p:spPr>
        <p:txBody>
          <a:bodyPr wrap="square" rtlCol="0">
            <a:spAutoFit/>
          </a:bodyPr>
          <a:lstStyle/>
          <a:p>
            <a:r>
              <a:rPr lang="en-US" dirty="0" smtClean="0"/>
              <a:t>A </a:t>
            </a:r>
            <a:r>
              <a:rPr lang="en-US" sz="5400" dirty="0" smtClean="0"/>
              <a:t>CLOCK</a:t>
            </a:r>
            <a:endParaRPr lang="en-US" sz="54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nglobe.jpg"/>
          <p:cNvPicPr>
            <a:picLocks noChangeAspect="1"/>
          </p:cNvPicPr>
          <p:nvPr/>
        </p:nvPicPr>
        <p:blipFill>
          <a:blip r:embed="rId3"/>
          <a:stretch>
            <a:fillRect/>
          </a:stretch>
        </p:blipFill>
        <p:spPr>
          <a:xfrm>
            <a:off x="0" y="0"/>
            <a:ext cx="9144000" cy="6858000"/>
          </a:xfrm>
          <a:prstGeom prst="rect">
            <a:avLst/>
          </a:prstGeom>
        </p:spPr>
      </p:pic>
      <p:sp>
        <p:nvSpPr>
          <p:cNvPr id="4" name="Text Box 1"/>
          <p:cNvSpPr txBox="1">
            <a:spLocks noChangeArrowheads="1"/>
          </p:cNvSpPr>
          <p:nvPr/>
        </p:nvSpPr>
        <p:spPr bwMode="auto">
          <a:xfrm>
            <a:off x="2362200" y="609600"/>
            <a:ext cx="5257800" cy="2746375"/>
          </a:xfrm>
          <a:prstGeom prst="rect">
            <a:avLst/>
          </a:prstGeom>
          <a:noFill/>
          <a:ln w="9525">
            <a:noFill/>
            <a:round/>
            <a:headEnd/>
            <a:tailEnd/>
          </a:ln>
          <a:effectLst/>
        </p:spPr>
        <p:txBody>
          <a:bodyPr lIns="90000" tIns="58104" rIns="90000" bIns="45000">
            <a:prstTxWarp prst="textNoShape">
              <a:avLst/>
            </a:prstTxWarp>
          </a:bodyPr>
          <a:lstStyle/>
          <a:p>
            <a:pPr>
              <a:tabLst>
                <a:tab pos="723900" algn="l"/>
                <a:tab pos="1447800" algn="l"/>
                <a:tab pos="2171700" algn="l"/>
                <a:tab pos="2895600" algn="l"/>
                <a:tab pos="3619500" algn="l"/>
                <a:tab pos="4343400" algn="l"/>
                <a:tab pos="5067300" algn="l"/>
              </a:tabLst>
            </a:pPr>
            <a:r>
              <a:rPr lang="en-US" sz="2600" dirty="0">
                <a:solidFill>
                  <a:srgbClr val="FFFFFF"/>
                </a:solidFill>
                <a:ea typeface="MS Gothic" charset="0"/>
                <a:cs typeface="MS Gothic" charset="0"/>
              </a:rPr>
              <a:t>“to the extent that we abandon the </a:t>
            </a:r>
            <a:r>
              <a:rPr lang="en-US" sz="4000" dirty="0">
                <a:solidFill>
                  <a:srgbClr val="FFFFFF"/>
                </a:solidFill>
                <a:ea typeface="MS Gothic" charset="0"/>
                <a:cs typeface="MS Gothic" charset="0"/>
              </a:rPr>
              <a:t>visual order of </a:t>
            </a:r>
            <a:r>
              <a:rPr lang="en-US" sz="4000" dirty="0" smtClean="0">
                <a:solidFill>
                  <a:srgbClr val="FFFFFF"/>
                </a:solidFill>
                <a:ea typeface="MS Gothic" charset="0"/>
                <a:cs typeface="MS Gothic" charset="0"/>
              </a:rPr>
              <a:t>print</a:t>
            </a:r>
            <a:r>
              <a:rPr lang="en-US" sz="2600" dirty="0">
                <a:solidFill>
                  <a:srgbClr val="FFFFFF"/>
                </a:solidFill>
                <a:ea typeface="MS Gothic" charset="0"/>
                <a:cs typeface="MS Gothic" charset="0"/>
              </a:rPr>
              <a:t/>
            </a:r>
            <a:br>
              <a:rPr lang="en-US" sz="2600" dirty="0">
                <a:solidFill>
                  <a:srgbClr val="FFFFFF"/>
                </a:solidFill>
                <a:ea typeface="MS Gothic" charset="0"/>
                <a:cs typeface="MS Gothic" charset="0"/>
              </a:rPr>
            </a:br>
            <a:r>
              <a:rPr lang="en-US" sz="2600" dirty="0" smtClean="0">
                <a:solidFill>
                  <a:srgbClr val="FFFFFF"/>
                </a:solidFill>
                <a:ea typeface="MS Gothic" charset="0"/>
                <a:cs typeface="MS Gothic" charset="0"/>
              </a:rPr>
              <a:t>     </a:t>
            </a:r>
            <a:r>
              <a:rPr lang="en-US"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a typeface="MS Gothic" charset="0"/>
                <a:cs typeface="MS Gothic" charset="0"/>
              </a:rPr>
              <a:t>and its </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a typeface="MS Gothic" charset="0"/>
                <a:cs typeface="MS Gothic" charset="0"/>
              </a:rPr>
              <a:t>corollary structures of feeling</a:t>
            </a:r>
            <a:r>
              <a:rPr lang="en-US"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a typeface="MS Gothic" charset="0"/>
                <a:cs typeface="MS Gothic" charset="0"/>
              </a:rPr>
              <a:t> </a:t>
            </a:r>
            <a:br>
              <a:rPr lang="en-US"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a typeface="MS Gothic" charset="0"/>
                <a:cs typeface="MS Gothic" charset="0"/>
              </a:rPr>
            </a:br>
            <a:r>
              <a:rPr lang="en-US"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a typeface="MS Gothic" charset="0"/>
                <a:cs typeface="MS Gothic" charset="0"/>
              </a:rPr>
              <a:t>     and </a:t>
            </a:r>
            <a:r>
              <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a typeface="MS Gothic" charset="0"/>
                <a:cs typeface="MS Gothic" charset="0"/>
              </a:rPr>
              <a:t>thought</a:t>
            </a:r>
            <a:r>
              <a:rPr lang="en-US" sz="2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a typeface="MS Gothic" charset="0"/>
                <a:cs typeface="MS Gothic" charset="0"/>
              </a:rPr>
              <a:t>,</a:t>
            </a:r>
            <a:r>
              <a:rPr lang="en-US" sz="2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a typeface="MS Gothic" charset="0"/>
                <a:cs typeface="MS Gothic" charset="0"/>
              </a:rPr>
              <a:t> </a:t>
            </a:r>
            <a:endParaRPr lang="en-US" sz="2600" dirty="0" smtClean="0">
              <a:solidFill>
                <a:schemeClr val="accent2">
                  <a:lumMod val="60000"/>
                  <a:lumOff val="40000"/>
                </a:schemeClr>
              </a:solidFill>
              <a:ea typeface="MS Gothic" charset="0"/>
              <a:cs typeface="MS Gothic" charset="0"/>
            </a:endParaRPr>
          </a:p>
          <a:p>
            <a:pPr>
              <a:tabLst>
                <a:tab pos="723900" algn="l"/>
                <a:tab pos="1447800" algn="l"/>
                <a:tab pos="2171700" algn="l"/>
                <a:tab pos="2895600" algn="l"/>
                <a:tab pos="3619500" algn="l"/>
                <a:tab pos="4343400" algn="l"/>
                <a:tab pos="5067300" algn="l"/>
              </a:tabLst>
            </a:pPr>
            <a:r>
              <a:rPr lang="en-US" sz="2600" dirty="0" smtClean="0">
                <a:solidFill>
                  <a:srgbClr val="FFFFFF"/>
                </a:solidFill>
                <a:ea typeface="MS Gothic" charset="0"/>
                <a:cs typeface="MS Gothic" charset="0"/>
              </a:rPr>
              <a:t>     </a:t>
            </a:r>
            <a:endParaRPr lang="en-US" sz="2600" dirty="0">
              <a:solidFill>
                <a:srgbClr val="FFFFFF"/>
              </a:solidFill>
              <a:ea typeface="MS Gothic" charset="0"/>
              <a:cs typeface="MS Gothic" charset="0"/>
            </a:endParaRPr>
          </a:p>
        </p:txBody>
      </p:sp>
      <p:sp>
        <p:nvSpPr>
          <p:cNvPr id="6" name="TextBox 5"/>
          <p:cNvSpPr txBox="1"/>
          <p:nvPr/>
        </p:nvSpPr>
        <p:spPr>
          <a:xfrm>
            <a:off x="-152400" y="4038600"/>
            <a:ext cx="9296400" cy="2185214"/>
          </a:xfrm>
          <a:prstGeom prst="rect">
            <a:avLst/>
          </a:prstGeom>
          <a:noFill/>
        </p:spPr>
        <p:txBody>
          <a:bodyPr wrap="square" rtlCol="0">
            <a:spAutoFit/>
          </a:bodyPr>
          <a:lstStyle/>
          <a:p>
            <a:pPr algn="ctr">
              <a:tabLst>
                <a:tab pos="723900" algn="l"/>
                <a:tab pos="1447800" algn="l"/>
                <a:tab pos="2171700" algn="l"/>
                <a:tab pos="2895600" algn="l"/>
                <a:tab pos="3619500" algn="l"/>
                <a:tab pos="4343400" algn="l"/>
                <a:tab pos="5067300" algn="l"/>
              </a:tabLst>
            </a:pPr>
            <a:r>
              <a:rPr lang="en-US" sz="2800" dirty="0" smtClean="0">
                <a:solidFill>
                  <a:schemeClr val="accent2">
                    <a:lumMod val="60000"/>
                    <a:lumOff val="40000"/>
                  </a:schemeClr>
                </a:solidFill>
                <a:ea typeface="MS Gothic" charset="0"/>
                <a:cs typeface="MS Gothic" charset="0"/>
              </a:rPr>
              <a:t>we discard the idea of </a:t>
            </a:r>
          </a:p>
          <a:p>
            <a:pPr algn="ctr">
              <a:tabLst>
                <a:tab pos="723900" algn="l"/>
                <a:tab pos="1447800" algn="l"/>
                <a:tab pos="2171700" algn="l"/>
                <a:tab pos="2895600" algn="l"/>
                <a:tab pos="3619500" algn="l"/>
                <a:tab pos="4343400" algn="l"/>
                <a:tab pos="5067300" algn="l"/>
              </a:tabLst>
            </a:pPr>
            <a:r>
              <a:rPr lang="en-US" sz="2800" dirty="0" smtClean="0">
                <a:solidFill>
                  <a:srgbClr val="5A76B2"/>
                </a:solidFill>
                <a:ea typeface="MS Gothic" charset="0"/>
                <a:cs typeface="MS Gothic" charset="0"/>
              </a:rPr>
              <a:t>the </a:t>
            </a:r>
            <a:r>
              <a:rPr lang="en-US" sz="3600" dirty="0" smtClean="0">
                <a:solidFill>
                  <a:schemeClr val="bg1"/>
                </a:solidFill>
                <a:ea typeface="MS Gothic" charset="0"/>
                <a:cs typeface="MS Gothic" charset="0"/>
              </a:rPr>
              <a:t>townsman</a:t>
            </a:r>
            <a:r>
              <a:rPr lang="en-US" sz="2800" dirty="0" smtClean="0">
                <a:solidFill>
                  <a:srgbClr val="5A76B2"/>
                </a:solidFill>
                <a:ea typeface="MS Gothic" charset="0"/>
                <a:cs typeface="MS Gothic" charset="0"/>
              </a:rPr>
              <a:t> or </a:t>
            </a:r>
            <a:r>
              <a:rPr lang="en-US" sz="4000" dirty="0" smtClean="0">
                <a:solidFill>
                  <a:srgbClr val="FFFFFF"/>
                </a:solidFill>
                <a:ea typeface="MS Gothic" charset="0"/>
                <a:cs typeface="MS Gothic" charset="0"/>
              </a:rPr>
              <a:t>citizen</a:t>
            </a:r>
            <a:r>
              <a:rPr lang="en-US" sz="2800" b="1" dirty="0" smtClean="0">
                <a:ln w="900" cmpd="sng">
                  <a:solidFill>
                    <a:schemeClr val="accent1">
                      <a:satMod val="190000"/>
                      <a:alpha val="55000"/>
                    </a:schemeClr>
                  </a:solidFill>
                  <a:prstDash val="solid"/>
                </a:ln>
                <a:solidFill>
                  <a:srgbClr val="5A76B2"/>
                </a:solidFill>
                <a:effectLst>
                  <a:innerShdw blurRad="101600" dist="76200" dir="5400000">
                    <a:schemeClr val="accent1">
                      <a:satMod val="190000"/>
                      <a:tint val="100000"/>
                      <a:alpha val="74000"/>
                    </a:schemeClr>
                  </a:innerShdw>
                </a:effectLst>
                <a:ea typeface="MS Gothic" charset="0"/>
                <a:cs typeface="MS Gothic" charset="0"/>
              </a:rPr>
              <a:t> </a:t>
            </a:r>
            <a:r>
              <a:rPr lang="en-US" sz="2800" dirty="0" smtClean="0">
                <a:solidFill>
                  <a:srgbClr val="5A76B2"/>
                </a:solidFill>
                <a:ea typeface="MS Gothic" charset="0"/>
                <a:cs typeface="MS Gothic" charset="0"/>
              </a:rPr>
              <a:t/>
            </a:r>
            <a:br>
              <a:rPr lang="en-US" sz="2800" dirty="0" smtClean="0">
                <a:solidFill>
                  <a:srgbClr val="5A76B2"/>
                </a:solidFill>
                <a:ea typeface="MS Gothic" charset="0"/>
                <a:cs typeface="MS Gothic" charset="0"/>
              </a:rPr>
            </a:br>
            <a:r>
              <a:rPr lang="en-US" sz="2800" dirty="0" smtClean="0">
                <a:solidFill>
                  <a:srgbClr val="5A76B2"/>
                </a:solidFill>
                <a:ea typeface="MS Gothic" charset="0"/>
                <a:cs typeface="MS Gothic" charset="0"/>
              </a:rPr>
              <a:t>and </a:t>
            </a:r>
            <a:r>
              <a:rPr lang="en-US" sz="2800" dirty="0" smtClean="0">
                <a:solidFill>
                  <a:srgbClr val="ACBAD7"/>
                </a:solidFill>
                <a:ea typeface="MS Gothic" charset="0"/>
                <a:cs typeface="MS Gothic" charset="0"/>
              </a:rPr>
              <a:t>acquire</a:t>
            </a:r>
            <a:r>
              <a:rPr lang="en-US" sz="2800" dirty="0" smtClean="0">
                <a:solidFill>
                  <a:srgbClr val="5A76B2"/>
                </a:solidFill>
                <a:ea typeface="MS Gothic" charset="0"/>
                <a:cs typeface="MS Gothic" charset="0"/>
              </a:rPr>
              <a:t> the sensibilities characteristics of </a:t>
            </a:r>
            <a:r>
              <a:rPr lang="en-US" sz="2800" dirty="0" smtClean="0">
                <a:solidFill>
                  <a:srgbClr val="FFFFFF"/>
                </a:solidFill>
                <a:ea typeface="MS Gothic" charset="0"/>
                <a:cs typeface="MS Gothic" charset="0"/>
              </a:rPr>
              <a:t/>
            </a:r>
            <a:br>
              <a:rPr lang="en-US" sz="2800" dirty="0" smtClean="0">
                <a:solidFill>
                  <a:srgbClr val="FFFFFF"/>
                </a:solidFill>
                <a:ea typeface="MS Gothic" charset="0"/>
                <a:cs typeface="MS Gothic" charset="0"/>
              </a:rPr>
            </a:br>
            <a:r>
              <a:rPr lang="en-US" sz="4000" dirty="0" smtClean="0">
                <a:solidFill>
                  <a:srgbClr val="5A76B2"/>
                </a:solidFill>
                <a:ea typeface="MS Gothic" charset="0"/>
                <a:cs typeface="MS Gothic" charset="0"/>
              </a:rPr>
              <a:t>nomadic and preliterate people.</a:t>
            </a:r>
            <a:endParaRPr lang="en-US" sz="4000" dirty="0">
              <a:solidFill>
                <a:srgbClr val="5A76B2"/>
              </a:solidFill>
              <a:ea typeface="MS Gothic" charset="0"/>
              <a:cs typeface="MS Gothic"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457200" y="274638"/>
            <a:ext cx="8229600" cy="1143000"/>
          </a:xfrm>
        </p:spPr>
        <p:txBody>
          <a:bodyPr/>
          <a:lstStyle/>
          <a:p>
            <a:endParaRPr lang="en-US"/>
          </a:p>
        </p:txBody>
      </p:sp>
      <p:sp>
        <p:nvSpPr>
          <p:cNvPr id="6" name="Content Placeholder 2"/>
          <p:cNvSpPr>
            <a:spLocks noGrp="1"/>
          </p:cNvSpPr>
          <p:nvPr>
            <p:ph idx="1"/>
          </p:nvPr>
        </p:nvSpPr>
        <p:spPr>
          <a:xfrm>
            <a:off x="3098006" y="4535945"/>
            <a:ext cx="2874726" cy="2322055"/>
          </a:xfrm>
        </p:spPr>
        <p:txBody>
          <a:bodyPr>
            <a:normAutofit/>
          </a:bodyPr>
          <a:lstStyle/>
          <a:p>
            <a:pPr>
              <a:buNone/>
            </a:pPr>
            <a:r>
              <a:rPr lang="en-US" dirty="0" smtClean="0"/>
              <a:t>  </a:t>
            </a:r>
            <a:r>
              <a:rPr lang="en-US" dirty="0" smtClean="0">
                <a:solidFill>
                  <a:srgbClr val="9C13B2"/>
                </a:solidFill>
              </a:rPr>
              <a:t>“</a:t>
            </a:r>
            <a:r>
              <a:rPr lang="en-US" dirty="0">
                <a:solidFill>
                  <a:srgbClr val="9C13B2"/>
                </a:solidFill>
              </a:rPr>
              <a:t>…a totally retribalized world of depth involvements.”</a:t>
            </a:r>
          </a:p>
          <a:p>
            <a:pPr>
              <a:buNone/>
            </a:pPr>
            <a:endParaRPr lang="en-US" dirty="0"/>
          </a:p>
        </p:txBody>
      </p:sp>
      <p:pic>
        <p:nvPicPr>
          <p:cNvPr id="7" name="Picture 6" descr="Indian Tribes.png"/>
          <p:cNvPicPr>
            <a:picLocks noChangeAspect="1"/>
          </p:cNvPicPr>
          <p:nvPr/>
        </p:nvPicPr>
        <p:blipFill>
          <a:blip r:embed="rId2"/>
          <a:stretch>
            <a:fillRect/>
          </a:stretch>
        </p:blipFill>
        <p:spPr>
          <a:xfrm>
            <a:off x="6027955" y="0"/>
            <a:ext cx="3116045" cy="2215636"/>
          </a:xfrm>
          <a:prstGeom prst="rect">
            <a:avLst/>
          </a:prstGeom>
        </p:spPr>
      </p:pic>
      <p:pic>
        <p:nvPicPr>
          <p:cNvPr id="8" name="Picture 7" descr="tribes in conflict.png"/>
          <p:cNvPicPr>
            <a:picLocks noChangeAspect="1"/>
          </p:cNvPicPr>
          <p:nvPr/>
        </p:nvPicPr>
        <p:blipFill>
          <a:blip r:embed="rId3"/>
          <a:stretch>
            <a:fillRect/>
          </a:stretch>
        </p:blipFill>
        <p:spPr>
          <a:xfrm>
            <a:off x="3244647" y="0"/>
            <a:ext cx="2790284" cy="2215636"/>
          </a:xfrm>
          <a:prstGeom prst="rect">
            <a:avLst/>
          </a:prstGeom>
        </p:spPr>
      </p:pic>
      <p:pic>
        <p:nvPicPr>
          <p:cNvPr id="9" name="Picture 8" descr="t.jpg"/>
          <p:cNvPicPr>
            <a:picLocks noChangeAspect="1"/>
          </p:cNvPicPr>
          <p:nvPr/>
        </p:nvPicPr>
        <p:blipFill>
          <a:blip r:embed="rId4"/>
          <a:stretch>
            <a:fillRect/>
          </a:stretch>
        </p:blipFill>
        <p:spPr>
          <a:xfrm>
            <a:off x="3233618" y="2202126"/>
            <a:ext cx="2792572" cy="2321757"/>
          </a:xfrm>
          <a:prstGeom prst="rect">
            <a:avLst/>
          </a:prstGeom>
        </p:spPr>
      </p:pic>
      <p:pic>
        <p:nvPicPr>
          <p:cNvPr id="10" name="Picture 9" descr="d28.png"/>
          <p:cNvPicPr>
            <a:picLocks noChangeAspect="1"/>
          </p:cNvPicPr>
          <p:nvPr/>
        </p:nvPicPr>
        <p:blipFill>
          <a:blip r:embed="rId5"/>
          <a:stretch>
            <a:fillRect/>
          </a:stretch>
        </p:blipFill>
        <p:spPr>
          <a:xfrm>
            <a:off x="6019826" y="4525841"/>
            <a:ext cx="3124174" cy="2332160"/>
          </a:xfrm>
          <a:prstGeom prst="rect">
            <a:avLst/>
          </a:prstGeom>
        </p:spPr>
      </p:pic>
      <p:pic>
        <p:nvPicPr>
          <p:cNvPr id="11" name="Picture 10" descr="d32.png"/>
          <p:cNvPicPr>
            <a:picLocks noChangeAspect="1"/>
          </p:cNvPicPr>
          <p:nvPr/>
        </p:nvPicPr>
        <p:blipFill>
          <a:blip r:embed="rId6"/>
          <a:stretch>
            <a:fillRect/>
          </a:stretch>
        </p:blipFill>
        <p:spPr>
          <a:xfrm>
            <a:off x="0" y="4527365"/>
            <a:ext cx="3229281" cy="2330635"/>
          </a:xfrm>
          <a:prstGeom prst="rect">
            <a:avLst/>
          </a:prstGeom>
        </p:spPr>
      </p:pic>
      <p:pic>
        <p:nvPicPr>
          <p:cNvPr id="12" name="Picture 11" descr="b2.png"/>
          <p:cNvPicPr>
            <a:picLocks noChangeAspect="1"/>
          </p:cNvPicPr>
          <p:nvPr/>
        </p:nvPicPr>
        <p:blipFill>
          <a:blip r:embed="rId7"/>
          <a:stretch>
            <a:fillRect/>
          </a:stretch>
        </p:blipFill>
        <p:spPr>
          <a:xfrm>
            <a:off x="6026190" y="2188617"/>
            <a:ext cx="3117810" cy="2337224"/>
          </a:xfrm>
          <a:prstGeom prst="rect">
            <a:avLst/>
          </a:prstGeom>
        </p:spPr>
      </p:pic>
      <p:pic>
        <p:nvPicPr>
          <p:cNvPr id="13" name="Picture 12" descr="tribal olympic.jpg"/>
          <p:cNvPicPr>
            <a:picLocks noChangeAspect="1"/>
          </p:cNvPicPr>
          <p:nvPr/>
        </p:nvPicPr>
        <p:blipFill>
          <a:blip r:embed="rId8"/>
          <a:stretch>
            <a:fillRect/>
          </a:stretch>
        </p:blipFill>
        <p:spPr>
          <a:xfrm>
            <a:off x="0" y="0"/>
            <a:ext cx="3241054" cy="2215636"/>
          </a:xfrm>
          <a:prstGeom prst="rect">
            <a:avLst/>
          </a:prstGeom>
        </p:spPr>
      </p:pic>
      <p:pic>
        <p:nvPicPr>
          <p:cNvPr id="14" name="Picture 13" descr="tribe.jpg"/>
          <p:cNvPicPr>
            <a:picLocks noChangeAspect="1"/>
          </p:cNvPicPr>
          <p:nvPr/>
        </p:nvPicPr>
        <p:blipFill>
          <a:blip r:embed="rId9"/>
          <a:stretch>
            <a:fillRect/>
          </a:stretch>
        </p:blipFill>
        <p:spPr>
          <a:xfrm>
            <a:off x="0" y="2214095"/>
            <a:ext cx="3244019" cy="2325256"/>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Content Placeholder 2"/>
          <p:cNvSpPr>
            <a:spLocks noGrp="1"/>
          </p:cNvSpPr>
          <p:nvPr>
            <p:ph idx="1"/>
          </p:nvPr>
        </p:nvSpPr>
        <p:spPr>
          <a:xfrm>
            <a:off x="3098006" y="4535945"/>
            <a:ext cx="2874726" cy="2322055"/>
          </a:xfrm>
        </p:spPr>
        <p:txBody>
          <a:bodyPr>
            <a:normAutofit/>
          </a:bodyPr>
          <a:lstStyle/>
          <a:p>
            <a:pPr>
              <a:buNone/>
            </a:pPr>
            <a:r>
              <a:rPr lang="en-US" dirty="0" smtClean="0"/>
              <a:t>  </a:t>
            </a:r>
            <a:r>
              <a:rPr lang="en-US" dirty="0" smtClean="0">
                <a:solidFill>
                  <a:srgbClr val="9C13B2"/>
                </a:solidFill>
              </a:rPr>
              <a:t>“</a:t>
            </a:r>
            <a:r>
              <a:rPr lang="en-US" dirty="0">
                <a:solidFill>
                  <a:srgbClr val="9C13B2"/>
                </a:solidFill>
              </a:rPr>
              <a:t>…a totally retribalized world of depth involvements.”</a:t>
            </a:r>
          </a:p>
          <a:p>
            <a:pPr>
              <a:buNone/>
            </a:pPr>
            <a:endParaRPr lang="en-US" dirty="0"/>
          </a:p>
        </p:txBody>
      </p:sp>
      <p:pic>
        <p:nvPicPr>
          <p:cNvPr id="11" name="Picture 10" descr="d32.png"/>
          <p:cNvPicPr>
            <a:picLocks noChangeAspect="1"/>
          </p:cNvPicPr>
          <p:nvPr/>
        </p:nvPicPr>
        <p:blipFill>
          <a:blip r:embed="rId3"/>
          <a:stretch>
            <a:fillRect/>
          </a:stretch>
        </p:blipFill>
        <p:spPr>
          <a:xfrm>
            <a:off x="2895600" y="4516906"/>
            <a:ext cx="3229281" cy="2330635"/>
          </a:xfrm>
          <a:prstGeom prst="rect">
            <a:avLst/>
          </a:prstGeom>
        </p:spPr>
      </p:pic>
      <p:pic>
        <p:nvPicPr>
          <p:cNvPr id="15" name="Picture 14" descr="kids21tvf-2-web.jpg"/>
          <p:cNvPicPr>
            <a:picLocks noChangeAspect="1"/>
          </p:cNvPicPr>
          <p:nvPr/>
        </p:nvPicPr>
        <p:blipFill>
          <a:blip r:embed="rId4"/>
          <a:stretch>
            <a:fillRect/>
          </a:stretch>
        </p:blipFill>
        <p:spPr>
          <a:xfrm>
            <a:off x="0" y="0"/>
            <a:ext cx="4376307" cy="3170238"/>
          </a:xfrm>
          <a:prstGeom prst="rect">
            <a:avLst/>
          </a:prstGeom>
        </p:spPr>
      </p:pic>
      <p:pic>
        <p:nvPicPr>
          <p:cNvPr id="16" name="Picture 15" descr="kids_black_beardo.jpg"/>
          <p:cNvPicPr>
            <a:picLocks noChangeAspect="1"/>
          </p:cNvPicPr>
          <p:nvPr/>
        </p:nvPicPr>
        <p:blipFill>
          <a:blip r:embed="rId5"/>
          <a:stretch>
            <a:fillRect/>
          </a:stretch>
        </p:blipFill>
        <p:spPr>
          <a:xfrm>
            <a:off x="6553201" y="3888192"/>
            <a:ext cx="2590800" cy="2959349"/>
          </a:xfrm>
          <a:prstGeom prst="rect">
            <a:avLst/>
          </a:prstGeom>
        </p:spPr>
      </p:pic>
      <p:pic>
        <p:nvPicPr>
          <p:cNvPr id="17" name="Picture 16" descr="Israel-10-4-8-pondel-gay-surrogacy-EDIT.jpg"/>
          <p:cNvPicPr>
            <a:picLocks noChangeAspect="1"/>
          </p:cNvPicPr>
          <p:nvPr/>
        </p:nvPicPr>
        <p:blipFill>
          <a:blip r:embed="rId6"/>
          <a:stretch>
            <a:fillRect/>
          </a:stretch>
        </p:blipFill>
        <p:spPr>
          <a:xfrm>
            <a:off x="4388644" y="0"/>
            <a:ext cx="4755357" cy="3124200"/>
          </a:xfrm>
          <a:prstGeom prst="rect">
            <a:avLst/>
          </a:prstGeom>
        </p:spPr>
      </p:pic>
      <p:pic>
        <p:nvPicPr>
          <p:cNvPr id="18" name="Picture 17" descr="gay_man_xlarge.png"/>
          <p:cNvPicPr>
            <a:picLocks noChangeAspect="1"/>
          </p:cNvPicPr>
          <p:nvPr/>
        </p:nvPicPr>
        <p:blipFill>
          <a:blip r:embed="rId7"/>
          <a:stretch>
            <a:fillRect/>
          </a:stretch>
        </p:blipFill>
        <p:spPr>
          <a:xfrm>
            <a:off x="0" y="3170238"/>
            <a:ext cx="2752724" cy="3677303"/>
          </a:xfrm>
          <a:prstGeom prst="rect">
            <a:avLst/>
          </a:prstGeom>
        </p:spPr>
      </p:pic>
      <p:sp>
        <p:nvSpPr>
          <p:cNvPr id="20" name="TextBox 19"/>
          <p:cNvSpPr txBox="1"/>
          <p:nvPr/>
        </p:nvSpPr>
        <p:spPr>
          <a:xfrm>
            <a:off x="0" y="3124200"/>
            <a:ext cx="9144000" cy="369332"/>
          </a:xfrm>
          <a:prstGeom prst="rect">
            <a:avLst/>
          </a:prstGeom>
          <a:solidFill>
            <a:schemeClr val="accent5">
              <a:lumMod val="25000"/>
              <a:lumOff val="75000"/>
              <a:alpha val="91000"/>
            </a:schemeClr>
          </a:solidFill>
        </p:spPr>
        <p:txBody>
          <a:bodyPr wrap="square" rtlCol="0">
            <a:spAutoFit/>
          </a:bodyPr>
          <a:lstStyle/>
          <a:p>
            <a:endParaRPr lang="en-US" dirty="0"/>
          </a:p>
        </p:txBody>
      </p:sp>
      <p:sp>
        <p:nvSpPr>
          <p:cNvPr id="19" name="TextBox 18"/>
          <p:cNvSpPr txBox="1"/>
          <p:nvPr/>
        </p:nvSpPr>
        <p:spPr>
          <a:xfrm>
            <a:off x="0" y="3043535"/>
            <a:ext cx="8229600" cy="461665"/>
          </a:xfrm>
          <a:prstGeom prst="rect">
            <a:avLst/>
          </a:prstGeom>
          <a:noFill/>
        </p:spPr>
        <p:txBody>
          <a:bodyPr wrap="square" rtlCol="0">
            <a:spAutoFit/>
          </a:bodyPr>
          <a:lstStyle/>
          <a:p>
            <a:r>
              <a:rPr lang="en-US" sz="2400" b="1" dirty="0" smtClean="0">
                <a:solidFill>
                  <a:srgbClr val="F4623A"/>
                </a:solidFill>
                <a:latin typeface="Arial Bold"/>
                <a:cs typeface="Arial Bold"/>
              </a:rPr>
              <a:t>An Oral kind of perception, organization and Existence</a:t>
            </a:r>
            <a:endParaRPr lang="en-US" sz="2400" b="1" dirty="0">
              <a:solidFill>
                <a:srgbClr val="F4623A"/>
              </a:solidFill>
              <a:latin typeface="Arial Bold"/>
              <a:cs typeface="Arial Bold"/>
            </a:endParaRPr>
          </a:p>
        </p:txBody>
      </p:sp>
      <p:sp>
        <p:nvSpPr>
          <p:cNvPr id="21" name="TextBox 20"/>
          <p:cNvSpPr txBox="1"/>
          <p:nvPr/>
        </p:nvSpPr>
        <p:spPr>
          <a:xfrm>
            <a:off x="2133600" y="3684657"/>
            <a:ext cx="5038984" cy="707886"/>
          </a:xfrm>
          <a:prstGeom prst="rect">
            <a:avLst/>
          </a:prstGeom>
          <a:noFill/>
        </p:spPr>
        <p:txBody>
          <a:bodyPr wrap="none" rtlCol="0">
            <a:spAutoFit/>
          </a:bodyPr>
          <a:lstStyle/>
          <a:p>
            <a:r>
              <a:rPr lang="en-US" dirty="0" smtClean="0">
                <a:solidFill>
                  <a:srgbClr val="F4623A"/>
                </a:solidFill>
                <a:latin typeface="Arial"/>
                <a:cs typeface="Arial"/>
              </a:rPr>
              <a:t>A culture that assigns </a:t>
            </a:r>
            <a:r>
              <a:rPr lang="en-US" sz="4000" dirty="0" smtClean="0">
                <a:solidFill>
                  <a:srgbClr val="F4623A"/>
                </a:solidFill>
                <a:latin typeface="Arial"/>
                <a:cs typeface="Arial"/>
              </a:rPr>
              <a:t>Roles</a:t>
            </a:r>
            <a:r>
              <a:rPr lang="en-US" dirty="0" smtClean="0">
                <a:solidFill>
                  <a:srgbClr val="F4623A"/>
                </a:solidFill>
                <a:latin typeface="Arial"/>
                <a:cs typeface="Arial"/>
              </a:rPr>
              <a:t>, not </a:t>
            </a:r>
            <a:r>
              <a:rPr lang="en-US" sz="2800" dirty="0" smtClean="0">
                <a:solidFill>
                  <a:srgbClr val="F4623A"/>
                </a:solidFill>
                <a:latin typeface="Arial"/>
                <a:cs typeface="Arial"/>
              </a:rPr>
              <a:t>Jobs</a:t>
            </a:r>
            <a:endParaRPr lang="en-US" sz="2800" dirty="0">
              <a:solidFill>
                <a:srgbClr val="F4623A"/>
              </a:solidFill>
              <a:latin typeface="Arial"/>
              <a:cs typeface="Arial"/>
            </a:endParaRPr>
          </a:p>
        </p:txBody>
      </p:sp>
      <p:sp>
        <p:nvSpPr>
          <p:cNvPr id="22" name="TextBox 21"/>
          <p:cNvSpPr txBox="1"/>
          <p:nvPr/>
        </p:nvSpPr>
        <p:spPr>
          <a:xfrm>
            <a:off x="92098" y="6047322"/>
            <a:ext cx="5812333" cy="800219"/>
          </a:xfrm>
          <a:prstGeom prst="rect">
            <a:avLst/>
          </a:prstGeom>
          <a:noFill/>
        </p:spPr>
        <p:txBody>
          <a:bodyPr wrap="none" rtlCol="0">
            <a:spAutoFit/>
          </a:bodyPr>
          <a:lstStyle/>
          <a:p>
            <a:r>
              <a:rPr lang="en-US" sz="2800" dirty="0" smtClean="0">
                <a:solidFill>
                  <a:srgbClr val="F4623A"/>
                </a:solidFill>
                <a:latin typeface="Arial"/>
                <a:cs typeface="Arial"/>
              </a:rPr>
              <a:t>Difference</a:t>
            </a:r>
            <a:r>
              <a:rPr lang="en-US" dirty="0" smtClean="0">
                <a:solidFill>
                  <a:srgbClr val="F4623A"/>
                </a:solidFill>
                <a:latin typeface="Arial"/>
                <a:cs typeface="Arial"/>
              </a:rPr>
              <a:t> originates </a:t>
            </a:r>
          </a:p>
          <a:p>
            <a:r>
              <a:rPr lang="en-US" dirty="0" smtClean="0">
                <a:solidFill>
                  <a:srgbClr val="F4623A"/>
                </a:solidFill>
                <a:latin typeface="Arial"/>
                <a:cs typeface="Arial"/>
              </a:rPr>
              <a:t>				Kinship, that organizes it’s own space</a:t>
            </a:r>
            <a:endParaRPr lang="en-US" sz="2800" dirty="0">
              <a:solidFill>
                <a:srgbClr val="F4623A"/>
              </a:solidFill>
              <a:latin typeface="Arial"/>
              <a:cs typeface="Arial"/>
            </a:endParaRPr>
          </a:p>
        </p:txBody>
      </p:sp>
      <p:sp>
        <p:nvSpPr>
          <p:cNvPr id="23" name="TextBox 22"/>
          <p:cNvSpPr txBox="1"/>
          <p:nvPr/>
        </p:nvSpPr>
        <p:spPr>
          <a:xfrm>
            <a:off x="5525897" y="4495800"/>
            <a:ext cx="1332103" cy="523220"/>
          </a:xfrm>
          <a:prstGeom prst="rect">
            <a:avLst/>
          </a:prstGeom>
          <a:noFill/>
        </p:spPr>
        <p:txBody>
          <a:bodyPr wrap="none" rtlCol="0">
            <a:spAutoFit/>
          </a:bodyPr>
          <a:lstStyle/>
          <a:p>
            <a:r>
              <a:rPr lang="en-US" sz="1400" dirty="0" smtClean="0">
                <a:solidFill>
                  <a:srgbClr val="F4623A"/>
                </a:solidFill>
                <a:latin typeface="Arial"/>
                <a:cs typeface="Arial"/>
              </a:rPr>
              <a:t>Less Strict</a:t>
            </a:r>
            <a:br>
              <a:rPr lang="en-US" sz="1400" dirty="0" smtClean="0">
                <a:solidFill>
                  <a:srgbClr val="F4623A"/>
                </a:solidFill>
                <a:latin typeface="Arial"/>
                <a:cs typeface="Arial"/>
              </a:rPr>
            </a:br>
            <a:r>
              <a:rPr lang="en-US" sz="1400" dirty="0" smtClean="0">
                <a:solidFill>
                  <a:srgbClr val="F4623A"/>
                </a:solidFill>
                <a:latin typeface="Arial"/>
                <a:cs typeface="Arial"/>
              </a:rPr>
              <a:t>More inclusive</a:t>
            </a:r>
            <a:endParaRPr lang="en-US" sz="1400" dirty="0">
              <a:solidFill>
                <a:srgbClr val="F4623A"/>
              </a:solidFill>
              <a:latin typeface="Arial"/>
              <a:cs typeface="Arial"/>
            </a:endParaRPr>
          </a:p>
        </p:txBody>
      </p:sp>
      <p:cxnSp>
        <p:nvCxnSpPr>
          <p:cNvPr id="25" name="Straight Arrow Connector 24"/>
          <p:cNvCxnSpPr/>
          <p:nvPr/>
        </p:nvCxnSpPr>
        <p:spPr>
          <a:xfrm rot="16200000" flipH="1">
            <a:off x="5208018" y="4277486"/>
            <a:ext cx="364867" cy="34429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0" y="3858161"/>
            <a:ext cx="2403948" cy="1323439"/>
          </a:xfrm>
          <a:prstGeom prst="rect">
            <a:avLst/>
          </a:prstGeom>
          <a:noFill/>
        </p:spPr>
        <p:txBody>
          <a:bodyPr wrap="none" rtlCol="0">
            <a:spAutoFit/>
          </a:bodyPr>
          <a:lstStyle/>
          <a:p>
            <a:r>
              <a:rPr lang="en-US" sz="1600" i="1" dirty="0" smtClean="0">
                <a:latin typeface="Baskerville"/>
                <a:cs typeface="Baskerville"/>
              </a:rPr>
              <a:t>“ people are not expected to fit </a:t>
            </a:r>
            <a:br>
              <a:rPr lang="en-US" sz="1600" i="1" dirty="0" smtClean="0">
                <a:latin typeface="Baskerville"/>
                <a:cs typeface="Baskerville"/>
              </a:rPr>
            </a:br>
            <a:r>
              <a:rPr lang="en-US" sz="1600" i="1" dirty="0" smtClean="0">
                <a:latin typeface="Baskerville"/>
                <a:cs typeface="Baskerville"/>
              </a:rPr>
              <a:t>into some Uniform and </a:t>
            </a:r>
            <a:br>
              <a:rPr lang="en-US" sz="1600" i="1" dirty="0" smtClean="0">
                <a:latin typeface="Baskerville"/>
                <a:cs typeface="Baskerville"/>
              </a:rPr>
            </a:br>
            <a:r>
              <a:rPr lang="en-US" sz="1600" i="1" dirty="0" smtClean="0">
                <a:latin typeface="Baskerville"/>
                <a:cs typeface="Baskerville"/>
              </a:rPr>
              <a:t>Repeatable niche</a:t>
            </a:r>
            <a:br>
              <a:rPr lang="en-US" sz="1600" i="1" dirty="0" smtClean="0">
                <a:latin typeface="Baskerville"/>
                <a:cs typeface="Baskerville"/>
              </a:rPr>
            </a:br>
            <a:r>
              <a:rPr lang="en-US" sz="1600" i="1" dirty="0" smtClean="0">
                <a:latin typeface="Baskerville"/>
                <a:cs typeface="Baskerville"/>
              </a:rPr>
              <a:t> that is not their size </a:t>
            </a:r>
            <a:r>
              <a:rPr lang="en-US" sz="1600" i="1" dirty="0" smtClean="0">
                <a:latin typeface="Baskerville"/>
                <a:cs typeface="Baskerville"/>
              </a:rPr>
              <a:t>anyway</a:t>
            </a:r>
            <a:r>
              <a:rPr lang="en-US" sz="1600" i="1" dirty="0" smtClean="0">
                <a:latin typeface="Baskerville"/>
                <a:cs typeface="Baskerville"/>
              </a:rPr>
              <a:t>”</a:t>
            </a:r>
          </a:p>
          <a:p>
            <a:endParaRPr lang="en-US" sz="1600" dirty="0">
              <a:latin typeface="Baskerville"/>
              <a:cs typeface="Baskerville"/>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descr="d28.png"/>
          <p:cNvPicPr>
            <a:picLocks noChangeAspect="1"/>
          </p:cNvPicPr>
          <p:nvPr/>
        </p:nvPicPr>
        <p:blipFill>
          <a:blip r:embed="rId2"/>
          <a:stretch>
            <a:fillRect/>
          </a:stretch>
        </p:blipFill>
        <p:spPr>
          <a:xfrm>
            <a:off x="3184525" y="4523883"/>
            <a:ext cx="3110639" cy="2322056"/>
          </a:xfrm>
          <a:prstGeom prst="rect">
            <a:avLst/>
          </a:prstGeom>
        </p:spPr>
      </p:pic>
      <p:pic>
        <p:nvPicPr>
          <p:cNvPr id="9" name="Picture 8" descr="t.jpg"/>
          <p:cNvPicPr>
            <a:picLocks noChangeAspect="1"/>
          </p:cNvPicPr>
          <p:nvPr/>
        </p:nvPicPr>
        <p:blipFill>
          <a:blip r:embed="rId3"/>
          <a:stretch>
            <a:fillRect/>
          </a:stretch>
        </p:blipFill>
        <p:spPr>
          <a:xfrm>
            <a:off x="3124200" y="2174043"/>
            <a:ext cx="2792572" cy="2321757"/>
          </a:xfrm>
          <a:prstGeom prst="rect">
            <a:avLst/>
          </a:prstGeom>
        </p:spPr>
      </p:pic>
      <p:pic>
        <p:nvPicPr>
          <p:cNvPr id="15" name="Picture 14" descr="digital-technology1.jpg"/>
          <p:cNvPicPr>
            <a:picLocks noChangeAspect="1"/>
          </p:cNvPicPr>
          <p:nvPr/>
        </p:nvPicPr>
        <p:blipFill>
          <a:blip r:embed="rId4"/>
          <a:stretch>
            <a:fillRect/>
          </a:stretch>
        </p:blipFill>
        <p:spPr>
          <a:xfrm>
            <a:off x="0" y="0"/>
            <a:ext cx="3184525" cy="6858000"/>
          </a:xfrm>
          <a:prstGeom prst="rect">
            <a:avLst/>
          </a:prstGeom>
        </p:spPr>
      </p:pic>
      <p:pic>
        <p:nvPicPr>
          <p:cNvPr id="16" name="Picture 15" descr="digital-technology2.jpg"/>
          <p:cNvPicPr>
            <a:picLocks noChangeAspect="1"/>
          </p:cNvPicPr>
          <p:nvPr/>
        </p:nvPicPr>
        <p:blipFill>
          <a:blip r:embed="rId5"/>
          <a:stretch>
            <a:fillRect/>
          </a:stretch>
        </p:blipFill>
        <p:spPr>
          <a:xfrm>
            <a:off x="5946775" y="-12061"/>
            <a:ext cx="3197225" cy="6858000"/>
          </a:xfrm>
          <a:prstGeom prst="rect">
            <a:avLst/>
          </a:prstGeom>
        </p:spPr>
      </p:pic>
      <p:sp>
        <p:nvSpPr>
          <p:cNvPr id="6" name="Content Placeholder 2"/>
          <p:cNvSpPr>
            <a:spLocks noGrp="1"/>
          </p:cNvSpPr>
          <p:nvPr>
            <p:ph idx="1"/>
          </p:nvPr>
        </p:nvSpPr>
        <p:spPr>
          <a:xfrm>
            <a:off x="838200" y="457200"/>
            <a:ext cx="7162800" cy="2322055"/>
          </a:xfrm>
        </p:spPr>
        <p:txBody>
          <a:bodyPr>
            <a:normAutofit/>
          </a:bodyPr>
          <a:lstStyle/>
          <a:p>
            <a:pPr>
              <a:buNone/>
            </a:pPr>
            <a:r>
              <a:rPr lang="en-US" dirty="0" smtClean="0"/>
              <a:t>  </a:t>
            </a:r>
            <a:r>
              <a:rPr lang="en-US" sz="2800" dirty="0" smtClean="0">
                <a:solidFill>
                  <a:srgbClr val="9C13B2"/>
                </a:solidFill>
                <a:latin typeface="Arial Bold"/>
                <a:cs typeface="Arial Bold"/>
              </a:rPr>
              <a:t>The</a:t>
            </a:r>
            <a:r>
              <a:rPr lang="en-US" dirty="0" smtClean="0">
                <a:solidFill>
                  <a:srgbClr val="9C13B2"/>
                </a:solidFill>
                <a:latin typeface="Arial Bold"/>
                <a:cs typeface="Arial Bold"/>
              </a:rPr>
              <a:t> </a:t>
            </a:r>
            <a:r>
              <a:rPr lang="en-US" sz="3600" b="1" dirty="0" smtClean="0">
                <a:solidFill>
                  <a:srgbClr val="9C13B2"/>
                </a:solidFill>
                <a:latin typeface="Arial Bold"/>
                <a:cs typeface="Arial Bold"/>
              </a:rPr>
              <a:t>Effects</a:t>
            </a:r>
            <a:r>
              <a:rPr lang="en-US" sz="3200" dirty="0" smtClean="0">
                <a:solidFill>
                  <a:srgbClr val="9C13B2"/>
                </a:solidFill>
                <a:latin typeface="Arial Bold"/>
                <a:cs typeface="Arial Bold"/>
              </a:rPr>
              <a:t> </a:t>
            </a:r>
            <a:r>
              <a:rPr lang="en-US" sz="2800" dirty="0" smtClean="0">
                <a:solidFill>
                  <a:srgbClr val="9C13B2"/>
                </a:solidFill>
                <a:latin typeface="Arial Bold"/>
                <a:cs typeface="Arial Bold"/>
              </a:rPr>
              <a:t>of </a:t>
            </a:r>
            <a:r>
              <a:rPr lang="en-US" sz="2800" b="1" dirty="0" smtClean="0">
                <a:solidFill>
                  <a:srgbClr val="9C13B2"/>
                </a:solidFill>
                <a:latin typeface="Arial Bold"/>
                <a:cs typeface="Arial Bold"/>
              </a:rPr>
              <a:t>technology</a:t>
            </a:r>
            <a:r>
              <a:rPr lang="en-US" sz="2800" dirty="0" smtClean="0">
                <a:solidFill>
                  <a:srgbClr val="9C13B2"/>
                </a:solidFill>
                <a:latin typeface="Arial Bold"/>
                <a:cs typeface="Arial Bold"/>
              </a:rPr>
              <a:t> do </a:t>
            </a:r>
            <a:r>
              <a:rPr lang="en-US" sz="3600" b="1" dirty="0" smtClean="0">
                <a:solidFill>
                  <a:srgbClr val="9C13B2"/>
                </a:solidFill>
                <a:latin typeface="Arial Bold"/>
                <a:cs typeface="Arial Bold"/>
              </a:rPr>
              <a:t>NOT</a:t>
            </a:r>
            <a:r>
              <a:rPr lang="en-US" sz="2800" dirty="0" smtClean="0">
                <a:solidFill>
                  <a:srgbClr val="9C13B2"/>
                </a:solidFill>
                <a:latin typeface="Arial Bold"/>
                <a:cs typeface="Arial Bold"/>
              </a:rPr>
              <a:t>     		    </a:t>
            </a:r>
            <a:r>
              <a:rPr lang="en-US" sz="2800" b="1" dirty="0" smtClean="0">
                <a:solidFill>
                  <a:srgbClr val="9C13B2"/>
                </a:solidFill>
                <a:latin typeface="Arial Bold"/>
                <a:cs typeface="Arial Bold"/>
              </a:rPr>
              <a:t>occur</a:t>
            </a:r>
            <a:r>
              <a:rPr lang="en-US" sz="2800" dirty="0" smtClean="0">
                <a:solidFill>
                  <a:srgbClr val="9C13B2"/>
                </a:solidFill>
                <a:latin typeface="Arial Bold"/>
                <a:cs typeface="Arial Bold"/>
              </a:rPr>
              <a:t> at the level of opinions </a:t>
            </a:r>
            <a:br>
              <a:rPr lang="en-US" sz="2800" dirty="0" smtClean="0">
                <a:solidFill>
                  <a:srgbClr val="9C13B2"/>
                </a:solidFill>
                <a:latin typeface="Arial Bold"/>
                <a:cs typeface="Arial Bold"/>
              </a:rPr>
            </a:br>
            <a:r>
              <a:rPr lang="en-US" sz="2800" dirty="0" smtClean="0">
                <a:solidFill>
                  <a:srgbClr val="9C13B2"/>
                </a:solidFill>
                <a:latin typeface="Arial Bold"/>
                <a:cs typeface="Arial Bold"/>
              </a:rPr>
              <a:t>                   or concepts</a:t>
            </a:r>
            <a:endParaRPr lang="en-US" sz="2800" dirty="0" smtClean="0">
              <a:solidFill>
                <a:srgbClr val="9C13B2"/>
              </a:solidFill>
            </a:endParaRPr>
          </a:p>
          <a:p>
            <a:pPr>
              <a:buNone/>
            </a:pPr>
            <a:endParaRPr lang="en-US" dirty="0"/>
          </a:p>
        </p:txBody>
      </p:sp>
      <p:sp>
        <p:nvSpPr>
          <p:cNvPr id="17" name="TextBox 16"/>
          <p:cNvSpPr txBox="1"/>
          <p:nvPr/>
        </p:nvSpPr>
        <p:spPr>
          <a:xfrm>
            <a:off x="5946775" y="1523999"/>
            <a:ext cx="3197225" cy="1477328"/>
          </a:xfrm>
          <a:prstGeom prst="rect">
            <a:avLst/>
          </a:prstGeom>
          <a:solidFill>
            <a:schemeClr val="bg1">
              <a:lumMod val="50000"/>
              <a:alpha val="53000"/>
            </a:schemeClr>
          </a:solidFill>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p:txBody>
      </p:sp>
      <p:sp>
        <p:nvSpPr>
          <p:cNvPr id="20" name="TextBox 19"/>
          <p:cNvSpPr txBox="1"/>
          <p:nvPr/>
        </p:nvSpPr>
        <p:spPr>
          <a:xfrm>
            <a:off x="3429000" y="2438400"/>
            <a:ext cx="2133600" cy="380999"/>
          </a:xfrm>
          <a:prstGeom prst="rect">
            <a:avLst/>
          </a:prstGeom>
          <a:solidFill>
            <a:srgbClr val="A6EDE7"/>
          </a:solidFill>
        </p:spPr>
        <p:txBody>
          <a:bodyPr wrap="square" rtlCol="0">
            <a:spAutoFit/>
          </a:bodyPr>
          <a:lstStyle/>
          <a:p>
            <a:endParaRPr lang="en-US" dirty="0"/>
          </a:p>
        </p:txBody>
      </p:sp>
      <p:sp>
        <p:nvSpPr>
          <p:cNvPr id="21" name="TextBox 20"/>
          <p:cNvSpPr txBox="1"/>
          <p:nvPr/>
        </p:nvSpPr>
        <p:spPr>
          <a:xfrm>
            <a:off x="3733800" y="2895600"/>
            <a:ext cx="1219200" cy="646331"/>
          </a:xfrm>
          <a:prstGeom prst="rect">
            <a:avLst/>
          </a:prstGeom>
          <a:solidFill>
            <a:srgbClr val="A6EDE7">
              <a:alpha val="85000"/>
            </a:srgbClr>
          </a:solidFill>
        </p:spPr>
        <p:txBody>
          <a:bodyPr wrap="square" rtlCol="0">
            <a:spAutoFit/>
          </a:bodyPr>
          <a:lstStyle/>
          <a:p>
            <a:r>
              <a:rPr lang="en-US" dirty="0" smtClean="0"/>
              <a:t/>
            </a:r>
            <a:br>
              <a:rPr lang="en-US" dirty="0" smtClean="0"/>
            </a:br>
            <a:endParaRPr lang="en-US" dirty="0"/>
          </a:p>
        </p:txBody>
      </p:sp>
      <p:sp>
        <p:nvSpPr>
          <p:cNvPr id="22" name="TextBox 21"/>
          <p:cNvSpPr txBox="1"/>
          <p:nvPr/>
        </p:nvSpPr>
        <p:spPr>
          <a:xfrm>
            <a:off x="3505200" y="3544669"/>
            <a:ext cx="1600200" cy="646331"/>
          </a:xfrm>
          <a:prstGeom prst="rect">
            <a:avLst/>
          </a:prstGeom>
          <a:solidFill>
            <a:srgbClr val="A6EDE7">
              <a:alpha val="80000"/>
            </a:srgbClr>
          </a:solidFill>
        </p:spPr>
        <p:txBody>
          <a:bodyPr wrap="square" rtlCol="0">
            <a:spAutoFit/>
          </a:bodyPr>
          <a:lstStyle/>
          <a:p>
            <a:r>
              <a:rPr lang="en-US" dirty="0" smtClean="0"/>
              <a:t> </a:t>
            </a:r>
            <a:br>
              <a:rPr lang="en-US" dirty="0" smtClean="0"/>
            </a:br>
            <a:endParaRPr lang="en-US" dirty="0"/>
          </a:p>
        </p:txBody>
      </p:sp>
      <p:sp>
        <p:nvSpPr>
          <p:cNvPr id="18" name="TextBox 17"/>
          <p:cNvSpPr txBox="1"/>
          <p:nvPr/>
        </p:nvSpPr>
        <p:spPr>
          <a:xfrm>
            <a:off x="3276600" y="2298918"/>
            <a:ext cx="2500103" cy="1815882"/>
          </a:xfrm>
          <a:prstGeom prst="rect">
            <a:avLst/>
          </a:prstGeom>
          <a:noFill/>
        </p:spPr>
        <p:txBody>
          <a:bodyPr wrap="none" rtlCol="0">
            <a:spAutoFit/>
          </a:bodyPr>
          <a:lstStyle/>
          <a:p>
            <a:r>
              <a:rPr lang="en-US" sz="1600" dirty="0" smtClean="0">
                <a:latin typeface="Arial"/>
                <a:cs typeface="Arial"/>
              </a:rPr>
              <a:t>I</a:t>
            </a:r>
            <a:r>
              <a:rPr lang="en-US" sz="1600" dirty="0" smtClean="0">
                <a:solidFill>
                  <a:schemeClr val="tx1">
                    <a:lumMod val="50000"/>
                    <a:lumOff val="50000"/>
                  </a:schemeClr>
                </a:solidFill>
                <a:latin typeface="Arial"/>
                <a:cs typeface="Arial"/>
              </a:rPr>
              <a:t> </a:t>
            </a:r>
            <a:r>
              <a:rPr lang="en-US" sz="1600" dirty="0" smtClean="0">
                <a:solidFill>
                  <a:srgbClr val="000000"/>
                </a:solidFill>
                <a:latin typeface="Arial"/>
                <a:cs typeface="Arial"/>
              </a:rPr>
              <a:t>don’t</a:t>
            </a:r>
            <a:r>
              <a:rPr lang="en-US" sz="1600" dirty="0" smtClean="0">
                <a:solidFill>
                  <a:schemeClr val="tx1">
                    <a:lumMod val="50000"/>
                    <a:lumOff val="50000"/>
                  </a:schemeClr>
                </a:solidFill>
                <a:latin typeface="Arial"/>
                <a:cs typeface="Arial"/>
              </a:rPr>
              <a:t> care about adds,</a:t>
            </a:r>
          </a:p>
          <a:p>
            <a:r>
              <a:rPr lang="en-US" sz="1600" dirty="0" smtClean="0">
                <a:solidFill>
                  <a:srgbClr val="000000"/>
                </a:solidFill>
                <a:latin typeface="Arial"/>
                <a:cs typeface="Arial"/>
              </a:rPr>
              <a:t>I</a:t>
            </a:r>
            <a:r>
              <a:rPr lang="en-US" sz="1600" dirty="0" smtClean="0">
                <a:solidFill>
                  <a:schemeClr val="tx1">
                    <a:lumMod val="50000"/>
                    <a:lumOff val="50000"/>
                  </a:schemeClr>
                </a:solidFill>
                <a:latin typeface="Arial"/>
                <a:cs typeface="Arial"/>
              </a:rPr>
              <a:t> don’t care about games,</a:t>
            </a:r>
          </a:p>
          <a:p>
            <a:r>
              <a:rPr lang="en-US" sz="1600" dirty="0" smtClean="0">
                <a:solidFill>
                  <a:srgbClr val="000000"/>
                </a:solidFill>
                <a:latin typeface="Arial"/>
                <a:cs typeface="Arial"/>
              </a:rPr>
              <a:t>I</a:t>
            </a:r>
            <a:r>
              <a:rPr lang="en-US" sz="1600" dirty="0" smtClean="0">
                <a:solidFill>
                  <a:schemeClr val="tx1">
                    <a:lumMod val="50000"/>
                    <a:lumOff val="50000"/>
                  </a:schemeClr>
                </a:solidFill>
                <a:latin typeface="Arial"/>
                <a:cs typeface="Arial"/>
              </a:rPr>
              <a:t> </a:t>
            </a:r>
            <a:r>
              <a:rPr lang="en-US" sz="1600" dirty="0" smtClean="0">
                <a:solidFill>
                  <a:srgbClr val="000000"/>
                </a:solidFill>
                <a:latin typeface="Arial"/>
                <a:cs typeface="Arial"/>
              </a:rPr>
              <a:t>don’t</a:t>
            </a:r>
            <a:r>
              <a:rPr lang="en-US" sz="1600" dirty="0" smtClean="0">
                <a:solidFill>
                  <a:schemeClr val="tx1">
                    <a:lumMod val="50000"/>
                    <a:lumOff val="50000"/>
                  </a:schemeClr>
                </a:solidFill>
                <a:latin typeface="Arial"/>
                <a:cs typeface="Arial"/>
              </a:rPr>
              <a:t> play</a:t>
            </a:r>
          </a:p>
          <a:p>
            <a:r>
              <a:rPr lang="en-US" sz="1600" dirty="0" smtClean="0">
                <a:solidFill>
                  <a:srgbClr val="000000"/>
                </a:solidFill>
                <a:latin typeface="Arial"/>
                <a:cs typeface="Arial"/>
              </a:rPr>
              <a:t>I</a:t>
            </a:r>
            <a:r>
              <a:rPr lang="en-US" sz="1600" dirty="0" smtClean="0">
                <a:solidFill>
                  <a:schemeClr val="tx1">
                    <a:lumMod val="50000"/>
                    <a:lumOff val="50000"/>
                  </a:schemeClr>
                </a:solidFill>
                <a:latin typeface="Arial"/>
                <a:cs typeface="Arial"/>
              </a:rPr>
              <a:t> don’t read the news</a:t>
            </a:r>
          </a:p>
          <a:p>
            <a:r>
              <a:rPr lang="en-US" sz="1600" dirty="0" smtClean="0">
                <a:solidFill>
                  <a:schemeClr val="tx1">
                    <a:lumMod val="50000"/>
                    <a:lumOff val="50000"/>
                  </a:schemeClr>
                </a:solidFill>
                <a:latin typeface="Arial"/>
                <a:cs typeface="Arial"/>
              </a:rPr>
              <a:t>I </a:t>
            </a:r>
            <a:r>
              <a:rPr lang="en-US" sz="1600" dirty="0" smtClean="0">
                <a:solidFill>
                  <a:srgbClr val="000000"/>
                </a:solidFill>
                <a:latin typeface="Arial"/>
                <a:cs typeface="Arial"/>
              </a:rPr>
              <a:t>don’t</a:t>
            </a:r>
            <a:r>
              <a:rPr lang="en-US" sz="1600" dirty="0" smtClean="0">
                <a:solidFill>
                  <a:schemeClr val="tx1">
                    <a:lumMod val="50000"/>
                    <a:lumOff val="50000"/>
                  </a:schemeClr>
                </a:solidFill>
                <a:latin typeface="Arial"/>
                <a:cs typeface="Arial"/>
              </a:rPr>
              <a:t> watch TV</a:t>
            </a:r>
          </a:p>
          <a:p>
            <a:r>
              <a:rPr lang="en-US" sz="1600" dirty="0" smtClean="0">
                <a:solidFill>
                  <a:srgbClr val="000000"/>
                </a:solidFill>
                <a:latin typeface="Arial"/>
                <a:cs typeface="Arial"/>
              </a:rPr>
              <a:t>I</a:t>
            </a:r>
            <a:r>
              <a:rPr lang="en-US" sz="1600" dirty="0" smtClean="0">
                <a:solidFill>
                  <a:schemeClr val="tx1">
                    <a:lumMod val="50000"/>
                    <a:lumOff val="50000"/>
                  </a:schemeClr>
                </a:solidFill>
                <a:latin typeface="Arial"/>
                <a:cs typeface="Arial"/>
              </a:rPr>
              <a:t> </a:t>
            </a:r>
            <a:r>
              <a:rPr lang="en-US" sz="1600" dirty="0" smtClean="0">
                <a:solidFill>
                  <a:srgbClr val="000000"/>
                </a:solidFill>
                <a:latin typeface="Arial"/>
                <a:cs typeface="Arial"/>
              </a:rPr>
              <a:t>don’t</a:t>
            </a:r>
            <a:r>
              <a:rPr lang="en-US" sz="1600" dirty="0" smtClean="0">
                <a:solidFill>
                  <a:schemeClr val="tx1">
                    <a:lumMod val="50000"/>
                    <a:lumOff val="50000"/>
                  </a:schemeClr>
                </a:solidFill>
                <a:latin typeface="Arial"/>
                <a:cs typeface="Arial"/>
              </a:rPr>
              <a:t> travel</a:t>
            </a:r>
          </a:p>
          <a:p>
            <a:r>
              <a:rPr lang="en-US" sz="1600" dirty="0" smtClean="0">
                <a:solidFill>
                  <a:srgbClr val="000000"/>
                </a:solidFill>
                <a:latin typeface="Arial"/>
                <a:cs typeface="Arial"/>
              </a:rPr>
              <a:t>I</a:t>
            </a:r>
            <a:r>
              <a:rPr lang="en-US" sz="1600" dirty="0" smtClean="0">
                <a:solidFill>
                  <a:schemeClr val="tx1">
                    <a:lumMod val="50000"/>
                    <a:lumOff val="50000"/>
                  </a:schemeClr>
                </a:solidFill>
                <a:latin typeface="Arial"/>
                <a:cs typeface="Arial"/>
              </a:rPr>
              <a:t> don’t date online</a:t>
            </a:r>
            <a:endParaRPr lang="en-US" sz="1600" dirty="0">
              <a:solidFill>
                <a:schemeClr val="tx1">
                  <a:lumMod val="50000"/>
                  <a:lumOff val="50000"/>
                </a:schemeClr>
              </a:solidFill>
              <a:latin typeface="Arial"/>
              <a:cs typeface="Arial"/>
            </a:endParaRPr>
          </a:p>
        </p:txBody>
      </p:sp>
      <p:sp>
        <p:nvSpPr>
          <p:cNvPr id="24" name="TextBox 23"/>
          <p:cNvSpPr txBox="1"/>
          <p:nvPr/>
        </p:nvSpPr>
        <p:spPr>
          <a:xfrm>
            <a:off x="2667000" y="4953000"/>
            <a:ext cx="2895600" cy="923330"/>
          </a:xfrm>
          <a:prstGeom prst="rect">
            <a:avLst/>
          </a:prstGeom>
          <a:solidFill>
            <a:schemeClr val="bg1">
              <a:lumMod val="85000"/>
              <a:alpha val="55000"/>
            </a:schemeClr>
          </a:solidFill>
        </p:spPr>
        <p:txBody>
          <a:bodyPr wrap="square" rtlCol="0">
            <a:spAutoFit/>
          </a:bodyPr>
          <a:lstStyle/>
          <a:p>
            <a:endParaRPr lang="en-US" dirty="0" smtClean="0"/>
          </a:p>
          <a:p>
            <a:endParaRPr lang="en-US" dirty="0" smtClean="0"/>
          </a:p>
          <a:p>
            <a:endParaRPr lang="en-US" dirty="0"/>
          </a:p>
        </p:txBody>
      </p:sp>
      <p:sp>
        <p:nvSpPr>
          <p:cNvPr id="25" name="TextBox 24"/>
          <p:cNvSpPr txBox="1"/>
          <p:nvPr/>
        </p:nvSpPr>
        <p:spPr>
          <a:xfrm>
            <a:off x="3200400" y="5257800"/>
            <a:ext cx="1295400" cy="1200329"/>
          </a:xfrm>
          <a:prstGeom prst="rect">
            <a:avLst/>
          </a:prstGeom>
          <a:solidFill>
            <a:schemeClr val="bg1">
              <a:lumMod val="85000"/>
              <a:alpha val="62000"/>
            </a:schemeClr>
          </a:solidFill>
        </p:spPr>
        <p:txBody>
          <a:bodyPr wrap="square" rtlCol="0">
            <a:spAutoFit/>
          </a:bodyPr>
          <a:lstStyle/>
          <a:p>
            <a:endParaRPr lang="en-US" dirty="0" smtClean="0"/>
          </a:p>
          <a:p>
            <a:endParaRPr lang="en-US" dirty="0" smtClean="0"/>
          </a:p>
          <a:p>
            <a:r>
              <a:rPr lang="en-US" dirty="0" smtClean="0"/>
              <a:t/>
            </a:r>
            <a:br>
              <a:rPr lang="en-US" dirty="0" smtClean="0"/>
            </a:br>
            <a:endParaRPr lang="en-US" dirty="0"/>
          </a:p>
        </p:txBody>
      </p:sp>
      <p:sp>
        <p:nvSpPr>
          <p:cNvPr id="23" name="Content Placeholder 2"/>
          <p:cNvSpPr txBox="1">
            <a:spLocks/>
          </p:cNvSpPr>
          <p:nvPr/>
        </p:nvSpPr>
        <p:spPr>
          <a:xfrm>
            <a:off x="0" y="4993145"/>
            <a:ext cx="9144000" cy="2322055"/>
          </a:xfrm>
          <a:prstGeom prst="rect">
            <a:avLst/>
          </a:prstGeom>
        </p:spPr>
        <p:txBody>
          <a:bodyPr vert="horz" lIns="91440" tIns="45720" rIns="91440" bIns="45720" rtlCol="0">
            <a:normAutofit/>
          </a:bodyPr>
          <a:lstStyle/>
          <a:p>
            <a:pPr marL="457200" lvl="0" indent="-457200" defTabSz="914400">
              <a:spcBef>
                <a:spcPts val="2000"/>
              </a:spcBef>
              <a:buClr>
                <a:schemeClr val="accent3"/>
              </a:buClr>
            </a:pPr>
            <a:r>
              <a:rPr kumimoji="0" lang="en-US" sz="2400" b="0" i="0" u="none" strike="noStrike" kern="1200" cap="none" spc="0" normalizeH="0" baseline="0" noProof="0" dirty="0" smtClean="0">
                <a:ln>
                  <a:noFill/>
                </a:ln>
                <a:solidFill>
                  <a:schemeClr val="tx2"/>
                </a:solidFill>
                <a:effectLst/>
                <a:uLnTx/>
                <a:uFillTx/>
                <a:latin typeface="+mn-lt"/>
                <a:ea typeface="+mn-ea"/>
                <a:cs typeface="+mn-cs"/>
              </a:rPr>
              <a:t>  </a:t>
            </a:r>
            <a:r>
              <a:rPr kumimoji="0" lang="en-US" sz="2800" b="0" i="0" u="none" strike="noStrike" kern="1200" cap="none" spc="0" normalizeH="0" baseline="0" noProof="0" dirty="0" smtClean="0">
                <a:ln>
                  <a:noFill/>
                </a:ln>
                <a:solidFill>
                  <a:srgbClr val="9C13B2"/>
                </a:solidFill>
                <a:effectLst/>
                <a:uLnTx/>
                <a:uFillTx/>
                <a:latin typeface="Arial Bold"/>
                <a:ea typeface="+mn-ea"/>
                <a:cs typeface="Arial Bold"/>
              </a:rPr>
              <a:t>IT </a:t>
            </a:r>
            <a:r>
              <a:rPr kumimoji="0" lang="en-US" sz="3600" b="1" i="0" u="none" strike="noStrike" kern="1200" cap="none" spc="0" normalizeH="0" baseline="0" noProof="0" dirty="0" smtClean="0">
                <a:ln>
                  <a:noFill/>
                </a:ln>
                <a:solidFill>
                  <a:srgbClr val="9C13B2"/>
                </a:solidFill>
                <a:effectLst/>
                <a:uLnTx/>
                <a:uFillTx/>
                <a:latin typeface="Arial Bold"/>
                <a:ea typeface="+mn-ea"/>
                <a:cs typeface="Arial Bold"/>
              </a:rPr>
              <a:t>ALTERS</a:t>
            </a:r>
            <a:r>
              <a:rPr kumimoji="0" lang="en-US" sz="3200" b="0" i="0" u="none" strike="noStrike" kern="1200" cap="none" spc="0" normalizeH="0" baseline="0" noProof="0" dirty="0" smtClean="0">
                <a:ln>
                  <a:noFill/>
                </a:ln>
                <a:solidFill>
                  <a:srgbClr val="9C13B2"/>
                </a:solidFill>
                <a:effectLst/>
                <a:uLnTx/>
                <a:uFillTx/>
                <a:latin typeface="Arial Bold"/>
                <a:ea typeface="+mn-ea"/>
                <a:cs typeface="Arial Bold"/>
              </a:rPr>
              <a:t> </a:t>
            </a:r>
            <a:r>
              <a:rPr kumimoji="0" lang="en-US" sz="3200" b="0" i="0" u="none" strike="noStrike" kern="1200" cap="none" spc="0" normalizeH="0" noProof="0" dirty="0" smtClean="0">
                <a:ln>
                  <a:noFill/>
                </a:ln>
                <a:solidFill>
                  <a:srgbClr val="9C13B2"/>
                </a:solidFill>
                <a:effectLst/>
                <a:uLnTx/>
                <a:uFillTx/>
                <a:latin typeface="Arial Bold"/>
                <a:ea typeface="+mn-ea"/>
                <a:cs typeface="Arial Bold"/>
              </a:rPr>
              <a:t> sense-</a:t>
            </a:r>
            <a:r>
              <a:rPr kumimoji="0" lang="en-US" sz="3600" b="1" i="0" u="none" strike="noStrike" kern="1200" cap="none" spc="0" normalizeH="0" baseline="0" noProof="0" dirty="0" smtClean="0">
                <a:ln>
                  <a:noFill/>
                </a:ln>
                <a:solidFill>
                  <a:srgbClr val="9C13B2"/>
                </a:solidFill>
                <a:effectLst/>
                <a:uLnTx/>
                <a:uFillTx/>
                <a:latin typeface="Arial Bold"/>
                <a:ea typeface="+mn-ea"/>
                <a:cs typeface="Arial Bold"/>
              </a:rPr>
              <a:t>RATIOS </a:t>
            </a:r>
            <a:r>
              <a:rPr lang="en-US" sz="3600" dirty="0" smtClean="0">
                <a:solidFill>
                  <a:srgbClr val="9C13B2"/>
                </a:solidFill>
                <a:latin typeface="Arial Bold"/>
                <a:cs typeface="Arial Bold"/>
              </a:rPr>
              <a:t>and</a:t>
            </a:r>
            <a:r>
              <a:rPr kumimoji="0" lang="en-US" sz="3600" b="1" i="0" u="none" strike="noStrike" kern="1200" cap="none" spc="0" normalizeH="0" baseline="0" noProof="0" dirty="0" smtClean="0">
                <a:ln>
                  <a:noFill/>
                </a:ln>
                <a:solidFill>
                  <a:srgbClr val="9C13B2"/>
                </a:solidFill>
                <a:effectLst/>
                <a:uLnTx/>
                <a:uFillTx/>
                <a:latin typeface="Arial Bold"/>
                <a:ea typeface="+mn-ea"/>
                <a:cs typeface="Arial Bold"/>
              </a:rPr>
              <a:t> </a:t>
            </a:r>
            <a:r>
              <a:rPr kumimoji="0" lang="en-US" sz="2800" b="1" i="0" u="none" strike="noStrike" kern="1200" cap="none" spc="0" normalizeH="0" noProof="0" dirty="0" smtClean="0">
                <a:ln>
                  <a:noFill/>
                </a:ln>
                <a:solidFill>
                  <a:srgbClr val="9C13B2"/>
                </a:solidFill>
                <a:effectLst/>
                <a:uLnTx/>
                <a:uFillTx/>
                <a:latin typeface="Arial Bold"/>
                <a:ea typeface="+mn-ea"/>
                <a:cs typeface="Arial Bold"/>
              </a:rPr>
              <a:t>patterns of perception</a:t>
            </a:r>
            <a:r>
              <a:rPr kumimoji="0" lang="en-US" sz="2800" b="0" i="0" u="none" strike="noStrike" kern="1200" cap="none" spc="0" normalizeH="0" baseline="0" noProof="0" dirty="0" smtClean="0">
                <a:ln>
                  <a:noFill/>
                </a:ln>
                <a:solidFill>
                  <a:srgbClr val="9C13B2"/>
                </a:solidFill>
                <a:effectLst/>
                <a:uLnTx/>
                <a:uFillTx/>
                <a:latin typeface="Arial Bold"/>
                <a:ea typeface="+mn-ea"/>
                <a:cs typeface="Arial Bold"/>
              </a:rPr>
              <a:t>  </a:t>
            </a:r>
            <a:r>
              <a:rPr kumimoji="0" lang="en-US" sz="4400" b="0" i="0" u="none" strike="noStrike" kern="1200" cap="none" spc="0" normalizeH="0" baseline="0" noProof="0" dirty="0" smtClean="0">
                <a:ln>
                  <a:noFill/>
                </a:ln>
                <a:solidFill>
                  <a:srgbClr val="9C13B2"/>
                </a:solidFill>
                <a:effectLst/>
                <a:uLnTx/>
                <a:uFillTx/>
                <a:latin typeface="Arial Bold"/>
                <a:ea typeface="+mn-ea"/>
                <a:cs typeface="Arial Bold"/>
              </a:rPr>
              <a:t>steadily  </a:t>
            </a:r>
            <a:r>
              <a:rPr lang="en-US" sz="4400" dirty="0" smtClean="0">
                <a:solidFill>
                  <a:srgbClr val="9C13B2"/>
                </a:solidFill>
                <a:latin typeface="Arial Bold"/>
                <a:cs typeface="Arial Bold"/>
              </a:rPr>
              <a:t>and </a:t>
            </a:r>
            <a:r>
              <a:rPr kumimoji="0" lang="en-US" sz="2800" b="0" i="0" u="none" strike="noStrike" kern="1200" cap="none" spc="0" normalizeH="0" baseline="0" noProof="0" dirty="0" smtClean="0">
                <a:ln>
                  <a:noFill/>
                </a:ln>
                <a:solidFill>
                  <a:srgbClr val="9C13B2"/>
                </a:solidFill>
                <a:effectLst/>
                <a:uLnTx/>
                <a:uFillTx/>
                <a:latin typeface="Arial Bold"/>
                <a:ea typeface="+mn-ea"/>
                <a:cs typeface="Arial Bold"/>
              </a:rPr>
              <a:t>with NO Resistance</a:t>
            </a:r>
            <a:endParaRPr kumimoji="0" lang="en-US" sz="2800" b="0" i="0" u="none" strike="noStrike" kern="1200" cap="none" spc="0" normalizeH="0" baseline="0" noProof="0" dirty="0" smtClean="0">
              <a:ln>
                <a:noFill/>
              </a:ln>
              <a:solidFill>
                <a:srgbClr val="9C13B2"/>
              </a:solidFill>
              <a:effectLst/>
              <a:uLnTx/>
              <a:uFillTx/>
              <a:latin typeface="+mn-lt"/>
              <a:ea typeface="+mn-ea"/>
              <a:cs typeface="+mn-cs"/>
            </a:endParaRPr>
          </a:p>
          <a:p>
            <a:pPr marL="457200" marR="0" lvl="0" indent="-457200" algn="l" defTabSz="914400" rtl="0" eaLnBrk="1" fontAlgn="auto" latinLnBrk="0" hangingPunct="1">
              <a:lnSpc>
                <a:spcPct val="100000"/>
              </a:lnSpc>
              <a:spcBef>
                <a:spcPts val="2000"/>
              </a:spcBef>
              <a:spcAft>
                <a:spcPts val="0"/>
              </a:spcAft>
              <a:buClr>
                <a:schemeClr val="accent3"/>
              </a:buClr>
              <a:buSzTx/>
              <a:buFont typeface="Wingdings" pitchFamily="2" charset="2"/>
              <a:buNone/>
              <a:tabLst/>
              <a:defRPr/>
            </a:pPr>
            <a:endParaRPr kumimoji="0" lang="en-US" sz="2400" b="0" i="0" u="none" strike="noStrike" kern="1200" cap="none" spc="0" normalizeH="0" baseline="0" noProof="0" dirty="0">
              <a:ln>
                <a:noFill/>
              </a:ln>
              <a:solidFill>
                <a:schemeClr val="tx2"/>
              </a:solidFill>
              <a:effectLst/>
              <a:uLnTx/>
              <a:uFillTx/>
              <a:latin typeface="+mn-lt"/>
              <a:ea typeface="+mn-ea"/>
              <a:cs typeface="+mn-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6" name="Picture 25" descr="69workmen.jpg"/>
          <p:cNvPicPr>
            <a:picLocks noChangeAspect="1"/>
          </p:cNvPicPr>
          <p:nvPr/>
        </p:nvPicPr>
        <p:blipFill>
          <a:blip r:embed="rId2"/>
          <a:stretch>
            <a:fillRect/>
          </a:stretch>
        </p:blipFill>
        <p:spPr>
          <a:xfrm>
            <a:off x="0" y="0"/>
            <a:ext cx="9144000" cy="6858000"/>
          </a:xfrm>
          <a:prstGeom prst="rect">
            <a:avLst/>
          </a:prstGeom>
        </p:spPr>
      </p:pic>
      <p:sp>
        <p:nvSpPr>
          <p:cNvPr id="22" name="TextBox 21"/>
          <p:cNvSpPr txBox="1"/>
          <p:nvPr/>
        </p:nvSpPr>
        <p:spPr>
          <a:xfrm>
            <a:off x="457200" y="1676400"/>
            <a:ext cx="8077200" cy="646331"/>
          </a:xfrm>
          <a:prstGeom prst="rect">
            <a:avLst/>
          </a:prstGeom>
          <a:solidFill>
            <a:schemeClr val="bg1">
              <a:lumMod val="85000"/>
              <a:alpha val="62000"/>
            </a:schemeClr>
          </a:solidFill>
        </p:spPr>
        <p:txBody>
          <a:bodyPr wrap="square" rtlCol="0">
            <a:spAutoFit/>
          </a:bodyPr>
          <a:lstStyle/>
          <a:p>
            <a:r>
              <a:rPr lang="en-US" dirty="0" smtClean="0"/>
              <a:t> </a:t>
            </a:r>
            <a:br>
              <a:rPr lang="en-US" dirty="0" smtClean="0"/>
            </a:br>
            <a:endParaRPr lang="en-US" dirty="0"/>
          </a:p>
        </p:txBody>
      </p:sp>
      <p:sp>
        <p:nvSpPr>
          <p:cNvPr id="6" name="Content Placeholder 2"/>
          <p:cNvSpPr>
            <a:spLocks noGrp="1"/>
          </p:cNvSpPr>
          <p:nvPr>
            <p:ph idx="1"/>
          </p:nvPr>
        </p:nvSpPr>
        <p:spPr>
          <a:xfrm>
            <a:off x="457200" y="228600"/>
            <a:ext cx="8686800" cy="2322055"/>
          </a:xfrm>
        </p:spPr>
        <p:txBody>
          <a:bodyPr>
            <a:normAutofit fontScale="85000" lnSpcReduction="10000"/>
          </a:bodyPr>
          <a:lstStyle/>
          <a:p>
            <a:pPr>
              <a:buNone/>
            </a:pPr>
            <a:r>
              <a:rPr lang="en-US" dirty="0" smtClean="0"/>
              <a:t> </a:t>
            </a:r>
            <a:r>
              <a:rPr lang="en-US" sz="2595" dirty="0" smtClean="0"/>
              <a:t> </a:t>
            </a:r>
            <a:r>
              <a:rPr lang="en-US" sz="2595" dirty="0" smtClean="0">
                <a:solidFill>
                  <a:schemeClr val="accent5">
                    <a:lumMod val="75000"/>
                    <a:lumOff val="25000"/>
                  </a:schemeClr>
                </a:solidFill>
                <a:latin typeface="Arial Bold"/>
                <a:cs typeface="Arial Bold"/>
              </a:rPr>
              <a:t>The </a:t>
            </a:r>
            <a:r>
              <a:rPr lang="en-US" sz="3600" b="1" dirty="0" smtClean="0">
                <a:solidFill>
                  <a:schemeClr val="accent5">
                    <a:lumMod val="75000"/>
                    <a:lumOff val="25000"/>
                  </a:schemeClr>
                </a:solidFill>
                <a:latin typeface="Arial Bold"/>
                <a:cs typeface="Arial Bold"/>
              </a:rPr>
              <a:t>Railway</a:t>
            </a:r>
            <a:r>
              <a:rPr lang="en-US" sz="3200" dirty="0" smtClean="0">
                <a:solidFill>
                  <a:schemeClr val="accent5">
                    <a:lumMod val="75000"/>
                    <a:lumOff val="25000"/>
                  </a:schemeClr>
                </a:solidFill>
                <a:latin typeface="Arial Bold"/>
                <a:cs typeface="Arial Bold"/>
              </a:rPr>
              <a:t> </a:t>
            </a:r>
            <a:r>
              <a:rPr lang="en-US" sz="2595" dirty="0" smtClean="0">
                <a:solidFill>
                  <a:schemeClr val="accent5">
                    <a:lumMod val="75000"/>
                    <a:lumOff val="25000"/>
                  </a:schemeClr>
                </a:solidFill>
                <a:latin typeface="Arial Bold"/>
                <a:cs typeface="Arial Bold"/>
              </a:rPr>
              <a:t>did not introduce transportation into  						Human society </a:t>
            </a:r>
            <a:r>
              <a:rPr lang="en-US" sz="3600" b="1" dirty="0" smtClean="0">
                <a:solidFill>
                  <a:schemeClr val="accent5">
                    <a:lumMod val="75000"/>
                    <a:lumOff val="25000"/>
                  </a:schemeClr>
                </a:solidFill>
                <a:latin typeface="Arial Bold"/>
                <a:cs typeface="Arial Bold"/>
              </a:rPr>
              <a:t>BUT</a:t>
            </a:r>
            <a:r>
              <a:rPr lang="en-US" sz="2800" dirty="0" smtClean="0">
                <a:solidFill>
                  <a:schemeClr val="accent5">
                    <a:lumMod val="75000"/>
                    <a:lumOff val="25000"/>
                  </a:schemeClr>
                </a:solidFill>
                <a:latin typeface="Arial Bold"/>
                <a:cs typeface="Arial Bold"/>
              </a:rPr>
              <a:t>     		       </a:t>
            </a:r>
            <a:r>
              <a:rPr lang="en-US" sz="2800" b="1" dirty="0" smtClean="0">
                <a:solidFill>
                  <a:schemeClr val="accent5">
                    <a:lumMod val="75000"/>
                    <a:lumOff val="25000"/>
                  </a:schemeClr>
                </a:solidFill>
                <a:latin typeface="Arial Bold"/>
                <a:cs typeface="Arial Bold"/>
              </a:rPr>
              <a:t>    	          Accelerated and enlarged</a:t>
            </a:r>
            <a:r>
              <a:rPr lang="en-US" sz="2800" dirty="0" smtClean="0">
                <a:solidFill>
                  <a:schemeClr val="accent5">
                    <a:lumMod val="75000"/>
                    <a:lumOff val="25000"/>
                  </a:schemeClr>
                </a:solidFill>
                <a:latin typeface="Arial Bold"/>
                <a:cs typeface="Arial Bold"/>
              </a:rPr>
              <a:t>  </a:t>
            </a:r>
          </a:p>
          <a:p>
            <a:pPr>
              <a:buNone/>
            </a:pPr>
            <a:r>
              <a:rPr lang="en-US" sz="2800" dirty="0" smtClean="0">
                <a:solidFill>
                  <a:schemeClr val="accent5">
                    <a:lumMod val="75000"/>
                    <a:lumOff val="25000"/>
                  </a:schemeClr>
                </a:solidFill>
                <a:latin typeface="Arial Bold"/>
                <a:cs typeface="Arial Bold"/>
              </a:rPr>
              <a:t>                  </a:t>
            </a:r>
            <a:r>
              <a:rPr lang="en-US" sz="2595" dirty="0" smtClean="0">
                <a:solidFill>
                  <a:schemeClr val="accent5">
                    <a:lumMod val="75000"/>
                    <a:lumOff val="25000"/>
                  </a:schemeClr>
                </a:solidFill>
                <a:latin typeface="Arial Bold"/>
                <a:cs typeface="Arial Bold"/>
              </a:rPr>
              <a:t>the scale of previous human functions</a:t>
            </a:r>
            <a:r>
              <a:rPr lang="en-US" sz="2800" dirty="0" smtClean="0">
                <a:solidFill>
                  <a:srgbClr val="9C13B2"/>
                </a:solidFill>
                <a:latin typeface="Arial Bold"/>
                <a:cs typeface="Arial Bold"/>
              </a:rPr>
              <a:t/>
            </a:r>
            <a:br>
              <a:rPr lang="en-US" sz="2800" dirty="0" smtClean="0">
                <a:solidFill>
                  <a:srgbClr val="9C13B2"/>
                </a:solidFill>
                <a:latin typeface="Arial Bold"/>
                <a:cs typeface="Arial Bold"/>
              </a:rPr>
            </a:br>
            <a:endParaRPr lang="en-US" sz="2800" dirty="0" smtClean="0">
              <a:solidFill>
                <a:srgbClr val="9C13B2"/>
              </a:solidFill>
            </a:endParaRPr>
          </a:p>
          <a:p>
            <a:pPr>
              <a:buNone/>
            </a:pPr>
            <a:endParaRPr lang="en-US" dirty="0"/>
          </a:p>
        </p:txBody>
      </p:sp>
      <p:sp>
        <p:nvSpPr>
          <p:cNvPr id="24" name="TextBox 23"/>
          <p:cNvSpPr txBox="1"/>
          <p:nvPr/>
        </p:nvSpPr>
        <p:spPr>
          <a:xfrm>
            <a:off x="990600" y="3572470"/>
            <a:ext cx="3733800" cy="923330"/>
          </a:xfrm>
          <a:prstGeom prst="rect">
            <a:avLst/>
          </a:prstGeom>
          <a:solidFill>
            <a:schemeClr val="bg1">
              <a:lumMod val="85000"/>
              <a:alpha val="55000"/>
            </a:schemeClr>
          </a:solidFill>
        </p:spPr>
        <p:txBody>
          <a:bodyPr wrap="square" rtlCol="0">
            <a:spAutoFit/>
          </a:bodyPr>
          <a:lstStyle/>
          <a:p>
            <a:endParaRPr lang="en-US" dirty="0" smtClean="0"/>
          </a:p>
          <a:p>
            <a:endParaRPr lang="en-US" dirty="0" smtClean="0"/>
          </a:p>
          <a:p>
            <a:endParaRPr lang="en-US" dirty="0"/>
          </a:p>
        </p:txBody>
      </p:sp>
      <p:pic>
        <p:nvPicPr>
          <p:cNvPr id="30" name="Picture 29" descr="r03970.jpg"/>
          <p:cNvPicPr>
            <a:picLocks noChangeAspect="1"/>
          </p:cNvPicPr>
          <p:nvPr/>
        </p:nvPicPr>
        <p:blipFill>
          <a:blip r:embed="rId3"/>
          <a:stretch>
            <a:fillRect/>
          </a:stretch>
        </p:blipFill>
        <p:spPr>
          <a:xfrm>
            <a:off x="4724400" y="3581400"/>
            <a:ext cx="2770188" cy="1784124"/>
          </a:xfrm>
          <a:prstGeom prst="rect">
            <a:avLst/>
          </a:prstGeom>
          <a:ln w="25400">
            <a:solidFill>
              <a:schemeClr val="accent5">
                <a:lumMod val="50000"/>
                <a:lumOff val="50000"/>
                <a:alpha val="96000"/>
              </a:schemeClr>
            </a:solidFill>
          </a:ln>
        </p:spPr>
      </p:pic>
      <p:sp>
        <p:nvSpPr>
          <p:cNvPr id="31" name="TextBox 30"/>
          <p:cNvSpPr txBox="1"/>
          <p:nvPr/>
        </p:nvSpPr>
        <p:spPr>
          <a:xfrm>
            <a:off x="990600" y="3276600"/>
            <a:ext cx="2379778" cy="1200329"/>
          </a:xfrm>
          <a:prstGeom prst="rect">
            <a:avLst/>
          </a:prstGeom>
          <a:noFill/>
          <a:effectLst>
            <a:outerShdw blurRad="50800" dist="50800" dir="2700000" algn="tl" rotWithShape="0">
              <a:srgbClr val="000000">
                <a:alpha val="43000"/>
              </a:srgbClr>
            </a:outerShdw>
          </a:effectLst>
        </p:spPr>
        <p:txBody>
          <a:bodyPr wrap="none" rtlCol="0">
            <a:spAutoFit/>
          </a:bodyPr>
          <a:lstStyle/>
          <a:p>
            <a:r>
              <a:rPr lang="en-US" sz="4000" b="1" dirty="0" smtClean="0">
                <a:solidFill>
                  <a:schemeClr val="accent5">
                    <a:lumMod val="50000"/>
                    <a:lumOff val="50000"/>
                  </a:schemeClr>
                </a:solidFill>
                <a:latin typeface="Arial Bold"/>
                <a:cs typeface="Arial Bold"/>
              </a:rPr>
              <a:t>Breaking</a:t>
            </a:r>
            <a:r>
              <a:rPr lang="en-US" sz="3200" b="1" dirty="0" smtClean="0">
                <a:solidFill>
                  <a:schemeClr val="accent5">
                    <a:lumMod val="50000"/>
                    <a:lumOff val="50000"/>
                  </a:schemeClr>
                </a:solidFill>
                <a:latin typeface="Arial Bold"/>
                <a:cs typeface="Arial Bold"/>
              </a:rPr>
              <a:t/>
            </a:r>
            <a:br>
              <a:rPr lang="en-US" sz="3200" b="1" dirty="0" smtClean="0">
                <a:solidFill>
                  <a:schemeClr val="accent5">
                    <a:lumMod val="50000"/>
                    <a:lumOff val="50000"/>
                  </a:schemeClr>
                </a:solidFill>
                <a:latin typeface="Arial Bold"/>
                <a:cs typeface="Arial Bold"/>
              </a:rPr>
            </a:br>
            <a:r>
              <a:rPr lang="en-US" sz="3200" b="1" dirty="0" smtClean="0">
                <a:solidFill>
                  <a:schemeClr val="accent5">
                    <a:lumMod val="50000"/>
                    <a:lumOff val="50000"/>
                  </a:schemeClr>
                </a:solidFill>
                <a:latin typeface="Arial Bold"/>
                <a:cs typeface="Arial Bold"/>
              </a:rPr>
              <a:t> distances</a:t>
            </a:r>
            <a:r>
              <a:rPr lang="en-US" sz="3200" dirty="0" smtClean="0">
                <a:solidFill>
                  <a:schemeClr val="accent5">
                    <a:lumMod val="50000"/>
                    <a:lumOff val="50000"/>
                  </a:schemeClr>
                </a:solidFill>
                <a:latin typeface="Arial Bold"/>
                <a:cs typeface="Arial Bold"/>
              </a:rPr>
              <a:t> </a:t>
            </a:r>
            <a:endParaRPr lang="en-US" sz="3200" dirty="0">
              <a:solidFill>
                <a:schemeClr val="accent5">
                  <a:lumMod val="50000"/>
                  <a:lumOff val="50000"/>
                </a:schemeClr>
              </a:solidFill>
            </a:endParaRPr>
          </a:p>
        </p:txBody>
      </p:sp>
      <p:sp>
        <p:nvSpPr>
          <p:cNvPr id="32" name="TextBox 31"/>
          <p:cNvSpPr txBox="1"/>
          <p:nvPr/>
        </p:nvSpPr>
        <p:spPr>
          <a:xfrm>
            <a:off x="4018574" y="5473988"/>
            <a:ext cx="4820626" cy="584776"/>
          </a:xfrm>
          <a:prstGeom prst="rect">
            <a:avLst/>
          </a:prstGeom>
          <a:noFill/>
          <a:effectLst>
            <a:outerShdw blurRad="50800" dist="50800" dir="2700000" algn="tl" rotWithShape="0">
              <a:srgbClr val="000000">
                <a:alpha val="43000"/>
              </a:srgbClr>
            </a:outerShdw>
          </a:effectLst>
        </p:spPr>
        <p:txBody>
          <a:bodyPr wrap="none" rtlCol="0">
            <a:spAutoFit/>
          </a:bodyPr>
          <a:lstStyle/>
          <a:p>
            <a:r>
              <a:rPr lang="en-US" sz="2200" dirty="0" smtClean="0">
                <a:solidFill>
                  <a:schemeClr val="accent5">
                    <a:lumMod val="90000"/>
                    <a:lumOff val="10000"/>
                  </a:schemeClr>
                </a:solidFill>
                <a:latin typeface="Arial"/>
                <a:cs typeface="Arial"/>
              </a:rPr>
              <a:t>Creating bigger, further away </a:t>
            </a:r>
            <a:r>
              <a:rPr lang="en-US" sz="3200" dirty="0" smtClean="0">
                <a:solidFill>
                  <a:schemeClr val="accent5">
                    <a:lumMod val="90000"/>
                    <a:lumOff val="10000"/>
                  </a:schemeClr>
                </a:solidFill>
                <a:latin typeface="Arial"/>
                <a:cs typeface="Arial"/>
              </a:rPr>
              <a:t>cities </a:t>
            </a:r>
            <a:endParaRPr lang="en-US" sz="3200" dirty="0">
              <a:solidFill>
                <a:schemeClr val="accent5">
                  <a:lumMod val="90000"/>
                  <a:lumOff val="10000"/>
                </a:schemeClr>
              </a:solidFill>
              <a:latin typeface="Arial"/>
              <a:cs typeface="Arial"/>
            </a:endParaRPr>
          </a:p>
        </p:txBody>
      </p:sp>
      <p:sp>
        <p:nvSpPr>
          <p:cNvPr id="36" name="TextBox 35"/>
          <p:cNvSpPr txBox="1"/>
          <p:nvPr/>
        </p:nvSpPr>
        <p:spPr>
          <a:xfrm>
            <a:off x="1066800" y="5943600"/>
            <a:ext cx="8077200" cy="923330"/>
          </a:xfrm>
          <a:prstGeom prst="rect">
            <a:avLst/>
          </a:prstGeom>
          <a:solidFill>
            <a:schemeClr val="bg1">
              <a:lumMod val="85000"/>
              <a:alpha val="55000"/>
            </a:schemeClr>
          </a:solidFill>
        </p:spPr>
        <p:txBody>
          <a:bodyPr wrap="square" rtlCol="0">
            <a:spAutoFit/>
          </a:bodyPr>
          <a:lstStyle/>
          <a:p>
            <a:endParaRPr lang="en-US" dirty="0" smtClean="0"/>
          </a:p>
          <a:p>
            <a:endParaRPr lang="en-US" dirty="0" smtClean="0"/>
          </a:p>
          <a:p>
            <a:endParaRPr lang="en-US" dirty="0"/>
          </a:p>
        </p:txBody>
      </p:sp>
      <p:pic>
        <p:nvPicPr>
          <p:cNvPr id="33" name="Picture 32" descr="lg-milwgrandhals-1930.jpg"/>
          <p:cNvPicPr>
            <a:picLocks noChangeAspect="1"/>
          </p:cNvPicPr>
          <p:nvPr/>
        </p:nvPicPr>
        <p:blipFill>
          <a:blip r:embed="rId4"/>
          <a:stretch>
            <a:fillRect/>
          </a:stretch>
        </p:blipFill>
        <p:spPr>
          <a:xfrm>
            <a:off x="990600" y="4476929"/>
            <a:ext cx="2588931" cy="1941699"/>
          </a:xfrm>
          <a:prstGeom prst="rect">
            <a:avLst/>
          </a:prstGeom>
          <a:ln w="60325">
            <a:solidFill>
              <a:schemeClr val="accent5">
                <a:lumMod val="90000"/>
                <a:lumOff val="10000"/>
                <a:alpha val="85000"/>
              </a:schemeClr>
            </a:solidFill>
          </a:ln>
        </p:spPr>
      </p:pic>
      <p:sp>
        <p:nvSpPr>
          <p:cNvPr id="34" name="TextBox 33"/>
          <p:cNvSpPr txBox="1"/>
          <p:nvPr/>
        </p:nvSpPr>
        <p:spPr>
          <a:xfrm>
            <a:off x="2971800" y="5816024"/>
            <a:ext cx="5702953" cy="584776"/>
          </a:xfrm>
          <a:prstGeom prst="rect">
            <a:avLst/>
          </a:prstGeom>
          <a:noFill/>
          <a:effectLst>
            <a:outerShdw blurRad="50800" dist="50800" dir="2700000" algn="tl" rotWithShape="0">
              <a:srgbClr val="000000">
                <a:alpha val="43000"/>
              </a:srgbClr>
            </a:outerShdw>
          </a:effectLst>
        </p:spPr>
        <p:txBody>
          <a:bodyPr wrap="none" rtlCol="0">
            <a:spAutoFit/>
          </a:bodyPr>
          <a:lstStyle/>
          <a:p>
            <a:r>
              <a:rPr lang="en-US" sz="2400" dirty="0" smtClean="0">
                <a:solidFill>
                  <a:schemeClr val="accent2">
                    <a:lumMod val="75000"/>
                  </a:schemeClr>
                </a:solidFill>
                <a:latin typeface="Arial"/>
                <a:cs typeface="Arial"/>
              </a:rPr>
              <a:t>and  new kinds of </a:t>
            </a:r>
            <a:r>
              <a:rPr lang="en-US" sz="3200" dirty="0" smtClean="0">
                <a:solidFill>
                  <a:schemeClr val="accent2">
                    <a:lumMod val="75000"/>
                  </a:schemeClr>
                </a:solidFill>
                <a:latin typeface="Arial"/>
                <a:cs typeface="Arial"/>
              </a:rPr>
              <a:t>Work </a:t>
            </a:r>
            <a:r>
              <a:rPr lang="en-US" sz="2400" dirty="0" smtClean="0">
                <a:solidFill>
                  <a:schemeClr val="accent2">
                    <a:lumMod val="75000"/>
                  </a:schemeClr>
                </a:solidFill>
                <a:latin typeface="Arial"/>
                <a:cs typeface="Arial"/>
              </a:rPr>
              <a:t>and</a:t>
            </a:r>
            <a:r>
              <a:rPr lang="en-US" sz="3200" dirty="0" smtClean="0">
                <a:solidFill>
                  <a:schemeClr val="accent2">
                    <a:lumMod val="75000"/>
                  </a:schemeClr>
                </a:solidFill>
                <a:latin typeface="Arial"/>
                <a:cs typeface="Arial"/>
              </a:rPr>
              <a:t> Leisure </a:t>
            </a:r>
            <a:endParaRPr lang="en-US" sz="3200" dirty="0">
              <a:solidFill>
                <a:schemeClr val="accent2">
                  <a:lumMod val="75000"/>
                </a:schemeClr>
              </a:solidFill>
              <a:latin typeface="Arial"/>
              <a:cs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 name="Picture 13" descr="ginandtonic_large_verge_medium_landscape.jpg"/>
          <p:cNvPicPr>
            <a:picLocks noChangeAspect="1"/>
          </p:cNvPicPr>
          <p:nvPr/>
        </p:nvPicPr>
        <p:blipFill>
          <a:blip r:embed="rId2"/>
          <a:stretch>
            <a:fillRect/>
          </a:stretch>
        </p:blipFill>
        <p:spPr>
          <a:xfrm>
            <a:off x="-304800" y="0"/>
            <a:ext cx="4111625" cy="3083719"/>
          </a:xfrm>
          <a:prstGeom prst="rect">
            <a:avLst/>
          </a:prstGeom>
        </p:spPr>
      </p:pic>
      <p:pic>
        <p:nvPicPr>
          <p:cNvPr id="13" name="Picture 12" descr="airplane-in-flight1.jpg"/>
          <p:cNvPicPr>
            <a:picLocks noChangeAspect="1"/>
          </p:cNvPicPr>
          <p:nvPr/>
        </p:nvPicPr>
        <p:blipFill>
          <a:blip r:embed="rId3"/>
          <a:stretch>
            <a:fillRect/>
          </a:stretch>
        </p:blipFill>
        <p:spPr>
          <a:xfrm>
            <a:off x="2923389" y="0"/>
            <a:ext cx="6220611" cy="3657600"/>
          </a:xfrm>
          <a:prstGeom prst="rect">
            <a:avLst/>
          </a:prstGeom>
        </p:spPr>
      </p:pic>
      <p:pic>
        <p:nvPicPr>
          <p:cNvPr id="12" name="Picture 11" descr="california-high-speed-rail-station-image.jpg"/>
          <p:cNvPicPr>
            <a:picLocks noChangeAspect="1"/>
          </p:cNvPicPr>
          <p:nvPr/>
        </p:nvPicPr>
        <p:blipFill>
          <a:blip r:embed="rId4"/>
          <a:stretch>
            <a:fillRect/>
          </a:stretch>
        </p:blipFill>
        <p:spPr>
          <a:xfrm>
            <a:off x="76200" y="2819400"/>
            <a:ext cx="9067800" cy="4029904"/>
          </a:xfrm>
          <a:prstGeom prst="rect">
            <a:avLst/>
          </a:prstGeom>
        </p:spPr>
      </p:pic>
      <p:sp>
        <p:nvSpPr>
          <p:cNvPr id="6" name="Content Placeholder 2"/>
          <p:cNvSpPr>
            <a:spLocks noGrp="1"/>
          </p:cNvSpPr>
          <p:nvPr>
            <p:ph idx="1"/>
          </p:nvPr>
        </p:nvSpPr>
        <p:spPr>
          <a:xfrm>
            <a:off x="304800" y="192545"/>
            <a:ext cx="8839200" cy="2322055"/>
          </a:xfrm>
        </p:spPr>
        <p:txBody>
          <a:bodyPr>
            <a:normAutofit fontScale="92500" lnSpcReduction="10000"/>
          </a:bodyPr>
          <a:lstStyle/>
          <a:p>
            <a:pPr>
              <a:buNone/>
            </a:pPr>
            <a:r>
              <a:rPr lang="en-US" dirty="0" smtClean="0">
                <a:solidFill>
                  <a:srgbClr val="660066"/>
                </a:solidFill>
              </a:rPr>
              <a:t> </a:t>
            </a:r>
            <a:r>
              <a:rPr lang="en-US" sz="2595" dirty="0" smtClean="0">
                <a:solidFill>
                  <a:srgbClr val="660066"/>
                </a:solidFill>
              </a:rPr>
              <a:t> </a:t>
            </a:r>
            <a:r>
              <a:rPr lang="en-US" sz="2595" dirty="0" smtClean="0">
                <a:solidFill>
                  <a:srgbClr val="660066"/>
                </a:solidFill>
                <a:latin typeface="Arial Bold"/>
                <a:cs typeface="Arial Bold"/>
              </a:rPr>
              <a:t>The </a:t>
            </a:r>
            <a:r>
              <a:rPr lang="en-US" sz="3600" b="1" dirty="0" smtClean="0">
                <a:solidFill>
                  <a:srgbClr val="660066"/>
                </a:solidFill>
                <a:latin typeface="Arial Bold"/>
                <a:cs typeface="Arial Bold"/>
              </a:rPr>
              <a:t>Airplane</a:t>
            </a:r>
            <a:r>
              <a:rPr lang="en-US" sz="3200" dirty="0" smtClean="0">
                <a:solidFill>
                  <a:srgbClr val="660066"/>
                </a:solidFill>
                <a:latin typeface="Arial Bold"/>
                <a:cs typeface="Arial Bold"/>
              </a:rPr>
              <a:t> </a:t>
            </a:r>
            <a:r>
              <a:rPr lang="en-US" sz="2595" dirty="0" smtClean="0">
                <a:solidFill>
                  <a:srgbClr val="660066"/>
                </a:solidFill>
                <a:latin typeface="Arial Bold"/>
                <a:cs typeface="Arial Bold"/>
              </a:rPr>
              <a:t>by accelerating the rate of Transportation	         				dissolves the concepts of Space and 								</a:t>
            </a:r>
            <a:r>
              <a:rPr lang="en-US" sz="3459" b="1" dirty="0" smtClean="0">
                <a:solidFill>
                  <a:srgbClr val="660066"/>
                </a:solidFill>
                <a:latin typeface="Arial Bold"/>
                <a:cs typeface="Arial Bold"/>
              </a:rPr>
              <a:t>Time</a:t>
            </a:r>
          </a:p>
          <a:p>
            <a:pPr>
              <a:buNone/>
            </a:pPr>
            <a:r>
              <a:rPr lang="en-US" sz="2800" dirty="0" smtClean="0">
                <a:solidFill>
                  <a:srgbClr val="660066"/>
                </a:solidFill>
                <a:latin typeface="Arial Bold"/>
                <a:cs typeface="Arial Bold"/>
              </a:rPr>
              <a:t/>
            </a:r>
            <a:br>
              <a:rPr lang="en-US" sz="2800" dirty="0" smtClean="0">
                <a:solidFill>
                  <a:srgbClr val="660066"/>
                </a:solidFill>
                <a:latin typeface="Arial Bold"/>
                <a:cs typeface="Arial Bold"/>
              </a:rPr>
            </a:br>
            <a:endParaRPr lang="en-US" sz="2800" dirty="0" smtClean="0">
              <a:solidFill>
                <a:srgbClr val="660066"/>
              </a:solidFill>
            </a:endParaRPr>
          </a:p>
          <a:p>
            <a:pPr>
              <a:buNone/>
            </a:pPr>
            <a:endParaRPr lang="en-US" dirty="0"/>
          </a:p>
        </p:txBody>
      </p:sp>
      <p:sp>
        <p:nvSpPr>
          <p:cNvPr id="24" name="TextBox 23"/>
          <p:cNvSpPr txBox="1"/>
          <p:nvPr/>
        </p:nvSpPr>
        <p:spPr>
          <a:xfrm>
            <a:off x="990600" y="3572470"/>
            <a:ext cx="3733800" cy="923330"/>
          </a:xfrm>
          <a:prstGeom prst="rect">
            <a:avLst/>
          </a:prstGeom>
          <a:solidFill>
            <a:schemeClr val="bg1">
              <a:lumMod val="85000"/>
              <a:alpha val="55000"/>
            </a:schemeClr>
          </a:solidFill>
        </p:spPr>
        <p:txBody>
          <a:bodyPr wrap="square" rtlCol="0">
            <a:spAutoFit/>
          </a:bodyPr>
          <a:lstStyle/>
          <a:p>
            <a:endParaRPr lang="en-US" dirty="0" smtClean="0"/>
          </a:p>
          <a:p>
            <a:endParaRPr lang="en-US" dirty="0" smtClean="0"/>
          </a:p>
          <a:p>
            <a:endParaRPr lang="en-US" dirty="0"/>
          </a:p>
        </p:txBody>
      </p:sp>
      <p:sp>
        <p:nvSpPr>
          <p:cNvPr id="31" name="TextBox 30"/>
          <p:cNvSpPr txBox="1"/>
          <p:nvPr/>
        </p:nvSpPr>
        <p:spPr>
          <a:xfrm>
            <a:off x="990600" y="3276600"/>
            <a:ext cx="2379778" cy="1200329"/>
          </a:xfrm>
          <a:prstGeom prst="rect">
            <a:avLst/>
          </a:prstGeom>
          <a:noFill/>
          <a:effectLst>
            <a:outerShdw blurRad="50800" dist="50800" dir="2700000" algn="tl" rotWithShape="0">
              <a:srgbClr val="000000">
                <a:alpha val="43000"/>
              </a:srgbClr>
            </a:outerShdw>
          </a:effectLst>
        </p:spPr>
        <p:txBody>
          <a:bodyPr wrap="none" rtlCol="0">
            <a:spAutoFit/>
          </a:bodyPr>
          <a:lstStyle/>
          <a:p>
            <a:r>
              <a:rPr lang="en-US" sz="4000" b="1" dirty="0" smtClean="0">
                <a:solidFill>
                  <a:schemeClr val="accent5">
                    <a:lumMod val="50000"/>
                    <a:lumOff val="50000"/>
                  </a:schemeClr>
                </a:solidFill>
                <a:latin typeface="Arial Bold"/>
                <a:cs typeface="Arial Bold"/>
              </a:rPr>
              <a:t>Breaking</a:t>
            </a:r>
            <a:r>
              <a:rPr lang="en-US" sz="3200" b="1" dirty="0" smtClean="0">
                <a:solidFill>
                  <a:schemeClr val="accent5">
                    <a:lumMod val="50000"/>
                    <a:lumOff val="50000"/>
                  </a:schemeClr>
                </a:solidFill>
                <a:latin typeface="Arial Bold"/>
                <a:cs typeface="Arial Bold"/>
              </a:rPr>
              <a:t/>
            </a:r>
            <a:br>
              <a:rPr lang="en-US" sz="3200" b="1" dirty="0" smtClean="0">
                <a:solidFill>
                  <a:schemeClr val="accent5">
                    <a:lumMod val="50000"/>
                    <a:lumOff val="50000"/>
                  </a:schemeClr>
                </a:solidFill>
                <a:latin typeface="Arial Bold"/>
                <a:cs typeface="Arial Bold"/>
              </a:rPr>
            </a:br>
            <a:r>
              <a:rPr lang="en-US" sz="3200" b="1" dirty="0" smtClean="0">
                <a:solidFill>
                  <a:schemeClr val="accent5">
                    <a:lumMod val="50000"/>
                    <a:lumOff val="50000"/>
                  </a:schemeClr>
                </a:solidFill>
                <a:latin typeface="Arial Bold"/>
                <a:cs typeface="Arial Bold"/>
              </a:rPr>
              <a:t> space</a:t>
            </a:r>
            <a:r>
              <a:rPr lang="en-US" sz="3200" dirty="0" smtClean="0">
                <a:solidFill>
                  <a:schemeClr val="accent5">
                    <a:lumMod val="50000"/>
                    <a:lumOff val="50000"/>
                  </a:schemeClr>
                </a:solidFill>
                <a:latin typeface="Arial Bold"/>
                <a:cs typeface="Arial Bold"/>
              </a:rPr>
              <a:t> </a:t>
            </a:r>
            <a:endParaRPr lang="en-US" sz="3200" dirty="0">
              <a:solidFill>
                <a:schemeClr val="accent5">
                  <a:lumMod val="50000"/>
                  <a:lumOff val="50000"/>
                </a:schemeClr>
              </a:solidFill>
            </a:endParaRPr>
          </a:p>
        </p:txBody>
      </p:sp>
      <p:sp>
        <p:nvSpPr>
          <p:cNvPr id="32" name="TextBox 31"/>
          <p:cNvSpPr txBox="1"/>
          <p:nvPr/>
        </p:nvSpPr>
        <p:spPr>
          <a:xfrm>
            <a:off x="1981200" y="4889212"/>
            <a:ext cx="7135011" cy="646331"/>
          </a:xfrm>
          <a:prstGeom prst="rect">
            <a:avLst/>
          </a:prstGeom>
          <a:noFill/>
          <a:effectLst>
            <a:outerShdw blurRad="50800" dist="25400" dir="2700000" algn="tl" rotWithShape="0">
              <a:schemeClr val="tx2">
                <a:lumMod val="25000"/>
                <a:lumOff val="75000"/>
                <a:alpha val="74000"/>
              </a:schemeClr>
            </a:outerShdw>
          </a:effectLst>
        </p:spPr>
        <p:txBody>
          <a:bodyPr wrap="none" rtlCol="0">
            <a:spAutoFit/>
          </a:bodyPr>
          <a:lstStyle/>
          <a:p>
            <a:r>
              <a:rPr lang="en-US" sz="2200" dirty="0" smtClean="0">
                <a:solidFill>
                  <a:schemeClr val="accent5">
                    <a:lumMod val="50000"/>
                    <a:lumOff val="50000"/>
                  </a:schemeClr>
                </a:solidFill>
                <a:latin typeface="Arial"/>
                <a:cs typeface="Arial"/>
              </a:rPr>
              <a:t>Dissolves the </a:t>
            </a:r>
            <a:r>
              <a:rPr lang="en-US" sz="3600" b="1" dirty="0" smtClean="0">
                <a:solidFill>
                  <a:schemeClr val="accent5">
                    <a:lumMod val="50000"/>
                    <a:lumOff val="50000"/>
                  </a:schemeClr>
                </a:solidFill>
                <a:latin typeface="Arial"/>
                <a:cs typeface="Arial"/>
              </a:rPr>
              <a:t>centralized</a:t>
            </a:r>
            <a:r>
              <a:rPr lang="en-US" sz="3200" dirty="0" smtClean="0">
                <a:solidFill>
                  <a:schemeClr val="accent5">
                    <a:lumMod val="50000"/>
                    <a:lumOff val="50000"/>
                  </a:schemeClr>
                </a:solidFill>
                <a:latin typeface="Arial"/>
                <a:cs typeface="Arial"/>
              </a:rPr>
              <a:t> </a:t>
            </a:r>
            <a:r>
              <a:rPr lang="en-US" sz="2400" dirty="0" smtClean="0">
                <a:solidFill>
                  <a:schemeClr val="accent5">
                    <a:lumMod val="50000"/>
                    <a:lumOff val="50000"/>
                  </a:schemeClr>
                </a:solidFill>
                <a:latin typeface="Arial"/>
                <a:cs typeface="Arial"/>
              </a:rPr>
              <a:t>structure of the City  </a:t>
            </a:r>
            <a:endParaRPr lang="en-US" sz="2400" dirty="0">
              <a:solidFill>
                <a:schemeClr val="accent5">
                  <a:lumMod val="50000"/>
                  <a:lumOff val="50000"/>
                </a:schemeClr>
              </a:solidFill>
              <a:latin typeface="Arial"/>
              <a:cs typeface="Arial"/>
            </a:endParaRPr>
          </a:p>
        </p:txBody>
      </p:sp>
      <p:sp>
        <p:nvSpPr>
          <p:cNvPr id="34" name="TextBox 33"/>
          <p:cNvSpPr txBox="1"/>
          <p:nvPr/>
        </p:nvSpPr>
        <p:spPr>
          <a:xfrm>
            <a:off x="2191948" y="5597099"/>
            <a:ext cx="6342451" cy="954107"/>
          </a:xfrm>
          <a:prstGeom prst="rect">
            <a:avLst/>
          </a:prstGeom>
          <a:noFill/>
          <a:effectLst>
            <a:outerShdw blurRad="50800" dist="50800" dir="2700000" algn="tl" rotWithShape="0">
              <a:srgbClr val="000000">
                <a:alpha val="43000"/>
              </a:srgbClr>
            </a:outerShdw>
          </a:effectLst>
        </p:spPr>
        <p:txBody>
          <a:bodyPr wrap="square" rtlCol="0">
            <a:spAutoFit/>
          </a:bodyPr>
          <a:lstStyle/>
          <a:p>
            <a:r>
              <a:rPr lang="en-US" sz="2400" dirty="0" smtClean="0">
                <a:solidFill>
                  <a:schemeClr val="accent2">
                    <a:lumMod val="75000"/>
                  </a:schemeClr>
                </a:solidFill>
                <a:latin typeface="Arial"/>
                <a:cs typeface="Arial"/>
              </a:rPr>
              <a:t>Dissolves </a:t>
            </a:r>
            <a:r>
              <a:rPr lang="en-US" sz="2400" b="1" dirty="0" smtClean="0">
                <a:solidFill>
                  <a:schemeClr val="accent2">
                    <a:lumMod val="75000"/>
                  </a:schemeClr>
                </a:solidFill>
                <a:latin typeface="Arial"/>
                <a:cs typeface="Arial"/>
              </a:rPr>
              <a:t>Closed </a:t>
            </a:r>
            <a:r>
              <a:rPr lang="en-US" sz="3200" b="1" dirty="0" smtClean="0">
                <a:solidFill>
                  <a:schemeClr val="accent2">
                    <a:lumMod val="75000"/>
                  </a:schemeClr>
                </a:solidFill>
                <a:latin typeface="Arial"/>
                <a:cs typeface="Arial"/>
              </a:rPr>
              <a:t>societies</a:t>
            </a:r>
            <a:r>
              <a:rPr lang="en-US" sz="2400" b="1" dirty="0" smtClean="0">
                <a:solidFill>
                  <a:schemeClr val="accent2">
                    <a:lumMod val="75000"/>
                  </a:schemeClr>
                </a:solidFill>
                <a:latin typeface="Arial"/>
                <a:cs typeface="Arial"/>
              </a:rPr>
              <a:t> </a:t>
            </a:r>
            <a:r>
              <a:rPr lang="en-US" sz="2400" dirty="0" smtClean="0">
                <a:solidFill>
                  <a:schemeClr val="accent2">
                    <a:lumMod val="75000"/>
                  </a:schemeClr>
                </a:solidFill>
                <a:latin typeface="Arial"/>
                <a:cs typeface="Arial"/>
              </a:rPr>
              <a:t>and </a:t>
            </a:r>
            <a:r>
              <a:rPr lang="en-US" sz="2400" b="1" dirty="0" smtClean="0">
                <a:solidFill>
                  <a:schemeClr val="accent2">
                    <a:lumMod val="75000"/>
                  </a:schemeClr>
                </a:solidFill>
                <a:latin typeface="Arial"/>
                <a:cs typeface="Arial"/>
              </a:rPr>
              <a:t>Politics</a:t>
            </a:r>
            <a:r>
              <a:rPr lang="en-US" sz="2400" dirty="0" smtClean="0">
                <a:solidFill>
                  <a:schemeClr val="accent2">
                    <a:lumMod val="75000"/>
                  </a:schemeClr>
                </a:solidFill>
                <a:latin typeface="Arial"/>
                <a:cs typeface="Arial"/>
              </a:rPr>
              <a:t> 						</a:t>
            </a:r>
            <a:r>
              <a:rPr lang="en-US" dirty="0" smtClean="0">
                <a:solidFill>
                  <a:schemeClr val="accent2">
                    <a:lumMod val="75000"/>
                  </a:schemeClr>
                </a:solidFill>
                <a:latin typeface="Arial"/>
                <a:cs typeface="Arial"/>
              </a:rPr>
              <a:t>(forms of Association)</a:t>
            </a:r>
            <a:endParaRPr lang="en-US" dirty="0">
              <a:solidFill>
                <a:schemeClr val="accent2">
                  <a:lumMod val="75000"/>
                </a:schemeClr>
              </a:solidFill>
              <a:latin typeface="Arial"/>
              <a:cs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0"/>
            <a:ext cx="8305800" cy="3276600"/>
          </a:xfrm>
        </p:spPr>
        <p:txBody>
          <a:bodyPr/>
          <a:lstStyle/>
          <a:p>
            <a:pPr algn="l"/>
            <a:r>
              <a:rPr lang="en-US" dirty="0" smtClean="0"/>
              <a:t>Understanding Media,</a:t>
            </a:r>
            <a:br>
              <a:rPr lang="en-US" dirty="0" smtClean="0"/>
            </a:br>
            <a:r>
              <a:rPr lang="en-US" dirty="0" smtClean="0"/>
              <a:t>The extensions of man</a:t>
            </a:r>
            <a:br>
              <a:rPr lang="en-US" dirty="0" smtClean="0"/>
            </a:br>
            <a:endParaRPr lang="en-US" dirty="0"/>
          </a:p>
        </p:txBody>
      </p:sp>
      <p:sp>
        <p:nvSpPr>
          <p:cNvPr id="7" name="Subtitle 2"/>
          <p:cNvSpPr txBox="1">
            <a:spLocks/>
          </p:cNvSpPr>
          <p:nvPr/>
        </p:nvSpPr>
        <p:spPr>
          <a:xfrm>
            <a:off x="0" y="5410200"/>
            <a:ext cx="9144000" cy="1143000"/>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endParaRPr kumimoji="0" lang="en-US" sz="1600" b="0" i="0" u="none" strike="noStrike" kern="1200" cap="none" spc="0" normalizeH="0" baseline="0" noProof="0" dirty="0" smtClean="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mn-lt"/>
              <a:ea typeface="+mn-ea"/>
              <a:cs typeface="+mn-cs"/>
            </a:endParaRPr>
          </a:p>
          <a:p>
            <a:pPr marL="0" marR="0" lvl="0" indent="0" algn="ctr" defTabSz="914400" rtl="0" eaLnBrk="1" fontAlgn="auto" latinLnBrk="0" hangingPunct="1">
              <a:lnSpc>
                <a:spcPct val="100000"/>
              </a:lnSpc>
              <a:spcBef>
                <a:spcPts val="300"/>
              </a:spcBef>
              <a:spcAft>
                <a:spcPts val="0"/>
              </a:spcAft>
              <a:buClr>
                <a:schemeClr val="accent3"/>
              </a:buClr>
              <a:buSzTx/>
              <a:buFont typeface="Wingdings" pitchFamily="2" charset="2"/>
              <a:buNone/>
              <a:tabLst/>
              <a:defRPr/>
            </a:pPr>
            <a:r>
              <a:rPr kumimoji="0" lang="en-US" sz="1600" b="0" i="0" u="none" strike="noStrike" kern="1200" cap="none" spc="0" normalizeH="0" baseline="0" noProof="0" dirty="0" smtClean="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mn-lt"/>
                <a:ea typeface="+mn-ea"/>
                <a:cs typeface="+mn-cs"/>
              </a:rPr>
              <a:t>Chapter in the reader: </a:t>
            </a:r>
            <a:br>
              <a:rPr kumimoji="0" lang="en-US" sz="1600" b="0" i="0" u="none" strike="noStrike" kern="1200" cap="none" spc="0" normalizeH="0" baseline="0" noProof="0" dirty="0" smtClean="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mn-lt"/>
                <a:ea typeface="+mn-ea"/>
                <a:cs typeface="+mn-cs"/>
              </a:rPr>
            </a:br>
            <a:r>
              <a:rPr kumimoji="0" lang="en-US" sz="1600" b="1" i="0" u="none" strike="noStrike" kern="1200" cap="none" spc="0" normalizeH="0" baseline="0" noProof="0" dirty="0" smtClean="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mn-lt"/>
                <a:ea typeface="+mn-ea"/>
                <a:cs typeface="+mn-cs"/>
              </a:rPr>
              <a:t>Introduction to the MIT Press Edition</a:t>
            </a:r>
            <a:r>
              <a:rPr kumimoji="0" lang="en-US" sz="1600" b="0" i="0" u="none" strike="noStrike" kern="1200" cap="none" spc="0" normalizeH="0" baseline="0" noProof="0" dirty="0" smtClean="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mn-lt"/>
                <a:ea typeface="+mn-ea"/>
                <a:cs typeface="+mn-cs"/>
              </a:rPr>
              <a:t>, </a:t>
            </a:r>
            <a:br>
              <a:rPr kumimoji="0" lang="en-US" sz="1600" b="0" i="0" u="none" strike="noStrike" kern="1200" cap="none" spc="0" normalizeH="0" baseline="0" noProof="0" dirty="0" smtClean="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mn-lt"/>
                <a:ea typeface="+mn-ea"/>
                <a:cs typeface="+mn-cs"/>
              </a:rPr>
            </a:br>
            <a:r>
              <a:rPr kumimoji="0" lang="en-US" sz="1600" b="0" i="0" u="none" strike="noStrike" kern="1200" cap="none" spc="0" normalizeH="0" baseline="0" noProof="0" dirty="0" smtClean="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mn-lt"/>
                <a:ea typeface="+mn-ea"/>
                <a:cs typeface="+mn-cs"/>
              </a:rPr>
              <a:t>by Harper’s editor Lewis H. </a:t>
            </a:r>
            <a:r>
              <a:rPr kumimoji="0" lang="en-US" sz="1600" b="0" i="0" u="none" strike="noStrike" kern="1200" cap="none" spc="0" normalizeH="0" baseline="0" noProof="0" dirty="0" err="1" smtClean="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mn-lt"/>
                <a:ea typeface="+mn-ea"/>
                <a:cs typeface="+mn-cs"/>
              </a:rPr>
              <a:t>Lapham</a:t>
            </a:r>
            <a:r>
              <a:rPr kumimoji="0" lang="en-US" sz="1600" b="0" i="0" u="none" strike="noStrike" kern="1200" cap="none" spc="0" normalizeH="0" baseline="0" noProof="0" dirty="0" smtClean="0">
                <a:ln>
                  <a:noFill/>
                </a:ln>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uLnTx/>
                <a:uFillTx/>
                <a:latin typeface="+mn-lt"/>
                <a:ea typeface="+mn-ea"/>
                <a:cs typeface="+mn-cs"/>
              </a:rPr>
              <a:t>. </a:t>
            </a:r>
          </a:p>
        </p:txBody>
      </p:sp>
      <p:pic>
        <p:nvPicPr>
          <p:cNvPr id="8" name="Picture 7" descr="9780262631594-medium.jpg"/>
          <p:cNvPicPr>
            <a:picLocks noChangeAspect="1"/>
          </p:cNvPicPr>
          <p:nvPr/>
        </p:nvPicPr>
        <p:blipFill>
          <a:blip r:embed="rId3"/>
          <a:stretch>
            <a:fillRect/>
          </a:stretch>
        </p:blipFill>
        <p:spPr>
          <a:xfrm>
            <a:off x="3505200" y="2819400"/>
            <a:ext cx="1905000" cy="28194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ebony_restaurant_1964.jpg"/>
          <p:cNvPicPr>
            <a:picLocks noChangeAspect="1"/>
          </p:cNvPicPr>
          <p:nvPr/>
        </p:nvPicPr>
        <p:blipFill>
          <a:blip r:embed="rId3"/>
          <a:stretch>
            <a:fillRect/>
          </a:stretch>
        </p:blipFill>
        <p:spPr>
          <a:xfrm>
            <a:off x="0" y="-74507"/>
            <a:ext cx="2108201" cy="1827107"/>
          </a:xfrm>
          <a:prstGeom prst="rect">
            <a:avLst/>
          </a:prstGeom>
        </p:spPr>
      </p:pic>
      <p:pic>
        <p:nvPicPr>
          <p:cNvPr id="12" name="Picture 11" descr="1964_lipstick_2.jpg"/>
          <p:cNvPicPr>
            <a:picLocks noChangeAspect="1"/>
          </p:cNvPicPr>
          <p:nvPr/>
        </p:nvPicPr>
        <p:blipFill>
          <a:blip r:embed="rId4"/>
          <a:stretch>
            <a:fillRect/>
          </a:stretch>
        </p:blipFill>
        <p:spPr>
          <a:xfrm>
            <a:off x="6782507" y="-1"/>
            <a:ext cx="2361494" cy="3097119"/>
          </a:xfrm>
          <a:prstGeom prst="rect">
            <a:avLst/>
          </a:prstGeom>
        </p:spPr>
      </p:pic>
      <p:sp>
        <p:nvSpPr>
          <p:cNvPr id="5" name="Title 4"/>
          <p:cNvSpPr>
            <a:spLocks noGrp="1"/>
          </p:cNvSpPr>
          <p:nvPr>
            <p:ph type="ctrTitle"/>
          </p:nvPr>
        </p:nvSpPr>
        <p:spPr/>
        <p:txBody>
          <a:bodyPr/>
          <a:lstStyle/>
          <a:p>
            <a:r>
              <a:rPr lang="en-US" dirty="0" smtClean="0"/>
              <a:t>1964</a:t>
            </a:r>
            <a:endParaRPr lang="en-US" dirty="0"/>
          </a:p>
        </p:txBody>
      </p:sp>
      <p:pic>
        <p:nvPicPr>
          <p:cNvPr id="9" name="Picture 8" descr="1960-Philco-TV-Ad.JPG"/>
          <p:cNvPicPr>
            <a:picLocks noChangeAspect="1"/>
          </p:cNvPicPr>
          <p:nvPr/>
        </p:nvPicPr>
        <p:blipFill>
          <a:blip r:embed="rId5"/>
          <a:stretch>
            <a:fillRect/>
          </a:stretch>
        </p:blipFill>
        <p:spPr>
          <a:xfrm>
            <a:off x="1752600" y="0"/>
            <a:ext cx="5318125" cy="6858000"/>
          </a:xfrm>
          <a:prstGeom prst="rect">
            <a:avLst/>
          </a:prstGeom>
        </p:spPr>
      </p:pic>
      <p:pic>
        <p:nvPicPr>
          <p:cNvPr id="10" name="Picture 9" descr="june1964.jpg"/>
          <p:cNvPicPr>
            <a:picLocks noChangeAspect="1"/>
          </p:cNvPicPr>
          <p:nvPr/>
        </p:nvPicPr>
        <p:blipFill>
          <a:blip r:embed="rId6"/>
          <a:stretch>
            <a:fillRect/>
          </a:stretch>
        </p:blipFill>
        <p:spPr>
          <a:xfrm>
            <a:off x="0" y="1735312"/>
            <a:ext cx="2108200" cy="2836688"/>
          </a:xfrm>
          <a:prstGeom prst="rect">
            <a:avLst/>
          </a:prstGeom>
        </p:spPr>
      </p:pic>
      <p:pic>
        <p:nvPicPr>
          <p:cNvPr id="11" name="Picture 10" descr="PE_Sep_1964_Cover.jpg"/>
          <p:cNvPicPr>
            <a:picLocks noChangeAspect="1"/>
          </p:cNvPicPr>
          <p:nvPr/>
        </p:nvPicPr>
        <p:blipFill>
          <a:blip r:embed="rId7">
            <a:alphaModFix amt="57000"/>
          </a:blip>
          <a:stretch>
            <a:fillRect/>
          </a:stretch>
        </p:blipFill>
        <p:spPr>
          <a:xfrm>
            <a:off x="6019800" y="2458867"/>
            <a:ext cx="3124200" cy="4399133"/>
          </a:xfrm>
          <a:prstGeom prst="rect">
            <a:avLst/>
          </a:prstGeom>
        </p:spPr>
      </p:pic>
      <p:pic>
        <p:nvPicPr>
          <p:cNvPr id="13" name="Picture 12" descr="beatles-1964.jpg"/>
          <p:cNvPicPr>
            <a:picLocks noChangeAspect="1"/>
          </p:cNvPicPr>
          <p:nvPr/>
        </p:nvPicPr>
        <p:blipFill>
          <a:blip r:embed="rId8">
            <a:alphaModFix amt="80000"/>
          </a:blip>
          <a:stretch>
            <a:fillRect/>
          </a:stretch>
        </p:blipFill>
        <p:spPr>
          <a:xfrm>
            <a:off x="-1" y="4515462"/>
            <a:ext cx="2993657" cy="2342537"/>
          </a:xfrm>
          <a:prstGeom prst="rect">
            <a:avLst/>
          </a:prstGeom>
        </p:spPr>
      </p:pic>
      <p:sp>
        <p:nvSpPr>
          <p:cNvPr id="15" name="Rectangle 14"/>
          <p:cNvSpPr/>
          <p:nvPr/>
        </p:nvSpPr>
        <p:spPr>
          <a:xfrm>
            <a:off x="1752599" y="5181600"/>
            <a:ext cx="5318125" cy="1323439"/>
          </a:xfrm>
          <a:prstGeom prst="rect">
            <a:avLst/>
          </a:prstGeom>
          <a:solidFill>
            <a:srgbClr val="FF0000">
              <a:alpha val="10000"/>
            </a:srgbClr>
          </a:solidFill>
        </p:spPr>
        <p:txBody>
          <a:bodyPr wrap="square">
            <a:spAutoFit/>
          </a:bodyPr>
          <a:lstStyle/>
          <a:p>
            <a:pPr algn="ctr"/>
            <a:r>
              <a:rPr lang="en-US" sz="8000" dirty="0" smtClean="0">
                <a:solidFill>
                  <a:srgbClr val="FF0000"/>
                </a:solidFill>
                <a:latin typeface="Arial Black"/>
                <a:cs typeface="Arial Black"/>
              </a:rPr>
              <a:t>1964</a:t>
            </a:r>
            <a:endParaRPr lang="en-US" sz="8000" dirty="0">
              <a:solidFill>
                <a:srgbClr val="FF0000"/>
              </a:solidFill>
              <a:latin typeface="Arial Black"/>
              <a:cs typeface="Arial Black"/>
            </a:endParaRPr>
          </a:p>
        </p:txBody>
      </p:sp>
      <p:sp>
        <p:nvSpPr>
          <p:cNvPr id="16" name="TextBox 15"/>
          <p:cNvSpPr txBox="1"/>
          <p:nvPr/>
        </p:nvSpPr>
        <p:spPr>
          <a:xfrm>
            <a:off x="1" y="-1"/>
            <a:ext cx="1752598" cy="307777"/>
          </a:xfrm>
          <a:prstGeom prst="rect">
            <a:avLst/>
          </a:prstGeom>
          <a:solidFill>
            <a:schemeClr val="tx1">
              <a:lumMod val="85000"/>
              <a:alpha val="48000"/>
            </a:schemeClr>
          </a:solidFill>
          <a:effectLst>
            <a:outerShdw blurRad="50800" dist="38100" dir="2700000" algn="tl" rotWithShape="0">
              <a:srgbClr val="000000">
                <a:alpha val="43000"/>
              </a:srgbClr>
            </a:outerShdw>
          </a:effectLst>
        </p:spPr>
        <p:txBody>
          <a:bodyPr wrap="square" rtlCol="0">
            <a:spAutoFit/>
          </a:bodyPr>
          <a:lstStyle/>
          <a:p>
            <a:r>
              <a:rPr lang="en-US" sz="1400" dirty="0" smtClean="0">
                <a:solidFill>
                  <a:srgbClr val="FF0000"/>
                </a:solidFill>
                <a:latin typeface="Arial"/>
                <a:cs typeface="Arial"/>
              </a:rPr>
              <a:t>Civil Rights Act</a:t>
            </a:r>
            <a:endParaRPr lang="en-US" sz="1400" dirty="0">
              <a:solidFill>
                <a:srgbClr val="FF0000"/>
              </a:solidFill>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0" y="0"/>
            <a:ext cx="9144000" cy="3276600"/>
          </a:xfrm>
          <a:prstGeom prst="rect">
            <a:avLst/>
          </a:prstGeom>
          <a:effectLst/>
        </p:spPr>
        <p:txBody>
          <a:bodyPr vert="horz" lIns="91440" tIns="45720" rIns="91440" bIns="45720" rtlCol="0" anchor="b" anchorCtr="0">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smtClean="0">
                <a:ln>
                  <a:noFill/>
                </a:ln>
                <a:gradFill>
                  <a:gsLst>
                    <a:gs pos="0">
                      <a:schemeClr val="tx2"/>
                    </a:gs>
                    <a:gs pos="100000">
                      <a:schemeClr val="tx2">
                        <a:lumMod val="75000"/>
                      </a:schemeClr>
                    </a:gs>
                  </a:gsLst>
                  <a:lin ang="5400000" scaled="0"/>
                </a:gradFill>
                <a:effectLst>
                  <a:outerShdw blurRad="50800" dist="25400" dir="5400000" algn="t" rotWithShape="0">
                    <a:prstClr val="black">
                      <a:alpha val="40000"/>
                    </a:prstClr>
                  </a:outerShdw>
                </a:effectLst>
                <a:uLnTx/>
                <a:uFillTx/>
                <a:latin typeface="+mj-lt"/>
                <a:ea typeface="+mj-ea"/>
                <a:cs typeface="+mj-cs"/>
              </a:rPr>
              <a:t>“Mass Media”,</a:t>
            </a:r>
            <a:br>
              <a:rPr kumimoji="0" lang="en-US" sz="5400" b="0" i="0" u="none" strike="noStrike" kern="1200" cap="none" spc="0" normalizeH="0" baseline="0" noProof="0" dirty="0" smtClean="0">
                <a:ln>
                  <a:noFill/>
                </a:ln>
                <a:gradFill>
                  <a:gsLst>
                    <a:gs pos="0">
                      <a:schemeClr val="tx2"/>
                    </a:gs>
                    <a:gs pos="100000">
                      <a:schemeClr val="tx2">
                        <a:lumMod val="75000"/>
                      </a:schemeClr>
                    </a:gs>
                  </a:gsLst>
                  <a:lin ang="5400000" scaled="0"/>
                </a:gradFill>
                <a:effectLst>
                  <a:outerShdw blurRad="50800" dist="25400" dir="5400000" algn="t" rotWithShape="0">
                    <a:prstClr val="black">
                      <a:alpha val="40000"/>
                    </a:prstClr>
                  </a:outerShdw>
                </a:effectLst>
                <a:uLnTx/>
                <a:uFillTx/>
                <a:latin typeface="+mj-lt"/>
                <a:ea typeface="+mj-ea"/>
                <a:cs typeface="+mj-cs"/>
              </a:rPr>
            </a:br>
            <a:r>
              <a:rPr kumimoji="0" lang="en-US" sz="5400" b="0" i="0" u="none" strike="noStrike" kern="1200" cap="none" spc="0" normalizeH="0" baseline="0" noProof="0" dirty="0" smtClean="0">
                <a:ln>
                  <a:noFill/>
                </a:ln>
                <a:gradFill>
                  <a:gsLst>
                    <a:gs pos="0">
                      <a:schemeClr val="tx2"/>
                    </a:gs>
                    <a:gs pos="100000">
                      <a:schemeClr val="tx2">
                        <a:lumMod val="75000"/>
                      </a:schemeClr>
                    </a:gs>
                  </a:gsLst>
                  <a:lin ang="5400000" scaled="0"/>
                </a:gradFill>
                <a:effectLst>
                  <a:outerShdw blurRad="50800" dist="25400" dir="5400000" algn="t" rotWithShape="0">
                    <a:prstClr val="black">
                      <a:alpha val="40000"/>
                    </a:prstClr>
                  </a:outerShdw>
                </a:effectLst>
                <a:uLnTx/>
                <a:uFillTx/>
                <a:latin typeface="+mj-lt"/>
                <a:ea typeface="+mj-ea"/>
                <a:cs typeface="+mj-cs"/>
              </a:rPr>
              <a:t/>
            </a:r>
            <a:br>
              <a:rPr kumimoji="0" lang="en-US" sz="5400" b="0" i="0" u="none" strike="noStrike" kern="1200" cap="none" spc="0" normalizeH="0" baseline="0" noProof="0" dirty="0" smtClean="0">
                <a:ln>
                  <a:noFill/>
                </a:ln>
                <a:gradFill>
                  <a:gsLst>
                    <a:gs pos="0">
                      <a:schemeClr val="tx2"/>
                    </a:gs>
                    <a:gs pos="100000">
                      <a:schemeClr val="tx2">
                        <a:lumMod val="75000"/>
                      </a:schemeClr>
                    </a:gs>
                  </a:gsLst>
                  <a:lin ang="5400000" scaled="0"/>
                </a:gradFill>
                <a:effectLst>
                  <a:outerShdw blurRad="50800" dist="25400" dir="5400000" algn="t" rotWithShape="0">
                    <a:prstClr val="black">
                      <a:alpha val="40000"/>
                    </a:prstClr>
                  </a:outerShdw>
                </a:effectLst>
                <a:uLnTx/>
                <a:uFillTx/>
                <a:latin typeface="+mj-lt"/>
                <a:ea typeface="+mj-ea"/>
                <a:cs typeface="+mj-cs"/>
              </a:rPr>
            </a:br>
            <a:endParaRPr kumimoji="0" lang="en-US" sz="5400" b="0" i="0" u="none" strike="noStrike" kern="1200" cap="none" spc="0" normalizeH="0" baseline="0" noProof="0" dirty="0">
              <a:ln>
                <a:noFill/>
              </a:ln>
              <a:gradFill>
                <a:gsLst>
                  <a:gs pos="0">
                    <a:schemeClr val="tx2"/>
                  </a:gs>
                  <a:gs pos="100000">
                    <a:schemeClr val="tx2">
                      <a:lumMod val="75000"/>
                    </a:schemeClr>
                  </a:gs>
                </a:gsLst>
                <a:lin ang="5400000" scaled="0"/>
              </a:gradFill>
              <a:effectLst>
                <a:outerShdw blurRad="50800" dist="25400" dir="5400000" algn="t" rotWithShape="0">
                  <a:prstClr val="black">
                    <a:alpha val="40000"/>
                  </a:prstClr>
                </a:outerShdw>
              </a:effectLst>
              <a:uLnTx/>
              <a:uFillTx/>
              <a:latin typeface="+mj-lt"/>
              <a:ea typeface="+mj-ea"/>
              <a:cs typeface="+mj-cs"/>
            </a:endParaRPr>
          </a:p>
        </p:txBody>
      </p:sp>
      <p:sp>
        <p:nvSpPr>
          <p:cNvPr id="14" name="Rectangle 13"/>
          <p:cNvSpPr/>
          <p:nvPr/>
        </p:nvSpPr>
        <p:spPr>
          <a:xfrm>
            <a:off x="0" y="3244334"/>
            <a:ext cx="9144000" cy="1477328"/>
          </a:xfrm>
          <a:prstGeom prst="rect">
            <a:avLst/>
          </a:prstGeom>
        </p:spPr>
        <p:txBody>
          <a:bodyPr wrap="square">
            <a:spAutoFit/>
          </a:bodyPr>
          <a:lstStyle/>
          <a:p>
            <a:pPr algn="ctr"/>
            <a:r>
              <a:rPr lang="en-US" dirty="0" smtClean="0">
                <a:gradFill>
                  <a:gsLst>
                    <a:gs pos="0">
                      <a:schemeClr val="tx2"/>
                    </a:gs>
                    <a:gs pos="100000">
                      <a:schemeClr val="tx2">
                        <a:lumMod val="75000"/>
                      </a:schemeClr>
                    </a:gs>
                  </a:gsLst>
                  <a:lin ang="5400000" scaled="0"/>
                </a:gradFill>
                <a:effectLst>
                  <a:outerShdw blurRad="50800" dist="25400" dir="5400000" algn="t" rotWithShape="0">
                    <a:prstClr val="black">
                      <a:alpha val="40000"/>
                    </a:prstClr>
                  </a:outerShdw>
                </a:effectLst>
              </a:rPr>
              <a:t>… It is an indication, not of the size of the audiences, but of the fact that everybody becomes involved at the same time….</a:t>
            </a:r>
          </a:p>
          <a:p>
            <a:pPr algn="ctr"/>
            <a:endParaRPr lang="en-US" dirty="0" smtClean="0">
              <a:gradFill>
                <a:gsLst>
                  <a:gs pos="0">
                    <a:schemeClr val="tx2"/>
                  </a:gs>
                  <a:gs pos="100000">
                    <a:schemeClr val="tx2">
                      <a:lumMod val="75000"/>
                    </a:schemeClr>
                  </a:gs>
                </a:gsLst>
                <a:lin ang="5400000" scaled="0"/>
              </a:gradFill>
              <a:effectLst>
                <a:outerShdw blurRad="50800" dist="25400" dir="5400000" algn="t" rotWithShape="0">
                  <a:prstClr val="black">
                    <a:alpha val="40000"/>
                  </a:prstClr>
                </a:outerShdw>
              </a:effectLst>
            </a:endParaRPr>
          </a:p>
          <a:p>
            <a:pPr algn="ctr"/>
            <a:endParaRPr lang="en-US" dirty="0" smtClean="0">
              <a:gradFill>
                <a:gsLst>
                  <a:gs pos="0">
                    <a:schemeClr val="tx2"/>
                  </a:gs>
                  <a:gs pos="100000">
                    <a:schemeClr val="tx2">
                      <a:lumMod val="75000"/>
                    </a:schemeClr>
                  </a:gs>
                </a:gsLst>
                <a:lin ang="5400000" scaled="0"/>
              </a:gradFill>
              <a:effectLst>
                <a:outerShdw blurRad="50800" dist="25400" dir="5400000" algn="t" rotWithShape="0">
                  <a:prstClr val="black">
                    <a:alpha val="40000"/>
                  </a:prstClr>
                </a:outerShdw>
              </a:effectLst>
            </a:endParaRPr>
          </a:p>
          <a:p>
            <a:pPr algn="ct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964-Emerson-16in-BW-Advert-$99.JPG"/>
          <p:cNvPicPr>
            <a:picLocks noChangeAspect="1"/>
          </p:cNvPicPr>
          <p:nvPr/>
        </p:nvPicPr>
        <p:blipFill>
          <a:blip r:embed="rId3"/>
          <a:stretch>
            <a:fillRect/>
          </a:stretch>
        </p:blipFill>
        <p:spPr>
          <a:xfrm>
            <a:off x="1752600" y="0"/>
            <a:ext cx="5791200" cy="6858000"/>
          </a:xfrm>
          <a:prstGeom prst="rect">
            <a:avLst/>
          </a:prstGeom>
        </p:spPr>
      </p:pic>
      <p:pic>
        <p:nvPicPr>
          <p:cNvPr id="7" name="Picture 6" descr="i-love-lucy-150a102009-fp.jpg"/>
          <p:cNvPicPr>
            <a:picLocks noChangeAspect="1"/>
          </p:cNvPicPr>
          <p:nvPr/>
        </p:nvPicPr>
        <p:blipFill>
          <a:blip r:embed="rId4"/>
          <a:stretch>
            <a:fillRect/>
          </a:stretch>
        </p:blipFill>
        <p:spPr>
          <a:xfrm>
            <a:off x="7843837" y="5562600"/>
            <a:ext cx="1300163" cy="1300163"/>
          </a:xfrm>
          <a:prstGeom prst="rect">
            <a:avLst/>
          </a:prstGeom>
        </p:spPr>
      </p:pic>
      <p:pic>
        <p:nvPicPr>
          <p:cNvPr id="8" name="Picture 7" descr="images-1.jpg"/>
          <p:cNvPicPr>
            <a:picLocks noChangeAspect="1"/>
          </p:cNvPicPr>
          <p:nvPr/>
        </p:nvPicPr>
        <p:blipFill>
          <a:blip r:embed="rId5"/>
          <a:stretch>
            <a:fillRect/>
          </a:stretch>
        </p:blipFill>
        <p:spPr>
          <a:xfrm>
            <a:off x="6172200" y="5584981"/>
            <a:ext cx="1583567" cy="1186147"/>
          </a:xfrm>
          <a:prstGeom prst="rect">
            <a:avLst/>
          </a:prstGeom>
        </p:spPr>
      </p:pic>
      <p:pic>
        <p:nvPicPr>
          <p:cNvPr id="11" name="Picture 10" descr="cropped-loog.jpg"/>
          <p:cNvPicPr>
            <a:picLocks noChangeAspect="1"/>
          </p:cNvPicPr>
          <p:nvPr/>
        </p:nvPicPr>
        <p:blipFill>
          <a:blip r:embed="rId6"/>
          <a:stretch>
            <a:fillRect/>
          </a:stretch>
        </p:blipFill>
        <p:spPr>
          <a:xfrm>
            <a:off x="1" y="5584981"/>
            <a:ext cx="6172199" cy="1273017"/>
          </a:xfrm>
          <a:prstGeom prst="rect">
            <a:avLst/>
          </a:prstGeom>
        </p:spPr>
      </p:pic>
      <p:pic>
        <p:nvPicPr>
          <p:cNvPr id="6" name="Picture 5" descr="50-tv-the-lone-ranger-150pd102209(2).jpg"/>
          <p:cNvPicPr>
            <a:picLocks noChangeAspect="1"/>
          </p:cNvPicPr>
          <p:nvPr/>
        </p:nvPicPr>
        <p:blipFill>
          <a:blip r:embed="rId7"/>
          <a:stretch>
            <a:fillRect/>
          </a:stretch>
        </p:blipFill>
        <p:spPr>
          <a:xfrm>
            <a:off x="4898196" y="5660194"/>
            <a:ext cx="1197804" cy="1197804"/>
          </a:xfrm>
          <a:prstGeom prst="rect">
            <a:avLst/>
          </a:prstGeom>
        </p:spPr>
      </p:pic>
      <p:sp>
        <p:nvSpPr>
          <p:cNvPr id="9" name="TextBox 8"/>
          <p:cNvSpPr txBox="1"/>
          <p:nvPr/>
        </p:nvSpPr>
        <p:spPr>
          <a:xfrm>
            <a:off x="1" y="2743200"/>
            <a:ext cx="1723549" cy="923330"/>
          </a:xfrm>
          <a:prstGeom prst="rect">
            <a:avLst/>
          </a:prstGeom>
          <a:noFill/>
        </p:spPr>
        <p:txBody>
          <a:bodyPr wrap="none" rtlCol="0">
            <a:spAutoFit/>
          </a:bodyPr>
          <a:lstStyle/>
          <a:p>
            <a:r>
              <a:rPr lang="en-US" dirty="0" smtClean="0">
                <a:solidFill>
                  <a:srgbClr val="FF0000"/>
                </a:solidFill>
                <a:latin typeface="Adobe Arabic"/>
                <a:cs typeface="Adobe Arabic"/>
              </a:rPr>
              <a:t>Television was </a:t>
            </a:r>
          </a:p>
          <a:p>
            <a:r>
              <a:rPr lang="en-US" dirty="0" smtClean="0">
                <a:solidFill>
                  <a:srgbClr val="FF0000"/>
                </a:solidFill>
                <a:latin typeface="Adobe Arabic"/>
                <a:cs typeface="Adobe Arabic"/>
              </a:rPr>
              <a:t>the media avant-garde </a:t>
            </a:r>
          </a:p>
          <a:p>
            <a:r>
              <a:rPr lang="en-US" dirty="0" smtClean="0">
                <a:solidFill>
                  <a:srgbClr val="FF0000"/>
                </a:solidFill>
                <a:latin typeface="Adobe Arabic"/>
                <a:cs typeface="Adobe Arabic"/>
              </a:rPr>
              <a:t>in the late 50s and 60s</a:t>
            </a:r>
            <a:endParaRPr lang="en-US" dirty="0">
              <a:solidFill>
                <a:srgbClr val="FF0000"/>
              </a:solidFill>
              <a:latin typeface="Adobe Arabic"/>
              <a:cs typeface="Adobe Arabic"/>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0" y="0"/>
            <a:ext cx="9144000" cy="6858000"/>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gp1.png"/>
          <p:cNvPicPr>
            <a:picLocks noChangeAspect="1"/>
          </p:cNvPicPr>
          <p:nvPr/>
        </p:nvPicPr>
        <p:blipFill>
          <a:blip r:embed="rId3"/>
          <a:stretch>
            <a:fillRect/>
          </a:stretch>
        </p:blipFill>
        <p:spPr>
          <a:xfrm>
            <a:off x="7247287" y="2077079"/>
            <a:ext cx="1896713" cy="2738571"/>
          </a:xfrm>
          <a:prstGeom prst="rect">
            <a:avLst/>
          </a:prstGeom>
        </p:spPr>
      </p:pic>
      <p:pic>
        <p:nvPicPr>
          <p:cNvPr id="12" name="Picture 11" descr="gp2.png"/>
          <p:cNvPicPr>
            <a:picLocks noChangeAspect="1"/>
          </p:cNvPicPr>
          <p:nvPr/>
        </p:nvPicPr>
        <p:blipFill>
          <a:blip r:embed="rId4"/>
          <a:stretch>
            <a:fillRect/>
          </a:stretch>
        </p:blipFill>
        <p:spPr>
          <a:xfrm>
            <a:off x="0" y="0"/>
            <a:ext cx="2857637" cy="2143228"/>
          </a:xfrm>
          <a:prstGeom prst="rect">
            <a:avLst/>
          </a:prstGeom>
        </p:spPr>
      </p:pic>
      <p:pic>
        <p:nvPicPr>
          <p:cNvPr id="13" name="Picture 12" descr="gp4.png"/>
          <p:cNvPicPr>
            <a:picLocks noChangeAspect="1"/>
          </p:cNvPicPr>
          <p:nvPr/>
        </p:nvPicPr>
        <p:blipFill>
          <a:blip r:embed="rId5"/>
          <a:stretch>
            <a:fillRect/>
          </a:stretch>
        </p:blipFill>
        <p:spPr>
          <a:xfrm>
            <a:off x="0" y="4442661"/>
            <a:ext cx="2460447" cy="2415339"/>
          </a:xfrm>
          <a:prstGeom prst="rect">
            <a:avLst/>
          </a:prstGeom>
        </p:spPr>
      </p:pic>
      <p:pic>
        <p:nvPicPr>
          <p:cNvPr id="14" name="Picture 13" descr="gp8.png"/>
          <p:cNvPicPr>
            <a:picLocks noChangeAspect="1"/>
          </p:cNvPicPr>
          <p:nvPr/>
        </p:nvPicPr>
        <p:blipFill>
          <a:blip r:embed="rId6"/>
          <a:stretch>
            <a:fillRect/>
          </a:stretch>
        </p:blipFill>
        <p:spPr>
          <a:xfrm>
            <a:off x="2381077" y="4106533"/>
            <a:ext cx="2063601" cy="2751467"/>
          </a:xfrm>
          <a:prstGeom prst="rect">
            <a:avLst/>
          </a:prstGeom>
        </p:spPr>
      </p:pic>
      <p:pic>
        <p:nvPicPr>
          <p:cNvPr id="15" name="Picture 14" descr="gp7.png"/>
          <p:cNvPicPr>
            <a:picLocks noChangeAspect="1"/>
          </p:cNvPicPr>
          <p:nvPr/>
        </p:nvPicPr>
        <p:blipFill>
          <a:blip r:embed="rId7"/>
          <a:stretch>
            <a:fillRect/>
          </a:stretch>
        </p:blipFill>
        <p:spPr>
          <a:xfrm>
            <a:off x="5106089" y="0"/>
            <a:ext cx="2209111" cy="2897158"/>
          </a:xfrm>
          <a:prstGeom prst="rect">
            <a:avLst/>
          </a:prstGeom>
        </p:spPr>
      </p:pic>
      <p:pic>
        <p:nvPicPr>
          <p:cNvPr id="16" name="Picture 15" descr="gp11.png"/>
          <p:cNvPicPr>
            <a:picLocks noChangeAspect="1"/>
          </p:cNvPicPr>
          <p:nvPr/>
        </p:nvPicPr>
        <p:blipFill>
          <a:blip r:embed="rId8"/>
          <a:stretch>
            <a:fillRect/>
          </a:stretch>
        </p:blipFill>
        <p:spPr>
          <a:xfrm>
            <a:off x="6399695" y="4802419"/>
            <a:ext cx="2744305" cy="2055581"/>
          </a:xfrm>
          <a:prstGeom prst="rect">
            <a:avLst/>
          </a:prstGeom>
        </p:spPr>
      </p:pic>
      <p:pic>
        <p:nvPicPr>
          <p:cNvPr id="17" name="Picture 16" descr="gp12.png"/>
          <p:cNvPicPr>
            <a:picLocks noChangeAspect="1"/>
          </p:cNvPicPr>
          <p:nvPr/>
        </p:nvPicPr>
        <p:blipFill>
          <a:blip r:embed="rId9"/>
          <a:stretch>
            <a:fillRect/>
          </a:stretch>
        </p:blipFill>
        <p:spPr>
          <a:xfrm>
            <a:off x="7035500" y="0"/>
            <a:ext cx="2108500" cy="2108500"/>
          </a:xfrm>
          <a:prstGeom prst="rect">
            <a:avLst/>
          </a:prstGeom>
        </p:spPr>
      </p:pic>
      <p:pic>
        <p:nvPicPr>
          <p:cNvPr id="18" name="Picture 17" descr="gp13.png"/>
          <p:cNvPicPr>
            <a:picLocks noChangeAspect="1"/>
          </p:cNvPicPr>
          <p:nvPr/>
        </p:nvPicPr>
        <p:blipFill>
          <a:blip r:embed="rId10"/>
          <a:stretch>
            <a:fillRect/>
          </a:stretch>
        </p:blipFill>
        <p:spPr>
          <a:xfrm>
            <a:off x="4449085" y="2725340"/>
            <a:ext cx="2881002" cy="2065624"/>
          </a:xfrm>
          <a:prstGeom prst="rect">
            <a:avLst/>
          </a:prstGeom>
        </p:spPr>
      </p:pic>
      <p:pic>
        <p:nvPicPr>
          <p:cNvPr id="19" name="Picture 18" descr="gp14.png"/>
          <p:cNvPicPr>
            <a:picLocks noChangeAspect="1"/>
          </p:cNvPicPr>
          <p:nvPr/>
        </p:nvPicPr>
        <p:blipFill>
          <a:blip r:embed="rId11"/>
          <a:stretch>
            <a:fillRect/>
          </a:stretch>
        </p:blipFill>
        <p:spPr>
          <a:xfrm>
            <a:off x="2839529" y="-1"/>
            <a:ext cx="2299721" cy="2249067"/>
          </a:xfrm>
          <a:prstGeom prst="rect">
            <a:avLst/>
          </a:prstGeom>
        </p:spPr>
      </p:pic>
      <p:pic>
        <p:nvPicPr>
          <p:cNvPr id="20" name="Picture 19" descr="gp15.png"/>
          <p:cNvPicPr>
            <a:picLocks noChangeAspect="1"/>
          </p:cNvPicPr>
          <p:nvPr/>
        </p:nvPicPr>
        <p:blipFill>
          <a:blip r:embed="rId12"/>
          <a:stretch>
            <a:fillRect/>
          </a:stretch>
        </p:blipFill>
        <p:spPr>
          <a:xfrm>
            <a:off x="-1" y="2143228"/>
            <a:ext cx="2353833" cy="2301986"/>
          </a:xfrm>
          <a:prstGeom prst="rect">
            <a:avLst/>
          </a:prstGeom>
        </p:spPr>
      </p:pic>
      <p:pic>
        <p:nvPicPr>
          <p:cNvPr id="21" name="Picture 20" descr="gp16.png"/>
          <p:cNvPicPr>
            <a:picLocks noChangeAspect="1"/>
          </p:cNvPicPr>
          <p:nvPr/>
        </p:nvPicPr>
        <p:blipFill>
          <a:blip r:embed="rId13"/>
          <a:stretch>
            <a:fillRect/>
          </a:stretch>
        </p:blipFill>
        <p:spPr>
          <a:xfrm>
            <a:off x="2368577" y="2132179"/>
            <a:ext cx="2782806" cy="2122295"/>
          </a:xfrm>
          <a:prstGeom prst="rect">
            <a:avLst/>
          </a:prstGeom>
        </p:spPr>
      </p:pic>
      <p:pic>
        <p:nvPicPr>
          <p:cNvPr id="22" name="Picture 21" descr="gp18.png"/>
          <p:cNvPicPr>
            <a:picLocks noChangeAspect="1"/>
          </p:cNvPicPr>
          <p:nvPr/>
        </p:nvPicPr>
        <p:blipFill>
          <a:blip r:embed="rId14"/>
          <a:stretch>
            <a:fillRect/>
          </a:stretch>
        </p:blipFill>
        <p:spPr>
          <a:xfrm>
            <a:off x="3763375" y="4749501"/>
            <a:ext cx="2943328" cy="2108500"/>
          </a:xfrm>
          <a:prstGeom prst="rect">
            <a:avLst/>
          </a:prstGeom>
        </p:spPr>
      </p:pic>
      <p:sp>
        <p:nvSpPr>
          <p:cNvPr id="23" name="Rectangle 22"/>
          <p:cNvSpPr/>
          <p:nvPr/>
        </p:nvSpPr>
        <p:spPr>
          <a:xfrm rot="19636532">
            <a:off x="159678" y="2984310"/>
            <a:ext cx="8741415" cy="394106"/>
          </a:xfrm>
          <a:prstGeom prst="rect">
            <a:avLst/>
          </a:prstGeom>
          <a:solidFill>
            <a:schemeClr val="tx1">
              <a:alpha val="67000"/>
            </a:schemeClr>
          </a:solidFill>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rot="19636532">
            <a:off x="2520581" y="3347886"/>
            <a:ext cx="4681351" cy="373971"/>
          </a:xfrm>
          <a:prstGeom prst="rect">
            <a:avLst/>
          </a:prstGeom>
          <a:solidFill>
            <a:schemeClr val="tx1">
              <a:alpha val="67000"/>
            </a:schemeClr>
          </a:solidFill>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Content Placeholder 2"/>
          <p:cNvSpPr txBox="1">
            <a:spLocks/>
          </p:cNvSpPr>
          <p:nvPr/>
        </p:nvSpPr>
        <p:spPr>
          <a:xfrm rot="19630300">
            <a:off x="141054" y="2822949"/>
            <a:ext cx="9144000" cy="1027096"/>
          </a:xfrm>
          <a:prstGeom prst="rect">
            <a:avLst/>
          </a:prstGeom>
        </p:spPr>
        <p:txBody>
          <a:bodyPr vert="horz" lIns="91440" tIns="45720" rIns="91440" bIns="45720" rtlCol="0">
            <a:normAutofit fontScale="92500"/>
          </a:bodyPr>
          <a:lstStyle/>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smtClean="0">
                <a:ln>
                  <a:noFill/>
                </a:ln>
                <a:solidFill>
                  <a:schemeClr val="bg1"/>
                </a:solidFill>
                <a:effectLst/>
                <a:uLnTx/>
                <a:uFillTx/>
                <a:latin typeface="+mn-lt"/>
                <a:ea typeface="+mn-ea"/>
                <a:cs typeface="+mn-cs"/>
              </a:rPr>
              <a:t>“…comprehension is inherently cool [if] it is simultaneously</a:t>
            </a: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smtClean="0">
                <a:ln>
                  <a:noFill/>
                </a:ln>
                <a:solidFill>
                  <a:schemeClr val="bg1"/>
                </a:solidFill>
                <a:effectLst/>
                <a:uLnTx/>
                <a:uFillTx/>
                <a:latin typeface="+mn-lt"/>
                <a:ea typeface="+mn-ea"/>
                <a:cs typeface="+mn-cs"/>
              </a:rPr>
              <a:t>involvement and detachment.” </a:t>
            </a:r>
          </a:p>
          <a:p>
            <a:pPr marL="342900" marR="0" lvl="0" indent="-342900" algn="ctr" defTabSz="457200" rtl="0" eaLnBrk="1" fontAlgn="auto" latinLnBrk="0" hangingPunct="1">
              <a:lnSpc>
                <a:spcPct val="100000"/>
              </a:lnSpc>
              <a:spcBef>
                <a:spcPct val="20000"/>
              </a:spcBef>
              <a:spcAft>
                <a:spcPts val="0"/>
              </a:spcAft>
              <a:buClrTx/>
              <a:buSzTx/>
              <a:buFont typeface="Arial"/>
              <a:buNone/>
              <a:tabLst/>
              <a:defRPr/>
            </a:pPr>
            <a:endParaRPr kumimoji="0" lang="en-US" sz="2800" b="0" i="0" u="none" strike="noStrike" kern="1200" cap="none" spc="0" normalizeH="0" baseline="0" noProof="0" dirty="0">
              <a:ln>
                <a:noFill/>
              </a:ln>
              <a:solidFill>
                <a:schemeClr val="bg1"/>
              </a:solidFill>
              <a:effectLst/>
              <a:uLnTx/>
              <a:uFillTx/>
              <a:latin typeface="+mn-lt"/>
              <a:ea typeface="+mn-ea"/>
              <a:cs typeface="+mn-cs"/>
            </a:endParaRPr>
          </a:p>
        </p:txBody>
      </p:sp>
      <p:sp>
        <p:nvSpPr>
          <p:cNvPr id="26" name="TextBox 25"/>
          <p:cNvSpPr txBox="1"/>
          <p:nvPr/>
        </p:nvSpPr>
        <p:spPr>
          <a:xfrm>
            <a:off x="0" y="6488668"/>
            <a:ext cx="9143999" cy="369332"/>
          </a:xfrm>
          <a:prstGeom prst="rect">
            <a:avLst/>
          </a:prstGeom>
          <a:solidFill>
            <a:schemeClr val="tx2">
              <a:lumMod val="90000"/>
              <a:lumOff val="10000"/>
              <a:alpha val="57000"/>
            </a:schemeClr>
          </a:solidFill>
        </p:spPr>
        <p:txBody>
          <a:bodyPr wrap="square" rtlCol="0">
            <a:spAutoFit/>
          </a:bodyPr>
          <a:lstStyle/>
          <a:p>
            <a:pPr algn="ctr"/>
            <a:r>
              <a:rPr lang="en-US" dirty="0" smtClean="0"/>
              <a:t>McLuhan’s radically different approach to media analysis through human perception</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ading.png"/>
          <p:cNvPicPr>
            <a:picLocks noChangeAspect="1"/>
          </p:cNvPicPr>
          <p:nvPr/>
        </p:nvPicPr>
        <p:blipFill>
          <a:blip r:embed="rId3"/>
          <a:stretch>
            <a:fillRect/>
          </a:stretch>
        </p:blipFill>
        <p:spPr>
          <a:xfrm>
            <a:off x="3505200" y="1447800"/>
            <a:ext cx="1254125" cy="1254125"/>
          </a:xfrm>
          <a:prstGeom prst="rect">
            <a:avLst/>
          </a:prstGeom>
        </p:spPr>
      </p:pic>
      <p:pic>
        <p:nvPicPr>
          <p:cNvPr id="4" name="Picture 3" descr="Jam13.jpg"/>
          <p:cNvPicPr>
            <a:picLocks noChangeAspect="1"/>
          </p:cNvPicPr>
          <p:nvPr/>
        </p:nvPicPr>
        <p:blipFill>
          <a:blip r:embed="rId4"/>
          <a:stretch>
            <a:fillRect/>
          </a:stretch>
        </p:blipFill>
        <p:spPr>
          <a:xfrm>
            <a:off x="2286000" y="3352800"/>
            <a:ext cx="3697271" cy="3089275"/>
          </a:xfrm>
          <a:prstGeom prst="rect">
            <a:avLst/>
          </a:prstGeom>
        </p:spPr>
      </p:pic>
      <p:sp>
        <p:nvSpPr>
          <p:cNvPr id="6" name="TextBox 5"/>
          <p:cNvSpPr txBox="1"/>
          <p:nvPr/>
        </p:nvSpPr>
        <p:spPr>
          <a:xfrm>
            <a:off x="0" y="381000"/>
            <a:ext cx="9144000" cy="1323439"/>
          </a:xfrm>
          <a:prstGeom prst="rect">
            <a:avLst/>
          </a:prstGeom>
          <a:noFill/>
        </p:spPr>
        <p:txBody>
          <a:bodyPr wrap="square" rtlCol="0">
            <a:spAutoFit/>
          </a:bodyPr>
          <a:lstStyle/>
          <a:p>
            <a:pPr algn="ctr"/>
            <a:r>
              <a:rPr lang="en-US" sz="8000" dirty="0" smtClean="0">
                <a:solidFill>
                  <a:schemeClr val="bg2">
                    <a:lumMod val="25000"/>
                  </a:schemeClr>
                </a:solidFill>
                <a:latin typeface="Arial Narrow"/>
                <a:cs typeface="Arial Narrow"/>
              </a:rPr>
              <a:t>The Printed Medium</a:t>
            </a:r>
            <a:endParaRPr lang="en-US" sz="8000" dirty="0">
              <a:solidFill>
                <a:schemeClr val="bg2">
                  <a:lumMod val="25000"/>
                </a:schemeClr>
              </a:solidFill>
              <a:latin typeface="Arial Narrow"/>
              <a:cs typeface="Arial Narrow"/>
            </a:endParaRPr>
          </a:p>
        </p:txBody>
      </p:sp>
      <p:pic>
        <p:nvPicPr>
          <p:cNvPr id="5" name="Picture 4" descr="PrintingPress.jpg"/>
          <p:cNvPicPr>
            <a:picLocks noChangeAspect="1"/>
          </p:cNvPicPr>
          <p:nvPr/>
        </p:nvPicPr>
        <p:blipFill>
          <a:blip r:embed="rId5">
            <a:alphaModFix amt="34000"/>
          </a:blip>
          <a:stretch>
            <a:fillRect/>
          </a:stretch>
        </p:blipFill>
        <p:spPr>
          <a:xfrm flipH="1">
            <a:off x="-609600" y="76201"/>
            <a:ext cx="9895930" cy="5791199"/>
          </a:xfrm>
          <a:prstGeom prst="rect">
            <a:avLst/>
          </a:prstGeom>
        </p:spPr>
      </p:pic>
      <p:sp>
        <p:nvSpPr>
          <p:cNvPr id="7" name="TextBox 6"/>
          <p:cNvSpPr txBox="1"/>
          <p:nvPr/>
        </p:nvSpPr>
        <p:spPr>
          <a:xfrm>
            <a:off x="-19242" y="6553200"/>
            <a:ext cx="9087042" cy="276999"/>
          </a:xfrm>
          <a:prstGeom prst="rect">
            <a:avLst/>
          </a:prstGeom>
          <a:noFill/>
        </p:spPr>
        <p:txBody>
          <a:bodyPr wrap="none" rtlCol="0">
            <a:spAutoFit/>
          </a:bodyPr>
          <a:lstStyle/>
          <a:p>
            <a:r>
              <a:rPr lang="en-US" sz="1200" dirty="0" smtClean="0">
                <a:solidFill>
                  <a:schemeClr val="tx2">
                    <a:lumMod val="25000"/>
                    <a:lumOff val="75000"/>
                  </a:schemeClr>
                </a:solidFill>
                <a:latin typeface="Calibri"/>
                <a:cs typeface="Calibri"/>
              </a:rPr>
              <a:t>In</a:t>
            </a:r>
            <a:r>
              <a:rPr lang="en-US" sz="1200" baseline="0" dirty="0" smtClean="0">
                <a:solidFill>
                  <a:schemeClr val="tx2">
                    <a:lumMod val="25000"/>
                    <a:lumOff val="75000"/>
                  </a:schemeClr>
                </a:solidFill>
                <a:latin typeface="Calibri"/>
                <a:cs typeface="Calibri"/>
              </a:rPr>
              <a:t> the 1960s the 500 year Predominance of the Printing medium was coming to its end. It had left its strong imprint in Law, Religion, Academia, </a:t>
            </a:r>
            <a:endParaRPr lang="en-US" sz="1200" dirty="0">
              <a:solidFill>
                <a:schemeClr val="tx2">
                  <a:lumMod val="25000"/>
                  <a:lumOff val="75000"/>
                </a:schemeClr>
              </a:solidFill>
              <a:latin typeface="Calibri"/>
              <a:cs typeface="Calibri"/>
            </a:endParaRPr>
          </a:p>
        </p:txBody>
      </p:sp>
      <p:sp>
        <p:nvSpPr>
          <p:cNvPr id="8" name="TextBox 7"/>
          <p:cNvSpPr txBox="1"/>
          <p:nvPr/>
        </p:nvSpPr>
        <p:spPr>
          <a:xfrm rot="16200000">
            <a:off x="8087537" y="5552263"/>
            <a:ext cx="2057324" cy="553998"/>
          </a:xfrm>
          <a:prstGeom prst="rect">
            <a:avLst/>
          </a:prstGeom>
          <a:noFill/>
        </p:spPr>
        <p:txBody>
          <a:bodyPr wrap="none" rtlCol="0">
            <a:spAutoFit/>
          </a:bodyPr>
          <a:lstStyle/>
          <a:p>
            <a:r>
              <a:rPr lang="en-US" sz="1200" baseline="0" dirty="0" smtClean="0">
                <a:solidFill>
                  <a:schemeClr val="tx2">
                    <a:lumMod val="25000"/>
                    <a:lumOff val="75000"/>
                  </a:schemeClr>
                </a:solidFill>
                <a:latin typeface="Calibri"/>
                <a:cs typeface="Calibri"/>
              </a:rPr>
              <a:t>Bureaucracy and Social power</a:t>
            </a:r>
            <a:endParaRPr lang="en-US" sz="1200" dirty="0" smtClean="0">
              <a:solidFill>
                <a:schemeClr val="tx2">
                  <a:lumMod val="25000"/>
                  <a:lumOff val="75000"/>
                </a:schemeClr>
              </a:solidFill>
              <a:latin typeface="Calibri"/>
              <a:cs typeface="Calibri"/>
            </a:endParaRPr>
          </a:p>
          <a:p>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p:cNvSpPr txBox="1"/>
          <p:nvPr/>
        </p:nvSpPr>
        <p:spPr>
          <a:xfrm>
            <a:off x="374388" y="4775151"/>
            <a:ext cx="1544012" cy="707886"/>
          </a:xfrm>
          <a:prstGeom prst="rect">
            <a:avLst/>
          </a:prstGeom>
          <a:noFill/>
        </p:spPr>
        <p:txBody>
          <a:bodyPr wrap="none" rtlCol="0">
            <a:spAutoFit/>
          </a:bodyPr>
          <a:lstStyle/>
          <a:p>
            <a:r>
              <a:rPr lang="en-US" sz="4000" dirty="0" smtClean="0">
                <a:solidFill>
                  <a:srgbClr val="DEDED7"/>
                </a:solidFill>
                <a:latin typeface="Arial Narrow"/>
                <a:cs typeface="Arial Narrow"/>
              </a:rPr>
              <a:t>Sender</a:t>
            </a:r>
            <a:endParaRPr lang="en-US" sz="4000" dirty="0">
              <a:solidFill>
                <a:srgbClr val="DEDED7"/>
              </a:solidFill>
              <a:latin typeface="Arial Narrow"/>
              <a:cs typeface="Arial Narrow"/>
            </a:endParaRPr>
          </a:p>
        </p:txBody>
      </p:sp>
      <p:sp>
        <p:nvSpPr>
          <p:cNvPr id="7" name="TextBox 6"/>
          <p:cNvSpPr txBox="1"/>
          <p:nvPr/>
        </p:nvSpPr>
        <p:spPr>
          <a:xfrm>
            <a:off x="6180810" y="1905000"/>
            <a:ext cx="1844275" cy="707886"/>
          </a:xfrm>
          <a:prstGeom prst="rect">
            <a:avLst/>
          </a:prstGeom>
          <a:noFill/>
        </p:spPr>
        <p:txBody>
          <a:bodyPr wrap="none" rtlCol="0">
            <a:spAutoFit/>
          </a:bodyPr>
          <a:lstStyle/>
          <a:p>
            <a:r>
              <a:rPr lang="en-US" sz="4000" dirty="0" smtClean="0">
                <a:solidFill>
                  <a:schemeClr val="tx2">
                    <a:lumMod val="25000"/>
                    <a:lumOff val="75000"/>
                  </a:schemeClr>
                </a:solidFill>
                <a:latin typeface="Arial Narrow"/>
                <a:cs typeface="Arial Narrow"/>
              </a:rPr>
              <a:t>Receiver</a:t>
            </a:r>
            <a:endParaRPr lang="en-US" sz="4000" dirty="0">
              <a:solidFill>
                <a:schemeClr val="tx2">
                  <a:lumMod val="25000"/>
                  <a:lumOff val="75000"/>
                </a:schemeClr>
              </a:solidFill>
              <a:latin typeface="Arial Narrow"/>
              <a:cs typeface="Arial Narrow"/>
            </a:endParaRPr>
          </a:p>
        </p:txBody>
      </p:sp>
      <p:sp>
        <p:nvSpPr>
          <p:cNvPr id="8" name="TextBox 7"/>
          <p:cNvSpPr txBox="1"/>
          <p:nvPr/>
        </p:nvSpPr>
        <p:spPr>
          <a:xfrm>
            <a:off x="1169735" y="5483037"/>
            <a:ext cx="811465" cy="400110"/>
          </a:xfrm>
          <a:prstGeom prst="rect">
            <a:avLst/>
          </a:prstGeom>
          <a:noFill/>
        </p:spPr>
        <p:txBody>
          <a:bodyPr wrap="none" rtlCol="0">
            <a:spAutoFit/>
          </a:bodyPr>
          <a:lstStyle/>
          <a:p>
            <a:r>
              <a:rPr lang="en-US" sz="2000" b="1" dirty="0" smtClean="0">
                <a:solidFill>
                  <a:srgbClr val="FF0000"/>
                </a:solidFill>
                <a:latin typeface="Arial Unicode MS"/>
                <a:cs typeface="Arial Unicode MS"/>
              </a:rPr>
              <a:t>WHO</a:t>
            </a:r>
            <a:endParaRPr lang="en-US" sz="2000" b="1" dirty="0">
              <a:solidFill>
                <a:srgbClr val="FF0000"/>
              </a:solidFill>
              <a:latin typeface="Arial Unicode MS"/>
              <a:cs typeface="Arial Unicode MS"/>
            </a:endParaRPr>
          </a:p>
        </p:txBody>
      </p:sp>
      <p:sp>
        <p:nvSpPr>
          <p:cNvPr id="9" name="TextBox 8"/>
          <p:cNvSpPr txBox="1"/>
          <p:nvPr/>
        </p:nvSpPr>
        <p:spPr>
          <a:xfrm>
            <a:off x="7162800" y="2749272"/>
            <a:ext cx="1395685" cy="400110"/>
          </a:xfrm>
          <a:prstGeom prst="rect">
            <a:avLst/>
          </a:prstGeom>
          <a:noFill/>
        </p:spPr>
        <p:txBody>
          <a:bodyPr wrap="none" rtlCol="0">
            <a:spAutoFit/>
          </a:bodyPr>
          <a:lstStyle/>
          <a:p>
            <a:r>
              <a:rPr lang="en-US" sz="2000" b="1" dirty="0" smtClean="0">
                <a:solidFill>
                  <a:srgbClr val="FF0000"/>
                </a:solidFill>
                <a:latin typeface="Arial Unicode MS"/>
                <a:cs typeface="Arial Unicode MS"/>
              </a:rPr>
              <a:t>To WHOM</a:t>
            </a:r>
            <a:endParaRPr lang="en-US" sz="2000" b="1" dirty="0">
              <a:solidFill>
                <a:srgbClr val="FF0000"/>
              </a:solidFill>
              <a:latin typeface="Arial Unicode MS"/>
              <a:cs typeface="Arial Unicode MS"/>
            </a:endParaRPr>
          </a:p>
        </p:txBody>
      </p:sp>
      <p:cxnSp>
        <p:nvCxnSpPr>
          <p:cNvPr id="14" name="Curved Connector 13"/>
          <p:cNvCxnSpPr/>
          <p:nvPr/>
        </p:nvCxnSpPr>
        <p:spPr>
          <a:xfrm flipV="1">
            <a:off x="1981200" y="2612886"/>
            <a:ext cx="3962400" cy="2057400"/>
          </a:xfrm>
          <a:prstGeom prst="curvedConnector3">
            <a:avLst>
              <a:gd name="adj1" fmla="val 50000"/>
            </a:avLst>
          </a:prstGeom>
          <a:ln w="50800">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048000" y="4067265"/>
            <a:ext cx="1751351" cy="707886"/>
          </a:xfrm>
          <a:prstGeom prst="rect">
            <a:avLst/>
          </a:prstGeom>
          <a:noFill/>
        </p:spPr>
        <p:txBody>
          <a:bodyPr wrap="none" rtlCol="0">
            <a:spAutoFit/>
          </a:bodyPr>
          <a:lstStyle/>
          <a:p>
            <a:r>
              <a:rPr lang="en-US" sz="4000" dirty="0" smtClean="0">
                <a:solidFill>
                  <a:schemeClr val="accent2">
                    <a:lumMod val="75000"/>
                  </a:schemeClr>
                </a:solidFill>
                <a:latin typeface="Arial Narrow"/>
                <a:cs typeface="Arial Narrow"/>
              </a:rPr>
              <a:t>Channel</a:t>
            </a:r>
            <a:endParaRPr lang="en-US" sz="4000" dirty="0">
              <a:solidFill>
                <a:schemeClr val="accent2">
                  <a:lumMod val="75000"/>
                </a:schemeClr>
              </a:solidFill>
              <a:latin typeface="Arial Narrow"/>
              <a:cs typeface="Arial Narrow"/>
            </a:endParaRPr>
          </a:p>
        </p:txBody>
      </p:sp>
      <p:sp>
        <p:nvSpPr>
          <p:cNvPr id="16" name="TextBox 15"/>
          <p:cNvSpPr txBox="1"/>
          <p:nvPr/>
        </p:nvSpPr>
        <p:spPr>
          <a:xfrm>
            <a:off x="3200400" y="2949327"/>
            <a:ext cx="954107" cy="400110"/>
          </a:xfrm>
          <a:prstGeom prst="rect">
            <a:avLst/>
          </a:prstGeom>
          <a:noFill/>
        </p:spPr>
        <p:txBody>
          <a:bodyPr wrap="none" rtlCol="0">
            <a:spAutoFit/>
          </a:bodyPr>
          <a:lstStyle/>
          <a:p>
            <a:r>
              <a:rPr lang="en-US" sz="2000" b="1" dirty="0" smtClean="0">
                <a:solidFill>
                  <a:srgbClr val="FF0000"/>
                </a:solidFill>
                <a:latin typeface="Arial Unicode MS"/>
                <a:cs typeface="Arial Unicode MS"/>
              </a:rPr>
              <a:t>WHAT</a:t>
            </a:r>
            <a:endParaRPr lang="en-US" sz="2000" b="1" dirty="0">
              <a:solidFill>
                <a:srgbClr val="FF0000"/>
              </a:solidFill>
              <a:latin typeface="Arial Unicode MS"/>
              <a:cs typeface="Arial Unicode MS"/>
            </a:endParaRPr>
          </a:p>
        </p:txBody>
      </p:sp>
      <p:sp>
        <p:nvSpPr>
          <p:cNvPr id="17" name="TextBox 16"/>
          <p:cNvSpPr txBox="1"/>
          <p:nvPr/>
        </p:nvSpPr>
        <p:spPr>
          <a:xfrm>
            <a:off x="1690597" y="2102941"/>
            <a:ext cx="2820078" cy="646331"/>
          </a:xfrm>
          <a:prstGeom prst="rect">
            <a:avLst/>
          </a:prstGeom>
          <a:noFill/>
          <a:ln w="12700">
            <a:solidFill>
              <a:schemeClr val="tx2">
                <a:lumMod val="25000"/>
                <a:lumOff val="75000"/>
                <a:alpha val="34000"/>
              </a:schemeClr>
            </a:solidFill>
            <a:prstDash val="sysDot"/>
          </a:ln>
        </p:spPr>
        <p:txBody>
          <a:bodyPr wrap="none" rtlCol="0">
            <a:spAutoFit/>
          </a:bodyPr>
          <a:lstStyle/>
          <a:p>
            <a:pPr algn="ctr"/>
            <a:r>
              <a:rPr lang="en-US" sz="3600" dirty="0" smtClean="0">
                <a:solidFill>
                  <a:schemeClr val="tx2">
                    <a:lumMod val="50000"/>
                    <a:lumOff val="50000"/>
                  </a:schemeClr>
                </a:solidFill>
                <a:latin typeface="Arial Narrow"/>
                <a:cs typeface="Arial Narrow"/>
              </a:rPr>
              <a:t> Content </a:t>
            </a:r>
            <a:r>
              <a:rPr lang="en-US" sz="2000" dirty="0" smtClean="0">
                <a:solidFill>
                  <a:schemeClr val="tx2">
                    <a:lumMod val="50000"/>
                    <a:lumOff val="50000"/>
                  </a:schemeClr>
                </a:solidFill>
                <a:latin typeface="Arial Narrow"/>
                <a:cs typeface="Arial Narrow"/>
              </a:rPr>
              <a:t>or message  </a:t>
            </a:r>
            <a:endParaRPr lang="en-US" sz="2000" dirty="0">
              <a:solidFill>
                <a:schemeClr val="tx2">
                  <a:lumMod val="50000"/>
                  <a:lumOff val="50000"/>
                </a:schemeClr>
              </a:solidFill>
              <a:latin typeface="Arial Narrow"/>
              <a:cs typeface="Arial Narrow"/>
            </a:endParaRPr>
          </a:p>
        </p:txBody>
      </p:sp>
      <p:sp>
        <p:nvSpPr>
          <p:cNvPr id="18" name="TextBox 17"/>
          <p:cNvSpPr txBox="1"/>
          <p:nvPr/>
        </p:nvSpPr>
        <p:spPr>
          <a:xfrm>
            <a:off x="0" y="152400"/>
            <a:ext cx="9143999" cy="1200329"/>
          </a:xfrm>
          <a:prstGeom prst="rect">
            <a:avLst/>
          </a:prstGeom>
          <a:noFill/>
        </p:spPr>
        <p:txBody>
          <a:bodyPr wrap="square" rtlCol="0">
            <a:spAutoFit/>
          </a:bodyPr>
          <a:lstStyle/>
          <a:p>
            <a:pPr algn="ctr"/>
            <a:r>
              <a:rPr lang="en-US" sz="4000" dirty="0" smtClean="0">
                <a:solidFill>
                  <a:schemeClr val="accent2">
                    <a:lumMod val="75000"/>
                  </a:schemeClr>
                </a:solidFill>
                <a:latin typeface="Arial Narrow"/>
                <a:cs typeface="Arial Narrow"/>
              </a:rPr>
              <a:t>Classic Communication theory. </a:t>
            </a:r>
          </a:p>
          <a:p>
            <a:pPr algn="ctr"/>
            <a:r>
              <a:rPr lang="en-US" sz="3200" dirty="0" smtClean="0">
                <a:solidFill>
                  <a:schemeClr val="accent2">
                    <a:lumMod val="50000"/>
                  </a:schemeClr>
                </a:solidFill>
                <a:latin typeface="Arial Narrow"/>
                <a:cs typeface="Arial Narrow"/>
              </a:rPr>
              <a:t>Transmission of information</a:t>
            </a:r>
            <a:endParaRPr lang="en-US" sz="3200" dirty="0">
              <a:solidFill>
                <a:schemeClr val="accent2">
                  <a:lumMod val="50000"/>
                </a:schemeClr>
              </a:solidFill>
              <a:latin typeface="Arial Narrow"/>
              <a:cs typeface="Arial Narrow"/>
            </a:endParaRPr>
          </a:p>
        </p:txBody>
      </p:sp>
      <p:sp>
        <p:nvSpPr>
          <p:cNvPr id="19" name="TextBox 18"/>
          <p:cNvSpPr txBox="1"/>
          <p:nvPr/>
        </p:nvSpPr>
        <p:spPr>
          <a:xfrm>
            <a:off x="0" y="6334780"/>
            <a:ext cx="9144000" cy="523220"/>
          </a:xfrm>
          <a:prstGeom prst="rect">
            <a:avLst/>
          </a:prstGeom>
          <a:solidFill>
            <a:schemeClr val="bg1">
              <a:lumMod val="85000"/>
              <a:alpha val="30000"/>
            </a:schemeClr>
          </a:solidFill>
        </p:spPr>
        <p:txBody>
          <a:bodyPr wrap="square" rtlCol="0">
            <a:spAutoFit/>
          </a:bodyPr>
          <a:lstStyle/>
          <a:p>
            <a:pPr algn="ctr"/>
            <a:r>
              <a:rPr lang="en-US" sz="1400" dirty="0" smtClean="0">
                <a:solidFill>
                  <a:schemeClr val="bg1">
                    <a:lumMod val="65000"/>
                  </a:schemeClr>
                </a:solidFill>
                <a:latin typeface="Calibri"/>
                <a:cs typeface="Calibri"/>
              </a:rPr>
              <a:t>According to rational thought, the Content is more important than the Channel for that content. McLuhan understood the psychological implications and consequences of the Channel: </a:t>
            </a:r>
            <a:r>
              <a:rPr lang="en-US" sz="1400" dirty="0" smtClean="0">
                <a:solidFill>
                  <a:schemeClr val="accent1">
                    <a:lumMod val="40000"/>
                    <a:lumOff val="60000"/>
                  </a:schemeClr>
                </a:solidFill>
                <a:latin typeface="Calibri"/>
                <a:cs typeface="Calibri"/>
              </a:rPr>
              <a:t>The Medium IS the Message</a:t>
            </a:r>
            <a:r>
              <a:rPr lang="en-US" sz="1400" dirty="0" smtClean="0">
                <a:solidFill>
                  <a:schemeClr val="tx1">
                    <a:lumMod val="65000"/>
                    <a:lumOff val="35000"/>
                  </a:schemeClr>
                </a:solidFill>
                <a:latin typeface="Calibri"/>
                <a:cs typeface="Calibri"/>
              </a:rPr>
              <a:t>.</a:t>
            </a:r>
            <a:endParaRPr lang="en-US" sz="1400" dirty="0">
              <a:solidFill>
                <a:schemeClr val="tx1">
                  <a:lumMod val="65000"/>
                  <a:lumOff val="35000"/>
                </a:schemeClr>
              </a:solidFill>
              <a:latin typeface="Calibri"/>
              <a:cs typeface="Calibri"/>
            </a:endParaRPr>
          </a:p>
        </p:txBody>
      </p:sp>
    </p:spTree>
  </p:cSld>
  <p:clrMapOvr>
    <a:masterClrMapping/>
  </p:clrMapOvr>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Folio">
  <a:themeElements>
    <a:clrScheme name="Folio">
      <a:dk1>
        <a:sysClr val="windowText" lastClr="000000"/>
      </a:dk1>
      <a:lt1>
        <a:sysClr val="window" lastClr="FFFFFF"/>
      </a:lt1>
      <a:dk2>
        <a:srgbClr val="2D2F2B"/>
      </a:dk2>
      <a:lt2>
        <a:srgbClr val="DEDED7"/>
      </a:lt2>
      <a:accent1>
        <a:srgbClr val="294171"/>
      </a:accent1>
      <a:accent2>
        <a:srgbClr val="748CBC"/>
      </a:accent2>
      <a:accent3>
        <a:srgbClr val="8E887C"/>
      </a:accent3>
      <a:accent4>
        <a:srgbClr val="834736"/>
      </a:accent4>
      <a:accent5>
        <a:srgbClr val="5A1705"/>
      </a:accent5>
      <a:accent6>
        <a:srgbClr val="A0A16A"/>
      </a:accent6>
      <a:hlink>
        <a:srgbClr val="74B6BC"/>
      </a:hlink>
      <a:folHlink>
        <a:srgbClr val="7F95A4"/>
      </a:folHlink>
    </a:clrScheme>
    <a:fontScheme name="Folio">
      <a:majorFont>
        <a:latin typeface="Calisto MT"/>
        <a:ea typeface=""/>
        <a:cs typeface=""/>
        <a:font script="Jpan" typeface="ＭＳ 明朝"/>
      </a:majorFont>
      <a:minorFont>
        <a:latin typeface="Calisto MT"/>
        <a:ea typeface=""/>
        <a:cs typeface=""/>
        <a:font script="Jpan" typeface="ＭＳ 明朝"/>
      </a:minorFont>
    </a:fontScheme>
    <a:fmtScheme name="Folio">
      <a:fillStyleLst>
        <a:solidFill>
          <a:schemeClr val="phClr"/>
        </a:solidFill>
        <a:blipFill rotWithShape="1">
          <a:blip xmlns:r="http://schemas.openxmlformats.org/officeDocument/2006/relationships" r:embed="rId1">
            <a:duotone>
              <a:schemeClr val="phClr">
                <a:shade val="30000"/>
                <a:satMod val="120000"/>
              </a:schemeClr>
              <a:schemeClr val="phClr">
                <a:tint val="70000"/>
                <a:satMod val="350000"/>
                <a:lumMod val="110000"/>
              </a:schemeClr>
            </a:duotone>
          </a:blip>
          <a:stretch/>
        </a:blipFill>
        <a:blipFill rotWithShape="1">
          <a:blip xmlns:r="http://schemas.openxmlformats.org/officeDocument/2006/relationships" r:embed="rId2">
            <a:duotone>
              <a:schemeClr val="phClr">
                <a:shade val="40000"/>
                <a:satMod val="120000"/>
              </a:schemeClr>
              <a:schemeClr val="phClr">
                <a:tint val="70000"/>
                <a:satMod val="300000"/>
                <a:lumMod val="110000"/>
              </a:schemeClr>
            </a:duotone>
          </a:blip>
          <a:tile tx="0" ty="0" sx="50000" sy="50000" flip="none" algn="tl"/>
        </a:blip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38100" dist="25400" dir="5400000" algn="br" rotWithShape="0">
              <a:srgbClr val="000000">
                <a:alpha val="50000"/>
              </a:srgbClr>
            </a:outerShdw>
          </a:effectLst>
        </a:effectStyle>
        <a:effectStyle>
          <a:effectLst>
            <a:innerShdw blurRad="190500" dist="25400">
              <a:srgbClr val="000000">
                <a:alpha val="50000"/>
              </a:srgbClr>
            </a:innerShdw>
          </a:effectLst>
        </a:effectStyle>
      </a:effectStyleLst>
      <a:bgFillStyleLst>
        <a:blipFill rotWithShape="1">
          <a:blip xmlns:r="http://schemas.openxmlformats.org/officeDocument/2006/relationships" r:embed="rId3">
            <a:duotone>
              <a:schemeClr val="phClr">
                <a:shade val="10000"/>
                <a:satMod val="125000"/>
              </a:schemeClr>
              <a:schemeClr val="phClr">
                <a:tint val="70000"/>
                <a:satMod val="350000"/>
                <a:lumMod val="110000"/>
              </a:schemeClr>
            </a:duotone>
          </a:blip>
          <a:stretch/>
        </a:blipFill>
        <a:blipFill rotWithShape="1">
          <a:blip xmlns:r="http://schemas.openxmlformats.org/officeDocument/2006/relationships" r:embed="rId4">
            <a:duotone>
              <a:schemeClr val="phClr">
                <a:shade val="10000"/>
                <a:satMod val="125000"/>
              </a:schemeClr>
              <a:schemeClr val="phClr">
                <a:tint val="70000"/>
                <a:satMod val="350000"/>
                <a:lumMod val="110000"/>
              </a:schemeClr>
            </a:duotone>
          </a:blip>
          <a:stretch/>
        </a:blipFill>
        <a:blipFill rotWithShape="1">
          <a:blip xmlns:r="http://schemas.openxmlformats.org/officeDocument/2006/relationships" r:embed="rId5">
            <a:duotone>
              <a:schemeClr val="phClr">
                <a:shade val="3000"/>
                <a:lumMod val="10000"/>
              </a:schemeClr>
              <a:schemeClr val="phClr">
                <a:tint val="91000"/>
                <a:satMod val="500000"/>
                <a:lumMod val="125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Folio.thmx</Template>
  <TotalTime>6334</TotalTime>
  <Words>1930</Words>
  <Application>Microsoft Macintosh PowerPoint</Application>
  <PresentationFormat>On-screen Show (4:3)</PresentationFormat>
  <Paragraphs>247</Paragraphs>
  <Slides>28</Slides>
  <Notes>21</Notes>
  <HiddenSlides>0</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Folio</vt:lpstr>
      <vt:lpstr>Marshall McLuhan</vt:lpstr>
      <vt:lpstr>Understanding Media, The extensions of man </vt:lpstr>
      <vt:lpstr>Understanding Media, The extensions of man </vt:lpstr>
      <vt:lpstr>1964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Visual Space</vt:lpstr>
      <vt:lpstr>Visual  Space</vt:lpstr>
      <vt:lpstr>The invention of the Printing Press created individualism and nationalism. </vt:lpstr>
      <vt:lpstr>Mechanical time becomes   </vt:lpstr>
      <vt:lpstr>PowerPoint Presentation</vt:lpstr>
      <vt:lpstr>PowerPoint Presentation</vt:lpstr>
      <vt:lpstr>PowerPoint Presentation</vt:lpstr>
      <vt:lpstr>PowerPoint Presentation</vt:lpstr>
      <vt:lpstr>PowerPoint Presentation</vt:lpstr>
      <vt:lpstr>PowerPoint Presentation</vt:lpstr>
    </vt:vector>
  </TitlesOfParts>
  <Company>SBCC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  Undertanding_Media</dc:title>
  <dc:creator>Alejandra Jarabo</dc:creator>
  <cp:keywords>Marshall McLuhan_x000d_The Medium is the Message_x000d_Oral culture_x000d_Electric age</cp:keywords>
  <cp:lastModifiedBy>Alejandra Jarabo</cp:lastModifiedBy>
  <cp:revision>71</cp:revision>
  <dcterms:created xsi:type="dcterms:W3CDTF">2013-10-14T05:01:24Z</dcterms:created>
  <dcterms:modified xsi:type="dcterms:W3CDTF">2014-10-01T17:44:36Z</dcterms:modified>
</cp:coreProperties>
</file>