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4686"/>
  </p:normalViewPr>
  <p:slideViewPr>
    <p:cSldViewPr snapToGrid="0" snapToObjects="1">
      <p:cViewPr varScale="1">
        <p:scale>
          <a:sx n="90" d="100"/>
          <a:sy n="90" d="100"/>
        </p:scale>
        <p:origin x="232"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DAB3D-FCB6-494A-BEDC-408F4607347F}" type="datetimeFigureOut">
              <a:rPr lang="en-US" smtClean="0"/>
              <a:t>3/10/17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CFDB8-7B92-A346-BBC4-77220AB9267C}" type="slidenum">
              <a:rPr lang="en-US" smtClean="0"/>
              <a:t>‹#›</a:t>
            </a:fld>
            <a:endParaRPr lang="en-US"/>
          </a:p>
        </p:txBody>
      </p:sp>
    </p:spTree>
    <p:extLst>
      <p:ext uri="{BB962C8B-B14F-4D97-AF65-F5344CB8AC3E}">
        <p14:creationId xmlns:p14="http://schemas.microsoft.com/office/powerpoint/2010/main" val="1376225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CFDB8-7B92-A346-BBC4-77220AB9267C}" type="slidenum">
              <a:rPr lang="en-US" smtClean="0"/>
              <a:t>13</a:t>
            </a:fld>
            <a:endParaRPr lang="en-US"/>
          </a:p>
        </p:txBody>
      </p:sp>
    </p:spTree>
    <p:extLst>
      <p:ext uri="{BB962C8B-B14F-4D97-AF65-F5344CB8AC3E}">
        <p14:creationId xmlns:p14="http://schemas.microsoft.com/office/powerpoint/2010/main" val="1830596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3/10/17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3/10/17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3/10/17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3/10/17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7.png"/><Relationship Id="rId6" Type="http://schemas.openxmlformats.org/officeDocument/2006/relationships/image" Target="../media/image28.jpg"/><Relationship Id="rId7"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 Id="rId3"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34.png"/><Relationship Id="rId6" Type="http://schemas.openxmlformats.org/officeDocument/2006/relationships/image" Target="../media/image35.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238" y="4464028"/>
            <a:ext cx="9453562" cy="1641490"/>
          </a:xfrm>
        </p:spPr>
        <p:txBody>
          <a:bodyPr>
            <a:normAutofit fontScale="90000"/>
          </a:bodyPr>
          <a:lstStyle/>
          <a:p>
            <a:r>
              <a:rPr lang="en-US" sz="6600" dirty="0" smtClean="0">
                <a:solidFill>
                  <a:schemeClr val="accent6"/>
                </a:solidFill>
              </a:rPr>
              <a:t>The Medium is the Message</a:t>
            </a:r>
            <a:r>
              <a:rPr lang="en-US" sz="6600" dirty="0" smtClean="0"/>
              <a:t/>
            </a:r>
            <a:br>
              <a:rPr lang="en-US" sz="6600" dirty="0" smtClean="0"/>
            </a:br>
            <a:r>
              <a:rPr lang="en-US" sz="6600" dirty="0" smtClean="0"/>
              <a:t>or </a:t>
            </a:r>
            <a:r>
              <a:rPr lang="en-US" sz="6600" dirty="0"/>
              <a:t>Mess </a:t>
            </a:r>
            <a:r>
              <a:rPr lang="en-US" sz="6600" dirty="0" smtClean="0"/>
              <a:t>Age, Massage, Mass Age*</a:t>
            </a:r>
            <a:endParaRPr lang="en-US" sz="6600" dirty="0"/>
          </a:p>
        </p:txBody>
      </p:sp>
      <p:sp>
        <p:nvSpPr>
          <p:cNvPr id="3" name="Subtitle 2"/>
          <p:cNvSpPr>
            <a:spLocks noGrp="1"/>
          </p:cNvSpPr>
          <p:nvPr>
            <p:ph type="subTitle" idx="1"/>
          </p:nvPr>
        </p:nvSpPr>
        <p:spPr/>
        <p:txBody>
          <a:bodyPr/>
          <a:lstStyle/>
          <a:p>
            <a:r>
              <a:rPr lang="en-US" dirty="0" smtClean="0"/>
              <a:t>Marshall  McLuhan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1377" y="-1"/>
            <a:ext cx="6110623" cy="36739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29375" cy="3673929"/>
          </a:xfrm>
          <a:prstGeom prst="rect">
            <a:avLst/>
          </a:prstGeom>
        </p:spPr>
      </p:pic>
    </p:spTree>
    <p:extLst>
      <p:ext uri="{BB962C8B-B14F-4D97-AF65-F5344CB8AC3E}">
        <p14:creationId xmlns:p14="http://schemas.microsoft.com/office/powerpoint/2010/main" val="126553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6550"/>
            <a:ext cx="10515600" cy="1806575"/>
          </a:xfrm>
        </p:spPr>
        <p:txBody>
          <a:bodyPr>
            <a:noAutofit/>
          </a:bodyPr>
          <a:lstStyle/>
          <a:p>
            <a:pPr algn="just"/>
            <a:r>
              <a:rPr lang="en-US" sz="3200" dirty="0"/>
              <a:t>This means that </a:t>
            </a:r>
            <a:r>
              <a:rPr lang="en-US" sz="3200" dirty="0">
                <a:solidFill>
                  <a:schemeClr val="accent6"/>
                </a:solidFill>
              </a:rPr>
              <a:t>people</a:t>
            </a:r>
            <a:r>
              <a:rPr lang="en-US" sz="3200" dirty="0"/>
              <a:t> tend to focus on the </a:t>
            </a:r>
            <a:r>
              <a:rPr lang="en-US" sz="3200" dirty="0">
                <a:solidFill>
                  <a:schemeClr val="accent6"/>
                </a:solidFill>
              </a:rPr>
              <a:t>obvious</a:t>
            </a:r>
            <a:r>
              <a:rPr lang="en-US" sz="3200" dirty="0"/>
              <a:t>, which is the </a:t>
            </a:r>
            <a:r>
              <a:rPr lang="en-US" sz="3200" dirty="0">
                <a:solidFill>
                  <a:schemeClr val="accent6"/>
                </a:solidFill>
              </a:rPr>
              <a:t>content</a:t>
            </a:r>
            <a:r>
              <a:rPr lang="en-US" sz="3200" dirty="0"/>
              <a:t>, to provide us </a:t>
            </a:r>
            <a:r>
              <a:rPr lang="en-US" sz="3200" dirty="0">
                <a:solidFill>
                  <a:schemeClr val="accent6"/>
                </a:solidFill>
              </a:rPr>
              <a:t>valuable</a:t>
            </a:r>
            <a:r>
              <a:rPr lang="en-US" sz="3200" dirty="0"/>
              <a:t> </a:t>
            </a:r>
            <a:r>
              <a:rPr lang="en-US" sz="3200" dirty="0">
                <a:solidFill>
                  <a:schemeClr val="accent6"/>
                </a:solidFill>
              </a:rPr>
              <a:t>information</a:t>
            </a:r>
            <a:r>
              <a:rPr lang="en-US" sz="3200" dirty="0"/>
              <a:t>, but in the process, we largely </a:t>
            </a:r>
            <a:r>
              <a:rPr lang="en-US" sz="3200" dirty="0">
                <a:solidFill>
                  <a:schemeClr val="accent6"/>
                </a:solidFill>
              </a:rPr>
              <a:t>miss</a:t>
            </a:r>
            <a:r>
              <a:rPr lang="en-US" sz="3200" dirty="0"/>
              <a:t> the </a:t>
            </a:r>
            <a:r>
              <a:rPr lang="en-US" sz="3200" dirty="0">
                <a:solidFill>
                  <a:schemeClr val="accent6"/>
                </a:solidFill>
              </a:rPr>
              <a:t>structural changes </a:t>
            </a:r>
            <a:r>
              <a:rPr lang="en-US" sz="3200" dirty="0"/>
              <a:t>in our affairs that are </a:t>
            </a:r>
            <a:r>
              <a:rPr lang="en-US" sz="3200" dirty="0">
                <a:solidFill>
                  <a:schemeClr val="accent6"/>
                </a:solidFill>
              </a:rPr>
              <a:t>introduced subtly</a:t>
            </a:r>
            <a:r>
              <a:rPr lang="en-US" sz="3200" dirty="0"/>
              <a:t>, or over </a:t>
            </a:r>
            <a:r>
              <a:rPr lang="en-US" sz="3200" dirty="0">
                <a:solidFill>
                  <a:schemeClr val="accent6"/>
                </a:solidFill>
              </a:rPr>
              <a:t>long</a:t>
            </a:r>
            <a:r>
              <a:rPr lang="en-US" sz="3200" dirty="0"/>
              <a:t> periods of </a:t>
            </a:r>
            <a:r>
              <a:rPr lang="en-US" sz="3200" dirty="0">
                <a:solidFill>
                  <a:schemeClr val="accent6"/>
                </a:solidFill>
              </a:rPr>
              <a:t>time</a:t>
            </a:r>
            <a:r>
              <a:rPr lang="en-US" sz="3200" dirty="0"/>
              <a:t>.</a:t>
            </a:r>
            <a:endParaRPr lang="en-US" sz="32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5393" b="16812"/>
          <a:stretch/>
        </p:blipFill>
        <p:spPr>
          <a:xfrm>
            <a:off x="432768" y="2833879"/>
            <a:ext cx="3596482" cy="262394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344" y="2633854"/>
            <a:ext cx="2890136" cy="37957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574" y="2833879"/>
            <a:ext cx="3747838" cy="2967038"/>
          </a:xfrm>
          <a:prstGeom prst="rect">
            <a:avLst/>
          </a:prstGeom>
        </p:spPr>
      </p:pic>
    </p:spTree>
    <p:extLst>
      <p:ext uri="{BB962C8B-B14F-4D97-AF65-F5344CB8AC3E}">
        <p14:creationId xmlns:p14="http://schemas.microsoft.com/office/powerpoint/2010/main" val="164168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4000" dirty="0"/>
              <a:t>As </a:t>
            </a:r>
            <a:r>
              <a:rPr lang="en-US" sz="4000" dirty="0">
                <a:solidFill>
                  <a:schemeClr val="accent6"/>
                </a:solidFill>
              </a:rPr>
              <a:t>society's values</a:t>
            </a:r>
            <a:r>
              <a:rPr lang="en-US" sz="4000" dirty="0"/>
              <a:t>, </a:t>
            </a:r>
            <a:r>
              <a:rPr lang="en-US" sz="4000" dirty="0">
                <a:solidFill>
                  <a:schemeClr val="accent6"/>
                </a:solidFill>
              </a:rPr>
              <a:t>norms</a:t>
            </a:r>
            <a:r>
              <a:rPr lang="en-US" sz="4000" dirty="0"/>
              <a:t>, and </a:t>
            </a:r>
            <a:r>
              <a:rPr lang="en-US" sz="4000" dirty="0">
                <a:solidFill>
                  <a:schemeClr val="accent6"/>
                </a:solidFill>
              </a:rPr>
              <a:t>ways</a:t>
            </a:r>
            <a:r>
              <a:rPr lang="en-US" sz="4000" dirty="0"/>
              <a:t> of doing things </a:t>
            </a:r>
            <a:r>
              <a:rPr lang="en-US" sz="4000" dirty="0">
                <a:solidFill>
                  <a:schemeClr val="accent6"/>
                </a:solidFill>
              </a:rPr>
              <a:t>change</a:t>
            </a:r>
            <a:r>
              <a:rPr lang="en-US" sz="4000" dirty="0"/>
              <a:t> because of the </a:t>
            </a:r>
            <a:r>
              <a:rPr lang="en-US" sz="4000" dirty="0">
                <a:solidFill>
                  <a:schemeClr val="accent6"/>
                </a:solidFill>
              </a:rPr>
              <a:t>technology</a:t>
            </a:r>
            <a:r>
              <a:rPr lang="en-US" sz="4000" dirty="0"/>
              <a:t>, it is then we </a:t>
            </a:r>
            <a:r>
              <a:rPr lang="en-US" sz="4000" dirty="0">
                <a:solidFill>
                  <a:schemeClr val="accent6"/>
                </a:solidFill>
              </a:rPr>
              <a:t>realize </a:t>
            </a:r>
            <a:r>
              <a:rPr lang="en-US" sz="4000" dirty="0"/>
              <a:t>the </a:t>
            </a:r>
            <a:r>
              <a:rPr lang="en-US" sz="4000" dirty="0">
                <a:solidFill>
                  <a:schemeClr val="accent6"/>
                </a:solidFill>
              </a:rPr>
              <a:t>social implications </a:t>
            </a:r>
            <a:r>
              <a:rPr lang="en-US" sz="4000" dirty="0"/>
              <a:t>of the </a:t>
            </a:r>
            <a:r>
              <a:rPr lang="en-US" sz="4000" dirty="0">
                <a:solidFill>
                  <a:schemeClr val="accent6"/>
                </a:solidFill>
              </a:rPr>
              <a:t>medium</a:t>
            </a:r>
            <a:r>
              <a:rPr lang="en-US" sz="4000" dirty="0"/>
              <a:t>.</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00225"/>
            <a:ext cx="4305376" cy="2639412"/>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08" t="-1352" r="15347" b="1352"/>
          <a:stretch/>
        </p:blipFill>
        <p:spPr>
          <a:xfrm>
            <a:off x="-1" y="4220368"/>
            <a:ext cx="4305377" cy="26376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6913" y="4439637"/>
            <a:ext cx="2605087" cy="241836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2451" y="1224755"/>
            <a:ext cx="4019550" cy="32816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5376" y="3979366"/>
            <a:ext cx="5281537" cy="287863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5377" y="1798939"/>
            <a:ext cx="3867074" cy="2180426"/>
          </a:xfrm>
          <a:prstGeom prst="rect">
            <a:avLst/>
          </a:prstGeom>
        </p:spPr>
      </p:pic>
    </p:spTree>
    <p:extLst>
      <p:ext uri="{BB962C8B-B14F-4D97-AF65-F5344CB8AC3E}">
        <p14:creationId xmlns:p14="http://schemas.microsoft.com/office/powerpoint/2010/main" val="125257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4400" dirty="0" smtClean="0">
                <a:solidFill>
                  <a:schemeClr val="accent6"/>
                </a:solidFill>
              </a:rPr>
              <a:t>McLuhan</a:t>
            </a:r>
            <a:r>
              <a:rPr lang="en-US" sz="4400" dirty="0" smtClean="0"/>
              <a:t> </a:t>
            </a:r>
            <a:r>
              <a:rPr lang="en-US" sz="4400" dirty="0"/>
              <a:t>interpreted </a:t>
            </a:r>
            <a:r>
              <a:rPr lang="en-US" sz="4400" dirty="0" smtClean="0">
                <a:solidFill>
                  <a:schemeClr val="accent6"/>
                </a:solidFill>
              </a:rPr>
              <a:t>Cubism</a:t>
            </a:r>
            <a:r>
              <a:rPr lang="en-US" sz="4400" dirty="0"/>
              <a:t> as announcing clearly that the </a:t>
            </a:r>
            <a:r>
              <a:rPr lang="en-US" sz="4400" dirty="0">
                <a:solidFill>
                  <a:schemeClr val="accent6"/>
                </a:solidFill>
              </a:rPr>
              <a:t>medium is the message</a:t>
            </a:r>
            <a:r>
              <a:rPr lang="en-US" sz="4400" dirty="0"/>
              <a:t>.</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9121" y="1843087"/>
            <a:ext cx="5305492" cy="31908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758" y="1843086"/>
            <a:ext cx="4114206" cy="4114206"/>
          </a:xfrm>
          <a:prstGeom prst="rect">
            <a:avLst/>
          </a:prstGeom>
        </p:spPr>
      </p:pic>
      <p:sp>
        <p:nvSpPr>
          <p:cNvPr id="6" name="TextBox 5"/>
          <p:cNvSpPr txBox="1"/>
          <p:nvPr/>
        </p:nvSpPr>
        <p:spPr>
          <a:xfrm>
            <a:off x="1119121" y="5033962"/>
            <a:ext cx="5305492" cy="923330"/>
          </a:xfrm>
          <a:prstGeom prst="rect">
            <a:avLst/>
          </a:prstGeom>
          <a:noFill/>
        </p:spPr>
        <p:txBody>
          <a:bodyPr wrap="square" rtlCol="0">
            <a:spAutoFit/>
          </a:bodyPr>
          <a:lstStyle/>
          <a:p>
            <a:pPr algn="just"/>
            <a:r>
              <a:rPr lang="en-US" dirty="0"/>
              <a:t>For him, </a:t>
            </a:r>
            <a:r>
              <a:rPr lang="en-US" dirty="0">
                <a:solidFill>
                  <a:schemeClr val="accent6"/>
                </a:solidFill>
              </a:rPr>
              <a:t>Cubist</a:t>
            </a:r>
            <a:r>
              <a:rPr lang="en-US" dirty="0"/>
              <a:t> </a:t>
            </a:r>
            <a:r>
              <a:rPr lang="en-US" dirty="0">
                <a:solidFill>
                  <a:schemeClr val="accent6"/>
                </a:solidFill>
              </a:rPr>
              <a:t>art</a:t>
            </a:r>
            <a:r>
              <a:rPr lang="en-US" dirty="0"/>
              <a:t> required "</a:t>
            </a:r>
            <a:r>
              <a:rPr lang="en-US" dirty="0">
                <a:solidFill>
                  <a:schemeClr val="accent6"/>
                </a:solidFill>
              </a:rPr>
              <a:t>instant sensory awareness of the </a:t>
            </a:r>
            <a:r>
              <a:rPr lang="en-US" dirty="0" smtClean="0">
                <a:solidFill>
                  <a:schemeClr val="accent6"/>
                </a:solidFill>
              </a:rPr>
              <a:t>whole</a:t>
            </a:r>
            <a:r>
              <a:rPr lang="en-US" dirty="0" smtClean="0"/>
              <a:t>”</a:t>
            </a:r>
            <a:r>
              <a:rPr lang="en-US" baseline="30000" dirty="0" smtClean="0"/>
              <a:t> </a:t>
            </a:r>
            <a:r>
              <a:rPr lang="en-US" dirty="0" smtClean="0"/>
              <a:t>rather </a:t>
            </a:r>
            <a:r>
              <a:rPr lang="en-US" dirty="0"/>
              <a:t>than perspective alone.</a:t>
            </a:r>
            <a:endParaRPr lang="en-US" dirty="0"/>
          </a:p>
        </p:txBody>
      </p:sp>
    </p:spTree>
    <p:extLst>
      <p:ext uri="{BB962C8B-B14F-4D97-AF65-F5344CB8AC3E}">
        <p14:creationId xmlns:p14="http://schemas.microsoft.com/office/powerpoint/2010/main" val="153119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163"/>
            <a:ext cx="10515600" cy="1847851"/>
          </a:xfrm>
        </p:spPr>
        <p:txBody>
          <a:bodyPr>
            <a:normAutofit/>
          </a:bodyPr>
          <a:lstStyle/>
          <a:p>
            <a:pPr algn="just"/>
            <a:r>
              <a:rPr lang="en-US" sz="3000" dirty="0" smtClean="0"/>
              <a:t>In </a:t>
            </a:r>
            <a:r>
              <a:rPr lang="en-US" sz="3000" dirty="0"/>
              <a:t>other words, with </a:t>
            </a:r>
            <a:r>
              <a:rPr lang="en-US" sz="3000" dirty="0">
                <a:solidFill>
                  <a:schemeClr val="accent6"/>
                </a:solidFill>
              </a:rPr>
              <a:t>Cubism</a:t>
            </a:r>
            <a:r>
              <a:rPr lang="en-US" sz="3000" dirty="0"/>
              <a:t> one could not ask what the </a:t>
            </a:r>
            <a:r>
              <a:rPr lang="en-US" sz="3000" dirty="0">
                <a:solidFill>
                  <a:schemeClr val="accent6"/>
                </a:solidFill>
              </a:rPr>
              <a:t>artwork</a:t>
            </a:r>
            <a:r>
              <a:rPr lang="en-US" sz="3000" dirty="0"/>
              <a:t> </a:t>
            </a:r>
            <a:r>
              <a:rPr lang="en-US" sz="3000" dirty="0">
                <a:solidFill>
                  <a:schemeClr val="accent6"/>
                </a:solidFill>
              </a:rPr>
              <a:t>was</a:t>
            </a:r>
            <a:r>
              <a:rPr lang="en-US" sz="3000" dirty="0"/>
              <a:t> about (content</a:t>
            </a:r>
            <a:r>
              <a:rPr lang="en-US" sz="3000" dirty="0" smtClean="0"/>
              <a:t>),</a:t>
            </a:r>
            <a:r>
              <a:rPr lang="en-US" sz="3000" dirty="0"/>
              <a:t> but rather </a:t>
            </a:r>
            <a:r>
              <a:rPr lang="en-US" sz="3000" dirty="0">
                <a:solidFill>
                  <a:schemeClr val="accent6"/>
                </a:solidFill>
              </a:rPr>
              <a:t>consider</a:t>
            </a:r>
            <a:r>
              <a:rPr lang="en-US" sz="3000" dirty="0"/>
              <a:t> it in </a:t>
            </a:r>
            <a:r>
              <a:rPr lang="en-US" sz="3000" dirty="0">
                <a:solidFill>
                  <a:schemeClr val="accent6"/>
                </a:solidFill>
              </a:rPr>
              <a:t>its</a:t>
            </a:r>
            <a:r>
              <a:rPr lang="en-US" sz="3000" dirty="0"/>
              <a:t> </a:t>
            </a:r>
            <a:r>
              <a:rPr lang="en-US" sz="3000" dirty="0">
                <a:solidFill>
                  <a:schemeClr val="accent6"/>
                </a:solidFill>
              </a:rPr>
              <a:t>entirety</a:t>
            </a:r>
            <a:r>
              <a:rPr lang="en-US" sz="3000" dirty="0"/>
              <a:t>.</a:t>
            </a:r>
            <a:endParaRPr lang="en-US" sz="3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28" y="1418800"/>
            <a:ext cx="3714096" cy="461485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3324" y="1418800"/>
            <a:ext cx="3661053" cy="4614859"/>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4775"/>
          <a:stretch/>
        </p:blipFill>
        <p:spPr>
          <a:xfrm>
            <a:off x="7404376" y="1418800"/>
            <a:ext cx="4787623" cy="22673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4375" y="3686176"/>
            <a:ext cx="4787624" cy="2347484"/>
          </a:xfrm>
          <a:prstGeom prst="rect">
            <a:avLst/>
          </a:prstGeom>
        </p:spPr>
      </p:pic>
      <p:sp>
        <p:nvSpPr>
          <p:cNvPr id="8" name="TextBox 7"/>
          <p:cNvSpPr txBox="1"/>
          <p:nvPr/>
        </p:nvSpPr>
        <p:spPr>
          <a:xfrm>
            <a:off x="11015663" y="6343650"/>
            <a:ext cx="1071562" cy="369332"/>
          </a:xfrm>
          <a:prstGeom prst="rect">
            <a:avLst/>
          </a:prstGeom>
          <a:noFill/>
        </p:spPr>
        <p:txBody>
          <a:bodyPr wrap="square" rtlCol="0">
            <a:spAutoFit/>
          </a:bodyPr>
          <a:lstStyle/>
          <a:p>
            <a:r>
              <a:rPr lang="en-US" dirty="0" smtClean="0">
                <a:solidFill>
                  <a:schemeClr val="accent6"/>
                </a:solidFill>
              </a:rPr>
              <a:t>The end.</a:t>
            </a:r>
            <a:endParaRPr lang="en-US" dirty="0">
              <a:solidFill>
                <a:schemeClr val="accent6"/>
              </a:solidFill>
            </a:endParaRPr>
          </a:p>
        </p:txBody>
      </p:sp>
    </p:spTree>
    <p:extLst>
      <p:ext uri="{BB962C8B-B14F-4D97-AF65-F5344CB8AC3E}">
        <p14:creationId xmlns:p14="http://schemas.microsoft.com/office/powerpoint/2010/main" val="91811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600" dirty="0" smtClean="0"/>
              <a:t>In 1964, </a:t>
            </a:r>
            <a:r>
              <a:rPr lang="en-US" sz="3600" dirty="0" smtClean="0">
                <a:solidFill>
                  <a:schemeClr val="accent6"/>
                </a:solidFill>
              </a:rPr>
              <a:t>McLuhan</a:t>
            </a:r>
            <a:r>
              <a:rPr lang="en-US" sz="3600" dirty="0" smtClean="0"/>
              <a:t> proposed that a </a:t>
            </a:r>
            <a:r>
              <a:rPr lang="en-US" sz="3600" dirty="0" smtClean="0">
                <a:solidFill>
                  <a:schemeClr val="accent6"/>
                </a:solidFill>
              </a:rPr>
              <a:t>medium itself</a:t>
            </a:r>
            <a:r>
              <a:rPr lang="en-US" sz="3600" dirty="0" smtClean="0"/>
              <a:t>, not the content it carries, should be the </a:t>
            </a:r>
            <a:r>
              <a:rPr lang="en-US" sz="3600" dirty="0" smtClean="0">
                <a:solidFill>
                  <a:schemeClr val="accent6"/>
                </a:solidFill>
              </a:rPr>
              <a:t>focus of study</a:t>
            </a:r>
            <a:r>
              <a:rPr lang="en-US" sz="3600" dirty="0" smtClean="0"/>
              <a:t>.</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57561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231"/>
            <a:ext cx="10515600" cy="1573457"/>
          </a:xfrm>
        </p:spPr>
        <p:txBody>
          <a:bodyPr>
            <a:noAutofit/>
          </a:bodyPr>
          <a:lstStyle/>
          <a:p>
            <a:pPr algn="just" fontAlgn="base"/>
            <a:r>
              <a:rPr lang="en-US" sz="2400" dirty="0" smtClean="0"/>
              <a:t/>
            </a:r>
            <a:br>
              <a:rPr lang="en-US" sz="2400" dirty="0" smtClean="0"/>
            </a:br>
            <a:r>
              <a:rPr lang="en-US" sz="2000" dirty="0" smtClean="0"/>
              <a:t>When </a:t>
            </a:r>
            <a:r>
              <a:rPr lang="en-US" sz="2000" dirty="0"/>
              <a:t>the book came back from the typesetter’s, it had on the cover </a:t>
            </a:r>
            <a:r>
              <a:rPr lang="en-US" sz="2000" dirty="0">
                <a:solidFill>
                  <a:schemeClr val="accent6"/>
                </a:solidFill>
              </a:rPr>
              <a:t>“Massage</a:t>
            </a:r>
            <a:r>
              <a:rPr lang="en-US" sz="2000" dirty="0"/>
              <a:t>” as it still does. The title was supposed to have read </a:t>
            </a:r>
            <a:r>
              <a:rPr lang="en-US" sz="2000" dirty="0">
                <a:solidFill>
                  <a:schemeClr val="accent6"/>
                </a:solidFill>
              </a:rPr>
              <a:t>“The Medium is the Message” </a:t>
            </a:r>
            <a:r>
              <a:rPr lang="en-US" sz="2000" dirty="0"/>
              <a:t>but the typesetter had made an error. When Marshall saw the typo he </a:t>
            </a:r>
            <a:r>
              <a:rPr lang="en-US" sz="2000" dirty="0" smtClean="0"/>
              <a:t>exclaimed</a:t>
            </a:r>
            <a:r>
              <a:rPr lang="en-US" sz="2000" dirty="0"/>
              <a:t>, </a:t>
            </a:r>
            <a:r>
              <a:rPr lang="en-US" sz="2000" dirty="0">
                <a:solidFill>
                  <a:schemeClr val="accent6"/>
                </a:solidFill>
              </a:rPr>
              <a:t>“Leave it alone! It’s great, and right on target!”</a:t>
            </a:r>
            <a:br>
              <a:rPr lang="en-US" sz="2000" dirty="0">
                <a:solidFill>
                  <a:schemeClr val="accent6"/>
                </a:solidFill>
              </a:rPr>
            </a:br>
            <a:r>
              <a:rPr lang="en-US" sz="2000" dirty="0"/>
              <a:t>Now there are four possible readings for the last word of the title, all of them accurate: </a:t>
            </a:r>
            <a:r>
              <a:rPr lang="en-US" sz="2000" dirty="0" smtClean="0"/>
              <a:t/>
            </a:r>
            <a:br>
              <a:rPr lang="en-US" sz="2000" dirty="0" smtClean="0"/>
            </a:br>
            <a:r>
              <a:rPr lang="en-US" sz="2000" dirty="0" smtClean="0">
                <a:solidFill>
                  <a:schemeClr val="accent6"/>
                </a:solidFill>
              </a:rPr>
              <a:t>“</a:t>
            </a:r>
            <a:r>
              <a:rPr lang="en-US" sz="2000" dirty="0">
                <a:solidFill>
                  <a:schemeClr val="accent6"/>
                </a:solidFill>
              </a:rPr>
              <a:t>Message” </a:t>
            </a:r>
            <a:r>
              <a:rPr lang="en-US" sz="2000" dirty="0" smtClean="0">
                <a:solidFill>
                  <a:schemeClr val="accent6"/>
                </a:solidFill>
              </a:rPr>
              <a:t>and “Mess </a:t>
            </a:r>
            <a:r>
              <a:rPr lang="en-US" sz="2000" dirty="0">
                <a:solidFill>
                  <a:schemeClr val="accent6"/>
                </a:solidFill>
              </a:rPr>
              <a:t>Age,” “Massage” and “Mass Age.”</a:t>
            </a:r>
            <a:br>
              <a:rPr lang="en-US" sz="2000" dirty="0">
                <a:solidFill>
                  <a:schemeClr val="accent6"/>
                </a:solidFill>
              </a:rPr>
            </a:br>
            <a:endParaRPr lang="en-US" sz="2000" dirty="0">
              <a:solidFill>
                <a:schemeClr val="accent6"/>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9431" y="1825625"/>
            <a:ext cx="7735712" cy="4351338"/>
          </a:xfrm>
        </p:spPr>
      </p:pic>
    </p:spTree>
    <p:extLst>
      <p:ext uri="{BB962C8B-B14F-4D97-AF65-F5344CB8AC3E}">
        <p14:creationId xmlns:p14="http://schemas.microsoft.com/office/powerpoint/2010/main" val="48708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731"/>
            <a:ext cx="10515600" cy="1732419"/>
          </a:xfrm>
        </p:spPr>
        <p:txBody>
          <a:bodyPr>
            <a:normAutofit/>
          </a:bodyPr>
          <a:lstStyle/>
          <a:p>
            <a:pPr algn="just"/>
            <a:r>
              <a:rPr lang="en-US" sz="3200" dirty="0" smtClean="0"/>
              <a:t>In this book, </a:t>
            </a:r>
            <a:r>
              <a:rPr lang="en-US" sz="3200" dirty="0" smtClean="0">
                <a:solidFill>
                  <a:schemeClr val="accent6"/>
                </a:solidFill>
              </a:rPr>
              <a:t>McLuhan</a:t>
            </a:r>
            <a:r>
              <a:rPr lang="en-US" sz="3200" dirty="0" smtClean="0"/>
              <a:t> proposed that the </a:t>
            </a:r>
            <a:r>
              <a:rPr lang="en-US" sz="3200" dirty="0" smtClean="0">
                <a:solidFill>
                  <a:schemeClr val="accent6"/>
                </a:solidFill>
              </a:rPr>
              <a:t>”content </a:t>
            </a:r>
            <a:r>
              <a:rPr lang="en-US" sz="3200" dirty="0">
                <a:solidFill>
                  <a:schemeClr val="accent6"/>
                </a:solidFill>
              </a:rPr>
              <a:t>of any medium is always another </a:t>
            </a:r>
            <a:r>
              <a:rPr lang="en-US" sz="3200" dirty="0" smtClean="0">
                <a:solidFill>
                  <a:schemeClr val="accent6"/>
                </a:solidFill>
              </a:rPr>
              <a:t>medium”</a:t>
            </a:r>
            <a:r>
              <a:rPr lang="en-US" sz="3200" dirty="0" smtClean="0"/>
              <a:t>:</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2021" y="1420185"/>
            <a:ext cx="3443866" cy="191678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761" y="4108209"/>
            <a:ext cx="2446658" cy="2104309"/>
          </a:xfrm>
          <a:prstGeom prst="rect">
            <a:avLst/>
          </a:prstGeom>
        </p:spPr>
      </p:pic>
      <p:sp>
        <p:nvSpPr>
          <p:cNvPr id="7" name="TextBox 6"/>
          <p:cNvSpPr txBox="1"/>
          <p:nvPr/>
        </p:nvSpPr>
        <p:spPr>
          <a:xfrm>
            <a:off x="972021" y="6239677"/>
            <a:ext cx="3386138" cy="369332"/>
          </a:xfrm>
          <a:prstGeom prst="rect">
            <a:avLst/>
          </a:prstGeom>
          <a:noFill/>
        </p:spPr>
        <p:txBody>
          <a:bodyPr wrap="square" rtlCol="0">
            <a:spAutoFit/>
          </a:bodyPr>
          <a:lstStyle/>
          <a:p>
            <a:r>
              <a:rPr lang="en-US" dirty="0">
                <a:solidFill>
                  <a:schemeClr val="accent6"/>
                </a:solidFill>
              </a:rPr>
              <a:t>S</a:t>
            </a:r>
            <a:r>
              <a:rPr lang="en-US" dirty="0" smtClean="0">
                <a:solidFill>
                  <a:schemeClr val="accent6"/>
                </a:solidFill>
              </a:rPr>
              <a:t>peech</a:t>
            </a:r>
            <a:r>
              <a:rPr lang="en-US" dirty="0" smtClean="0"/>
              <a:t> </a:t>
            </a:r>
            <a:r>
              <a:rPr lang="en-US" dirty="0"/>
              <a:t>is the content of </a:t>
            </a:r>
            <a:r>
              <a:rPr lang="en-US" dirty="0">
                <a:solidFill>
                  <a:schemeClr val="accent6"/>
                </a:solidFill>
              </a:rPr>
              <a:t>writing</a:t>
            </a:r>
            <a:endParaRPr lang="en-US" dirty="0">
              <a:solidFill>
                <a:schemeClr val="accent6"/>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9177" y="1055437"/>
            <a:ext cx="3455193" cy="205288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3718" y="3921240"/>
            <a:ext cx="3215505" cy="2104310"/>
          </a:xfrm>
          <a:prstGeom prst="rect">
            <a:avLst/>
          </a:prstGeom>
        </p:spPr>
      </p:pic>
      <p:sp>
        <p:nvSpPr>
          <p:cNvPr id="16" name="Down Arrow 15"/>
          <p:cNvSpPr/>
          <p:nvPr/>
        </p:nvSpPr>
        <p:spPr>
          <a:xfrm>
            <a:off x="2047857" y="3549777"/>
            <a:ext cx="1314450" cy="410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9116334">
            <a:off x="4441835" y="4222685"/>
            <a:ext cx="3176161" cy="369332"/>
          </a:xfrm>
          <a:prstGeom prst="rect">
            <a:avLst/>
          </a:prstGeom>
          <a:noFill/>
        </p:spPr>
        <p:txBody>
          <a:bodyPr wrap="square" rtlCol="0">
            <a:spAutoFit/>
          </a:bodyPr>
          <a:lstStyle/>
          <a:p>
            <a:r>
              <a:rPr lang="en-US" dirty="0">
                <a:solidFill>
                  <a:schemeClr val="accent6"/>
                </a:solidFill>
              </a:rPr>
              <a:t>W</a:t>
            </a:r>
            <a:r>
              <a:rPr lang="en-US" dirty="0" smtClean="0">
                <a:solidFill>
                  <a:schemeClr val="accent6"/>
                </a:solidFill>
              </a:rPr>
              <a:t>riting</a:t>
            </a:r>
            <a:r>
              <a:rPr lang="en-US" dirty="0" smtClean="0"/>
              <a:t> </a:t>
            </a:r>
            <a:r>
              <a:rPr lang="en-US" dirty="0"/>
              <a:t>is the content of </a:t>
            </a:r>
            <a:r>
              <a:rPr lang="en-US" dirty="0">
                <a:solidFill>
                  <a:schemeClr val="accent6"/>
                </a:solidFill>
              </a:rPr>
              <a:t>print</a:t>
            </a:r>
            <a:endParaRPr lang="en-US" dirty="0">
              <a:solidFill>
                <a:schemeClr val="accent6"/>
              </a:solidFill>
            </a:endParaRPr>
          </a:p>
        </p:txBody>
      </p:sp>
      <p:sp>
        <p:nvSpPr>
          <p:cNvPr id="23" name="Up Arrow 22"/>
          <p:cNvSpPr/>
          <p:nvPr/>
        </p:nvSpPr>
        <p:spPr>
          <a:xfrm rot="2953395">
            <a:off x="5175838" y="2029544"/>
            <a:ext cx="1464758" cy="35988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364064" y="6025550"/>
            <a:ext cx="4214812" cy="369332"/>
          </a:xfrm>
          <a:prstGeom prst="rect">
            <a:avLst/>
          </a:prstGeom>
          <a:noFill/>
        </p:spPr>
        <p:txBody>
          <a:bodyPr wrap="square" rtlCol="0">
            <a:spAutoFit/>
          </a:bodyPr>
          <a:lstStyle/>
          <a:p>
            <a:r>
              <a:rPr lang="en-US" dirty="0">
                <a:solidFill>
                  <a:schemeClr val="accent6"/>
                </a:solidFill>
              </a:rPr>
              <a:t>P</a:t>
            </a:r>
            <a:r>
              <a:rPr lang="en-US" dirty="0" smtClean="0">
                <a:solidFill>
                  <a:schemeClr val="accent6"/>
                </a:solidFill>
              </a:rPr>
              <a:t>rint</a:t>
            </a:r>
            <a:r>
              <a:rPr lang="en-US" dirty="0" smtClean="0"/>
              <a:t> </a:t>
            </a:r>
            <a:r>
              <a:rPr lang="en-US" dirty="0"/>
              <a:t>itself is the content of the </a:t>
            </a:r>
            <a:r>
              <a:rPr lang="en-US" dirty="0">
                <a:solidFill>
                  <a:schemeClr val="accent6"/>
                </a:solidFill>
              </a:rPr>
              <a:t>telegraph</a:t>
            </a:r>
            <a:endParaRPr lang="en-US" dirty="0">
              <a:solidFill>
                <a:schemeClr val="accent6"/>
              </a:solidFill>
            </a:endParaRPr>
          </a:p>
        </p:txBody>
      </p:sp>
      <p:sp>
        <p:nvSpPr>
          <p:cNvPr id="25" name="Down Arrow 24"/>
          <p:cNvSpPr/>
          <p:nvPr/>
        </p:nvSpPr>
        <p:spPr>
          <a:xfrm>
            <a:off x="8812404" y="3233459"/>
            <a:ext cx="1328737" cy="5216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4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Autofit/>
          </a:bodyPr>
          <a:lstStyle/>
          <a:p>
            <a:pPr algn="just"/>
            <a:r>
              <a:rPr lang="en-US" sz="3200" dirty="0">
                <a:solidFill>
                  <a:schemeClr val="accent6"/>
                </a:solidFill>
              </a:rPr>
              <a:t>McLuhan</a:t>
            </a:r>
            <a:r>
              <a:rPr lang="en-US" sz="3200" dirty="0"/>
              <a:t> understood "</a:t>
            </a:r>
            <a:r>
              <a:rPr lang="en-US" sz="3200" dirty="0">
                <a:solidFill>
                  <a:schemeClr val="accent6"/>
                </a:solidFill>
              </a:rPr>
              <a:t>medium</a:t>
            </a:r>
            <a:r>
              <a:rPr lang="en-US" sz="3200" dirty="0"/>
              <a:t>" in a </a:t>
            </a:r>
            <a:r>
              <a:rPr lang="en-US" sz="3200" dirty="0">
                <a:solidFill>
                  <a:schemeClr val="accent6"/>
                </a:solidFill>
              </a:rPr>
              <a:t>broad sense</a:t>
            </a:r>
            <a:r>
              <a:rPr lang="en-US" sz="3200" dirty="0"/>
              <a:t>. He identified the </a:t>
            </a:r>
            <a:r>
              <a:rPr lang="en-US" sz="3200" dirty="0">
                <a:solidFill>
                  <a:schemeClr val="accent6"/>
                </a:solidFill>
              </a:rPr>
              <a:t>light bulb </a:t>
            </a:r>
            <a:r>
              <a:rPr lang="en-US" sz="3200" dirty="0"/>
              <a:t>as a </a:t>
            </a:r>
            <a:r>
              <a:rPr lang="en-US" sz="3200" dirty="0">
                <a:solidFill>
                  <a:schemeClr val="accent6"/>
                </a:solidFill>
              </a:rPr>
              <a:t>clear demonstration </a:t>
            </a:r>
            <a:r>
              <a:rPr lang="en-US" sz="3200" dirty="0"/>
              <a:t>of the concept of "the medium is the message".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8113" y="2309257"/>
            <a:ext cx="9275774" cy="4207912"/>
          </a:xfrm>
        </p:spPr>
      </p:pic>
      <p:sp>
        <p:nvSpPr>
          <p:cNvPr id="5" name="TextBox 4"/>
          <p:cNvSpPr txBox="1"/>
          <p:nvPr/>
        </p:nvSpPr>
        <p:spPr>
          <a:xfrm>
            <a:off x="3357564" y="1825625"/>
            <a:ext cx="6643687" cy="369332"/>
          </a:xfrm>
          <a:prstGeom prst="rect">
            <a:avLst/>
          </a:prstGeom>
          <a:noFill/>
        </p:spPr>
        <p:txBody>
          <a:bodyPr wrap="square" rtlCol="0">
            <a:spAutoFit/>
          </a:bodyPr>
          <a:lstStyle/>
          <a:p>
            <a:r>
              <a:rPr lang="en-US" dirty="0">
                <a:solidFill>
                  <a:schemeClr val="accent6"/>
                </a:solidFill>
              </a:rPr>
              <a:t>He describes the light bulb as a medium without any content.</a:t>
            </a:r>
            <a:endParaRPr lang="en-US" dirty="0">
              <a:solidFill>
                <a:schemeClr val="accent6"/>
              </a:solidFill>
            </a:endParaRPr>
          </a:p>
        </p:txBody>
      </p:sp>
    </p:spTree>
    <p:extLst>
      <p:ext uri="{BB962C8B-B14F-4D97-AF65-F5344CB8AC3E}">
        <p14:creationId xmlns:p14="http://schemas.microsoft.com/office/powerpoint/2010/main" val="733578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212" y="365125"/>
            <a:ext cx="10515600" cy="1325563"/>
          </a:xfrm>
        </p:spPr>
        <p:txBody>
          <a:bodyPr>
            <a:normAutofit fontScale="90000"/>
          </a:bodyPr>
          <a:lstStyle/>
          <a:p>
            <a:pPr algn="just"/>
            <a:r>
              <a:rPr lang="en-US" sz="3600" dirty="0"/>
              <a:t>A </a:t>
            </a:r>
            <a:r>
              <a:rPr lang="en-US" sz="3600" dirty="0">
                <a:solidFill>
                  <a:schemeClr val="accent6"/>
                </a:solidFill>
              </a:rPr>
              <a:t>light bulb </a:t>
            </a:r>
            <a:r>
              <a:rPr lang="en-US" sz="3600" dirty="0"/>
              <a:t>does not have content in the way that a newspaper has articles or a television has programs, yet it </a:t>
            </a:r>
            <a:r>
              <a:rPr lang="en-US" sz="3600" dirty="0">
                <a:solidFill>
                  <a:schemeClr val="accent6"/>
                </a:solidFill>
              </a:rPr>
              <a:t>is a medium that has a social </a:t>
            </a:r>
            <a:r>
              <a:rPr lang="en-US" sz="3600" dirty="0" smtClean="0">
                <a:solidFill>
                  <a:schemeClr val="accent6"/>
                </a:solidFill>
              </a:rPr>
              <a:t>effect</a:t>
            </a:r>
            <a:r>
              <a:rPr lang="en-US" sz="3600" dirty="0" smtClean="0">
                <a:solidFill>
                  <a:schemeClr val="tx1"/>
                </a:solidFill>
              </a:rPr>
              <a:t>…</a:t>
            </a:r>
            <a:endParaRPr lang="en-US" sz="3600"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575" y="2141934"/>
            <a:ext cx="4444063" cy="271581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169" y="2156222"/>
            <a:ext cx="3602038" cy="2701528"/>
          </a:xfrm>
          <a:prstGeom prst="rect">
            <a:avLst/>
          </a:prstGeom>
        </p:spPr>
      </p:pic>
      <p:sp>
        <p:nvSpPr>
          <p:cNvPr id="7" name="TextBox 6"/>
          <p:cNvSpPr txBox="1"/>
          <p:nvPr/>
        </p:nvSpPr>
        <p:spPr>
          <a:xfrm>
            <a:off x="4100513" y="5186362"/>
            <a:ext cx="3771900" cy="923330"/>
          </a:xfrm>
          <a:prstGeom prst="rect">
            <a:avLst/>
          </a:prstGeom>
          <a:noFill/>
        </p:spPr>
        <p:txBody>
          <a:bodyPr wrap="square" rtlCol="0">
            <a:spAutoFit/>
          </a:bodyPr>
          <a:lstStyle/>
          <a:p>
            <a:pPr algn="just"/>
            <a:r>
              <a:rPr lang="en-US" dirty="0" smtClean="0">
                <a:solidFill>
                  <a:schemeClr val="accent6"/>
                </a:solidFill>
              </a:rPr>
              <a:t>A light </a:t>
            </a:r>
            <a:r>
              <a:rPr lang="en-US" dirty="0">
                <a:solidFill>
                  <a:schemeClr val="accent6"/>
                </a:solidFill>
              </a:rPr>
              <a:t>bulb enables people to create spaces during nighttime that would otherwise be enveloped by darkness.</a:t>
            </a:r>
            <a:endParaRPr lang="en-US" dirty="0">
              <a:solidFill>
                <a:schemeClr val="accent6"/>
              </a:solidFill>
            </a:endParaRPr>
          </a:p>
        </p:txBody>
      </p:sp>
    </p:spTree>
    <p:extLst>
      <p:ext uri="{BB962C8B-B14F-4D97-AF65-F5344CB8AC3E}">
        <p14:creationId xmlns:p14="http://schemas.microsoft.com/office/powerpoint/2010/main" val="132935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2400" dirty="0"/>
              <a:t>Likewise, the message of a newscast about a </a:t>
            </a:r>
            <a:r>
              <a:rPr lang="en-US" sz="2400" dirty="0">
                <a:solidFill>
                  <a:schemeClr val="accent6"/>
                </a:solidFill>
              </a:rPr>
              <a:t>heinous crime </a:t>
            </a:r>
            <a:r>
              <a:rPr lang="en-US" sz="2400" dirty="0"/>
              <a:t>may be </a:t>
            </a:r>
            <a:r>
              <a:rPr lang="en-US" sz="2400" dirty="0">
                <a:solidFill>
                  <a:schemeClr val="accent6"/>
                </a:solidFill>
              </a:rPr>
              <a:t>less about </a:t>
            </a:r>
            <a:r>
              <a:rPr lang="en-US" sz="2400" dirty="0"/>
              <a:t>the individual news story itself — </a:t>
            </a:r>
            <a:r>
              <a:rPr lang="en-US" sz="2400" dirty="0">
                <a:solidFill>
                  <a:schemeClr val="accent6"/>
                </a:solidFill>
              </a:rPr>
              <a:t>the content </a:t>
            </a:r>
            <a:r>
              <a:rPr lang="en-US" sz="2400" dirty="0"/>
              <a:t>— and </a:t>
            </a:r>
            <a:r>
              <a:rPr lang="en-US" sz="2400" dirty="0">
                <a:solidFill>
                  <a:schemeClr val="accent6"/>
                </a:solidFill>
              </a:rPr>
              <a:t>more about </a:t>
            </a:r>
            <a:r>
              <a:rPr lang="en-US" sz="2400" dirty="0"/>
              <a:t>the </a:t>
            </a:r>
            <a:r>
              <a:rPr lang="en-US" sz="2400" dirty="0">
                <a:solidFill>
                  <a:schemeClr val="accent6"/>
                </a:solidFill>
              </a:rPr>
              <a:t>change in public attitude </a:t>
            </a:r>
            <a:r>
              <a:rPr lang="en-US" sz="2400" dirty="0"/>
              <a:t>towards crime that the </a:t>
            </a:r>
            <a:r>
              <a:rPr lang="en-US" sz="2400" dirty="0">
                <a:solidFill>
                  <a:schemeClr val="accent6"/>
                </a:solidFill>
              </a:rPr>
              <a:t>newscast engenders </a:t>
            </a:r>
            <a:r>
              <a:rPr lang="en-US" sz="2400" dirty="0"/>
              <a:t>by the fact that </a:t>
            </a:r>
            <a:r>
              <a:rPr lang="en-US" sz="2400" dirty="0">
                <a:solidFill>
                  <a:schemeClr val="accent6"/>
                </a:solidFill>
              </a:rPr>
              <a:t>such crimes </a:t>
            </a:r>
            <a:r>
              <a:rPr lang="en-US" sz="2400" dirty="0"/>
              <a:t>are in effect being </a:t>
            </a:r>
            <a:r>
              <a:rPr lang="en-US" sz="2400" dirty="0">
                <a:solidFill>
                  <a:schemeClr val="accent6"/>
                </a:solidFill>
              </a:rPr>
              <a:t>brought into the home </a:t>
            </a:r>
            <a:r>
              <a:rPr lang="en-US" sz="2400" dirty="0"/>
              <a:t>to watch over </a:t>
            </a:r>
            <a:r>
              <a:rPr lang="en-US" sz="2400" dirty="0">
                <a:solidFill>
                  <a:schemeClr val="accent6"/>
                </a:solidFill>
              </a:rPr>
              <a:t>dinner</a:t>
            </a:r>
            <a:r>
              <a:rPr lang="en-US" sz="2400" dirty="0"/>
              <a:t>.</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91171"/>
            <a:ext cx="4442884" cy="3332163"/>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456"/>
          <a:stretch/>
        </p:blipFill>
        <p:spPr>
          <a:xfrm>
            <a:off x="6234585" y="1785142"/>
            <a:ext cx="5119215" cy="4544219"/>
          </a:xfrm>
          <a:prstGeom prst="rect">
            <a:avLst/>
          </a:prstGeom>
        </p:spPr>
      </p:pic>
    </p:spTree>
    <p:extLst>
      <p:ext uri="{BB962C8B-B14F-4D97-AF65-F5344CB8AC3E}">
        <p14:creationId xmlns:p14="http://schemas.microsoft.com/office/powerpoint/2010/main" val="1274026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r>
              <a:rPr lang="en-US" sz="4000" dirty="0"/>
              <a:t>I</a:t>
            </a:r>
            <a:r>
              <a:rPr lang="en-US" sz="4000" dirty="0" smtClean="0"/>
              <a:t>n</a:t>
            </a:r>
            <a:r>
              <a:rPr lang="en-US" sz="4000" dirty="0"/>
              <a:t> </a:t>
            </a:r>
            <a:r>
              <a:rPr lang="en-US" sz="4000" i="1" dirty="0">
                <a:solidFill>
                  <a:schemeClr val="accent6"/>
                </a:solidFill>
              </a:rPr>
              <a:t>Understanding Media</a:t>
            </a:r>
            <a:r>
              <a:rPr lang="en-US" sz="4000" dirty="0"/>
              <a:t>, McLuhan describes the </a:t>
            </a:r>
            <a:r>
              <a:rPr lang="en-US" sz="4000" dirty="0" smtClean="0"/>
              <a:t>”</a:t>
            </a:r>
            <a:r>
              <a:rPr lang="en-US" sz="4000" dirty="0" smtClean="0">
                <a:solidFill>
                  <a:schemeClr val="accent6"/>
                </a:solidFill>
              </a:rPr>
              <a:t>content</a:t>
            </a:r>
            <a:r>
              <a:rPr lang="en-US" sz="4000" dirty="0" smtClean="0"/>
              <a:t>” </a:t>
            </a:r>
            <a:r>
              <a:rPr lang="en-US" sz="4000" dirty="0"/>
              <a:t>of a medium </a:t>
            </a:r>
            <a:r>
              <a:rPr lang="en-US" sz="4000" dirty="0" smtClean="0"/>
              <a:t>as…</a:t>
            </a:r>
            <a:r>
              <a:rPr lang="en-US" sz="4000" dirty="0"/>
              <a:t> </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524" y="2139950"/>
            <a:ext cx="4363913" cy="3275013"/>
          </a:xfrm>
        </p:spPr>
      </p:pic>
      <p:sp>
        <p:nvSpPr>
          <p:cNvPr id="5" name="TextBox 4"/>
          <p:cNvSpPr txBox="1"/>
          <p:nvPr/>
        </p:nvSpPr>
        <p:spPr>
          <a:xfrm>
            <a:off x="838200" y="5654457"/>
            <a:ext cx="4800600" cy="646331"/>
          </a:xfrm>
          <a:prstGeom prst="rect">
            <a:avLst/>
          </a:prstGeom>
          <a:noFill/>
        </p:spPr>
        <p:txBody>
          <a:bodyPr wrap="square" rtlCol="0">
            <a:spAutoFit/>
          </a:bodyPr>
          <a:lstStyle/>
          <a:p>
            <a:r>
              <a:rPr lang="en-US" dirty="0" smtClean="0">
                <a:solidFill>
                  <a:schemeClr val="accent6"/>
                </a:solidFill>
              </a:rPr>
              <a:t>…a </a:t>
            </a:r>
            <a:r>
              <a:rPr lang="en-US" dirty="0">
                <a:solidFill>
                  <a:schemeClr val="accent6"/>
                </a:solidFill>
              </a:rPr>
              <a:t>juicy piece of meat carried by the </a:t>
            </a:r>
            <a:r>
              <a:rPr lang="en-US" dirty="0" smtClean="0">
                <a:solidFill>
                  <a:schemeClr val="accent6"/>
                </a:solidFill>
              </a:rPr>
              <a:t>burglar </a:t>
            </a:r>
            <a:r>
              <a:rPr lang="en-US" dirty="0">
                <a:solidFill>
                  <a:schemeClr val="accent6"/>
                </a:solidFill>
              </a:rPr>
              <a:t>to distract the watchdog of the </a:t>
            </a:r>
            <a:r>
              <a:rPr lang="en-US" dirty="0" smtClean="0">
                <a:solidFill>
                  <a:schemeClr val="accent6"/>
                </a:solidFill>
              </a:rPr>
              <a:t>mind.</a:t>
            </a:r>
            <a:endParaRPr lang="en-US" dirty="0">
              <a:solidFill>
                <a:schemeClr val="accent6"/>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5749193" y="2139950"/>
            <a:ext cx="5351559" cy="4160837"/>
          </a:xfrm>
          <a:prstGeom prst="rect">
            <a:avLst/>
          </a:prstGeom>
        </p:spPr>
      </p:pic>
    </p:spTree>
    <p:extLst>
      <p:ext uri="{BB962C8B-B14F-4D97-AF65-F5344CB8AC3E}">
        <p14:creationId xmlns:p14="http://schemas.microsoft.com/office/powerpoint/2010/main" val="878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199"/>
            <a:ext cx="10515600" cy="1233489"/>
          </a:xfrm>
        </p:spPr>
        <p:txBody>
          <a:bodyPr/>
          <a:lstStyle/>
          <a:p>
            <a:pPr algn="just"/>
            <a:r>
              <a:rPr lang="en-US" dirty="0" smtClean="0">
                <a:solidFill>
                  <a:schemeClr val="accent6"/>
                </a:solidFill>
              </a:rPr>
              <a:t>Can you relate?</a:t>
            </a:r>
            <a:endParaRPr lang="en-US" dirty="0">
              <a:solidFill>
                <a:schemeClr val="accent6"/>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3368" y="1825625"/>
            <a:ext cx="8887839"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368" y="4101098"/>
            <a:ext cx="2335720" cy="20758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3368" y="1825625"/>
            <a:ext cx="3590245" cy="227547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9088" y="4101097"/>
            <a:ext cx="3140427" cy="2075865"/>
          </a:xfrm>
          <a:prstGeom prst="rect">
            <a:avLst/>
          </a:prstGeom>
        </p:spPr>
      </p:pic>
    </p:spTree>
    <p:extLst>
      <p:ext uri="{BB962C8B-B14F-4D97-AF65-F5344CB8AC3E}">
        <p14:creationId xmlns:p14="http://schemas.microsoft.com/office/powerpoint/2010/main" val="125613519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215</TotalTime>
  <Words>360</Words>
  <Application>Microsoft Macintosh PowerPoint</Application>
  <PresentationFormat>Widescreen</PresentationFormat>
  <Paragraphs>23</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Corbel</vt:lpstr>
      <vt:lpstr>Arial</vt:lpstr>
      <vt:lpstr>Depth</vt:lpstr>
      <vt:lpstr>The Medium is the Message or Mess Age, Massage, Mass Age*</vt:lpstr>
      <vt:lpstr>In 1964, McLuhan proposed that a medium itself, not the content it carries, should be the focus of study.</vt:lpstr>
      <vt:lpstr> When the book came back from the typesetter’s, it had on the cover “Massage” as it still does. The title was supposed to have read “The Medium is the Message” but the typesetter had made an error. When Marshall saw the typo he exclaimed, “Leave it alone! It’s great, and right on target!” Now there are four possible readings for the last word of the title, all of them accurate:  “Message” and “Mess Age,” “Massage” and “Mass Age.” </vt:lpstr>
      <vt:lpstr>In this book, McLuhan proposed that the ”content of any medium is always another medium”:</vt:lpstr>
      <vt:lpstr>McLuhan understood "medium" in a broad sense. He identified the light bulb as a clear demonstration of the concept of "the medium is the message".</vt:lpstr>
      <vt:lpstr>A light bulb does not have content in the way that a newspaper has articles or a television has programs, yet it is a medium that has a social effect…</vt:lpstr>
      <vt:lpstr>Likewise, the message of a newscast about a heinous crime may be less about the individual news story itself — the content — and more about the change in public attitude towards crime that the newscast engenders by the fact that such crimes are in effect being brought into the home to watch over dinner.</vt:lpstr>
      <vt:lpstr>In Understanding Media, McLuhan describes the ”content” of a medium as… </vt:lpstr>
      <vt:lpstr>Can you relate?</vt:lpstr>
      <vt:lpstr>This means that people tend to focus on the obvious, which is the content, to provide us valuable information, but in the process, we largely miss the structural changes in our affairs that are introduced subtly, or over long periods of time.</vt:lpstr>
      <vt:lpstr>As society's values, norms, and ways of doing things change because of the technology, it is then we realize the social implications of the medium.</vt:lpstr>
      <vt:lpstr>McLuhan interpreted Cubism as announcing clearly that the medium is the message.</vt:lpstr>
      <vt:lpstr>In other words, with Cubism one could not ask what the artwork was about (content), but rather consider it in its entirety.</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Medium is the Message or Massage*</dc:title>
  <dc:creator>Camila Constancio</dc:creator>
  <cp:lastModifiedBy>Camila Constancio</cp:lastModifiedBy>
  <cp:revision>27</cp:revision>
  <dcterms:created xsi:type="dcterms:W3CDTF">2017-03-10T18:35:48Z</dcterms:created>
  <dcterms:modified xsi:type="dcterms:W3CDTF">2017-03-10T22:10:56Z</dcterms:modified>
</cp:coreProperties>
</file>