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C5"/>
    <a:srgbClr val="A18D40"/>
    <a:srgbClr val="F9F9C8"/>
    <a:srgbClr val="28363E"/>
    <a:srgbClr val="293340"/>
    <a:srgbClr val="292B38"/>
    <a:srgbClr val="9DD8DE"/>
    <a:srgbClr val="4472C4"/>
    <a:srgbClr val="90965E"/>
    <a:srgbClr val="36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7B03-6CAA-452C-9183-8CD045C7C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D94C2-0923-4C29-AEBE-F1547ABC6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2A3CC-CF1B-4644-9839-EDDF29183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64F34-4276-4514-9EB5-D7072911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AE656-BFBE-4CF9-985B-0743A12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1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1F9D3-C3C6-4A24-B3D2-4DF11583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2DE90-5D99-46A3-89E8-4A35696EE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3BEE4-2FE7-4234-A417-E9D5F369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97DA-C74E-4AA5-864D-CDFC0872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1EBA1-D3D5-4FB3-9FFF-655F5B1E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0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511B27-F420-4AB3-AE98-4D0E603C4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AF7A1-BC56-482B-AD16-4C3074EC0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8309F-00A6-44FF-AAB2-00C654F5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13018-1644-49EA-B08A-1A29ACD5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33E3B-D5C7-454C-AA65-1215C337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1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88E7-94CD-4825-8E08-34D95276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22BA-19A3-4064-A917-5F84C6DE5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F718-9C8C-446A-84F1-103070D9E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A3845-50C8-46E9-A880-2E92E786F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2F7AB-15A4-48F4-A4F8-AEB1CDBF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0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F6B38-AF8D-472E-AC1E-8CBC175E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90945-6566-4BC2-B07D-72FF0562C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902AC-8350-4897-B81A-4AB8FFE31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E19C2-0CF4-40AB-B7CD-4C68C155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3D4B5-5E76-4D3D-BE00-8AF1FD1E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2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E0D0-481B-4845-8C6F-3D4802E8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DE14-F009-476A-A735-DB0A82B66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BFB1D-E8A1-4176-A07A-31A9F50B6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B5340-E710-4A94-8057-58BB2A846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AE174-9865-4421-A3FD-7F870C26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B82C1-9E6F-4DB5-ADB5-83E63D04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0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85C2-D7C8-445F-8FA1-AC5C968AB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75A80-DA19-4D61-8300-803F85AE8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E0DCB-2D17-409E-9148-11FAAC5B4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9A68F-DD84-498A-A1C7-62A8A9588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B38E4-512D-4806-B0FB-CA3C59C94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E652F-A686-43EE-B029-22F58F60F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2239E6-5F36-4665-880F-3795B459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238D58-5567-4848-953C-78927A8A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8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89085-F6BA-46C5-AC63-57C5CDCE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D2EADE-AB76-47C2-A21E-B7E887BB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C7E58-2174-4DC1-93E0-2F52FB161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D2048-36D5-4E68-A62B-4F3158BC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A0D069-A679-46C1-A5BB-3AA70F38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E03C8-1FC9-41D2-B3AA-DBBF6AFC5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543B7-1EA9-4C9A-A412-64B1DE11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1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417D-7D80-4718-8E4B-FC8587E2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46BF-B226-4F4C-AB3C-A0E8B295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4E262-C8BD-41D4-9695-F401614CA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15F40-2323-4A25-9BAA-5C7224A1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E4A29-B6D8-4062-8D10-11C7AD8A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8D452-155C-404D-9D47-D160878C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6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35F2-A511-4F76-A539-C75A8320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D0649-BD2C-446E-9AE9-B82B533FE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E4E5F-A450-4462-97E3-9D3257F5B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8457-4841-472A-9BF2-F2E714E8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2490F-EFA4-41B3-AD12-E8751CBB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B7FA-9785-4CEC-B8D6-0D244F1F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B7E7B-198F-4CE6-9C4C-238B54E2A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D2B9A-73C8-4657-9942-7790EF9A9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FC9E9-5902-4080-BB64-13121201A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3B99-CCED-459E-AE54-7E3605B9567E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CC2D6-ECB2-43AB-A1DA-C4444110D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F23CA-1827-4D01-B624-4CBCE62E2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5DDC8-99A0-485A-86FE-DDDE8EFD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9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9602DF-FD11-400E-82D7-30631F38F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023" y="785790"/>
            <a:ext cx="7875200" cy="5250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57507-7027-4768-9FCB-CBC72E90422C}"/>
              </a:ext>
            </a:extLst>
          </p:cNvPr>
          <p:cNvSpPr txBox="1"/>
          <p:nvPr/>
        </p:nvSpPr>
        <p:spPr>
          <a:xfrm>
            <a:off x="2077649" y="111928"/>
            <a:ext cx="368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Controlling 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DAE6B-5CD7-4810-96C0-BD841AE3B8F4}"/>
              </a:ext>
            </a:extLst>
          </p:cNvPr>
          <p:cNvSpPr txBox="1"/>
          <p:nvPr/>
        </p:nvSpPr>
        <p:spPr>
          <a:xfrm>
            <a:off x="467316" y="5826587"/>
            <a:ext cx="113383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Reflections on Janet Murray’s </a:t>
            </a:r>
          </a:p>
          <a:p>
            <a:pPr algn="ctr"/>
            <a:endParaRPr lang="en-US" sz="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Century Gothic" panose="020B0502020202020204" pitchFamily="34" charset="0"/>
              </a:rPr>
              <a:t>Hamlet on the Holodeck:  The Future of Narrative In Cyberspace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CCF19-C301-42DD-B2AC-593F7E4D5232}"/>
              </a:ext>
            </a:extLst>
          </p:cNvPr>
          <p:cNvSpPr txBox="1"/>
          <p:nvPr/>
        </p:nvSpPr>
        <p:spPr>
          <a:xfrm>
            <a:off x="1929939" y="318567"/>
            <a:ext cx="363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entury Schoolbook" panose="02040604050505020304" pitchFamily="18" charset="0"/>
              </a:rPr>
              <a:t>NARRATIVE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C6C2C-1A85-448C-BD01-F69A3943D1BB}"/>
              </a:ext>
            </a:extLst>
          </p:cNvPr>
          <p:cNvSpPr txBox="1"/>
          <p:nvPr/>
        </p:nvSpPr>
        <p:spPr>
          <a:xfrm>
            <a:off x="7914919" y="323964"/>
            <a:ext cx="243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REALITY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80BFA-2151-42E8-8064-0FC215B0DF9E}"/>
              </a:ext>
            </a:extLst>
          </p:cNvPr>
          <p:cNvSpPr txBox="1"/>
          <p:nvPr/>
        </p:nvSpPr>
        <p:spPr>
          <a:xfrm>
            <a:off x="6336457" y="349344"/>
            <a:ext cx="85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vs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ABE6A-6965-45FE-978F-BDFAAAD4423F}"/>
              </a:ext>
            </a:extLst>
          </p:cNvPr>
          <p:cNvSpPr txBox="1"/>
          <p:nvPr/>
        </p:nvSpPr>
        <p:spPr>
          <a:xfrm>
            <a:off x="8068921" y="97180"/>
            <a:ext cx="368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Controlling the</a:t>
            </a:r>
          </a:p>
        </p:txBody>
      </p:sp>
    </p:spTree>
    <p:extLst>
      <p:ext uri="{BB962C8B-B14F-4D97-AF65-F5344CB8AC3E}">
        <p14:creationId xmlns:p14="http://schemas.microsoft.com/office/powerpoint/2010/main" val="420493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E38DA2E-7162-4BB7-BAF8-D370B01A5C8F}"/>
              </a:ext>
            </a:extLst>
          </p:cNvPr>
          <p:cNvSpPr/>
          <p:nvPr/>
        </p:nvSpPr>
        <p:spPr>
          <a:xfrm>
            <a:off x="0" y="641697"/>
            <a:ext cx="12192000" cy="56573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1597947" y="56921"/>
            <a:ext cx="9320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Central themes of these dystopian depictions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9AE54-BDF1-4E8E-AC44-1D696B82CC40}"/>
              </a:ext>
            </a:extLst>
          </p:cNvPr>
          <p:cNvSpPr txBox="1"/>
          <p:nvPr/>
        </p:nvSpPr>
        <p:spPr>
          <a:xfrm>
            <a:off x="305806" y="1152574"/>
            <a:ext cx="693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8363E"/>
                </a:solidFill>
                <a:latin typeface="Century Gothic" panose="020B0502020202020204" pitchFamily="34" charset="0"/>
              </a:rPr>
              <a:t>Greedy Devotion to technology as a means to serve humanity can result in humanity becoming reduced to subjects serving technology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19B01-3A79-42A8-9EB4-6A06464203DF}"/>
              </a:ext>
            </a:extLst>
          </p:cNvPr>
          <p:cNvSpPr txBox="1"/>
          <p:nvPr/>
        </p:nvSpPr>
        <p:spPr>
          <a:xfrm>
            <a:off x="469917" y="6385769"/>
            <a:ext cx="4890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52026"/>
                </a:solidFill>
                <a:latin typeface="Century Gothic" panose="020B0502020202020204" pitchFamily="34" charset="0"/>
              </a:rPr>
              <a:t>EMPOWERMENT COMES FROM ACTION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F8268E-B7FA-4371-834A-39F3A0CD3393}"/>
              </a:ext>
            </a:extLst>
          </p:cNvPr>
          <p:cNvSpPr/>
          <p:nvPr/>
        </p:nvSpPr>
        <p:spPr>
          <a:xfrm>
            <a:off x="396177" y="4948859"/>
            <a:ext cx="6066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9F9C8"/>
                </a:solidFill>
                <a:latin typeface="Century Gothic" panose="020B0502020202020204" pitchFamily="34" charset="0"/>
              </a:rPr>
              <a:t>Unchecked human desire for self-gratification, when superseding our greater sense of responsibility to the world around us, can lead to our own destruction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AF96EE-30D4-4DBD-AD92-6767C974B745}"/>
              </a:ext>
            </a:extLst>
          </p:cNvPr>
          <p:cNvSpPr/>
          <p:nvPr/>
        </p:nvSpPr>
        <p:spPr>
          <a:xfrm>
            <a:off x="5943135" y="3003732"/>
            <a:ext cx="6239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52026"/>
                </a:solidFill>
                <a:latin typeface="Century Gothic" panose="020B0502020202020204" pitchFamily="34" charset="0"/>
              </a:rPr>
              <a:t>In futuristic utopia, the power of the technology will ultimately be controlled by a limited, elite group of powerful individuals who may use their vast power to advance their own interests at the peril of all others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DFB4D-7EE1-41A8-B6C6-1E028FDE5EA3}"/>
              </a:ext>
            </a:extLst>
          </p:cNvPr>
          <p:cNvSpPr txBox="1"/>
          <p:nvPr/>
        </p:nvSpPr>
        <p:spPr>
          <a:xfrm>
            <a:off x="6168048" y="6385769"/>
            <a:ext cx="5792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52026"/>
                </a:solidFill>
                <a:latin typeface="Century Gothic" panose="020B0502020202020204" pitchFamily="34" charset="0"/>
              </a:rPr>
              <a:t>COMPLACENCY / APATHY KILL INDIVIDUALITY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5ED6E1-5CE6-4B96-8E68-9B26EC0B1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3" y="706465"/>
            <a:ext cx="4388702" cy="2167344"/>
          </a:xfrm>
          <a:prstGeom prst="rect">
            <a:avLst/>
          </a:prstGeom>
          <a:ln>
            <a:solidFill>
              <a:srgbClr val="4B689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941ADB-BC2F-4248-B6B5-B70AB0E4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r="2537"/>
          <a:stretch/>
        </p:blipFill>
        <p:spPr>
          <a:xfrm>
            <a:off x="425672" y="2428709"/>
            <a:ext cx="5190660" cy="21673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D3FA69-60B0-4D05-AA3C-A307207C0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61" y="4358775"/>
            <a:ext cx="4386702" cy="1856401"/>
          </a:xfrm>
          <a:prstGeom prst="rect">
            <a:avLst/>
          </a:prstGeom>
          <a:ln>
            <a:solidFill>
              <a:srgbClr val="7F873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EDE80E-A261-4B2C-A99E-40205E3BE7C3}"/>
              </a:ext>
            </a:extLst>
          </p:cNvPr>
          <p:cNvSpPr txBox="1"/>
          <p:nvPr/>
        </p:nvSpPr>
        <p:spPr>
          <a:xfrm>
            <a:off x="5568498" y="6257669"/>
            <a:ext cx="36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52026"/>
                </a:solidFill>
                <a:latin typeface="Century Gothic" panose="020B0502020202020204" pitchFamily="34" charset="0"/>
              </a:rPr>
              <a:t>&amp;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466CE3-B066-441F-90BE-B62CC17EB3C3}"/>
              </a:ext>
            </a:extLst>
          </p:cNvPr>
          <p:cNvCxnSpPr/>
          <p:nvPr/>
        </p:nvCxnSpPr>
        <p:spPr>
          <a:xfrm>
            <a:off x="5616332" y="3569110"/>
            <a:ext cx="303243" cy="0"/>
          </a:xfrm>
          <a:prstGeom prst="line">
            <a:avLst/>
          </a:prstGeom>
          <a:ln>
            <a:solidFill>
              <a:srgbClr val="C520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D34DD0-4204-4BA9-A904-A28B76540F0C}"/>
              </a:ext>
            </a:extLst>
          </p:cNvPr>
          <p:cNvCxnSpPr/>
          <p:nvPr/>
        </p:nvCxnSpPr>
        <p:spPr>
          <a:xfrm>
            <a:off x="6331418" y="5358581"/>
            <a:ext cx="303243" cy="0"/>
          </a:xfrm>
          <a:prstGeom prst="line">
            <a:avLst/>
          </a:prstGeom>
          <a:ln>
            <a:solidFill>
              <a:srgbClr val="F2F2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6426C3-5C62-4304-A172-63DE54B69F74}"/>
              </a:ext>
            </a:extLst>
          </p:cNvPr>
          <p:cNvCxnSpPr/>
          <p:nvPr/>
        </p:nvCxnSpPr>
        <p:spPr>
          <a:xfrm>
            <a:off x="7085700" y="1809136"/>
            <a:ext cx="303243" cy="0"/>
          </a:xfrm>
          <a:prstGeom prst="line">
            <a:avLst/>
          </a:prstGeom>
          <a:ln>
            <a:solidFill>
              <a:srgbClr val="2836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556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5084EB-3F1E-4642-A3ED-D3D419133135}"/>
              </a:ext>
            </a:extLst>
          </p:cNvPr>
          <p:cNvSpPr/>
          <p:nvPr/>
        </p:nvSpPr>
        <p:spPr>
          <a:xfrm>
            <a:off x="0" y="2449569"/>
            <a:ext cx="12192000" cy="44084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DFC83B-6C21-409D-980C-06049AA2E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65" y="2447492"/>
            <a:ext cx="9334038" cy="44084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469329A-EC84-4749-8FDC-73DCF4E802D7}"/>
              </a:ext>
            </a:extLst>
          </p:cNvPr>
          <p:cNvSpPr/>
          <p:nvPr/>
        </p:nvSpPr>
        <p:spPr>
          <a:xfrm>
            <a:off x="0" y="0"/>
            <a:ext cx="12192000" cy="2078182"/>
          </a:xfrm>
          <a:prstGeom prst="rect">
            <a:avLst/>
          </a:prstGeom>
          <a:solidFill>
            <a:srgbClr val="0B49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235859" y="384058"/>
            <a:ext cx="3255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Murray embraces these new narrative media as part of the vision for technology-driven utopia.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37952-F005-4106-B3E2-86F3310DACA9}"/>
              </a:ext>
            </a:extLst>
          </p:cNvPr>
          <p:cNvSpPr txBox="1"/>
          <p:nvPr/>
        </p:nvSpPr>
        <p:spPr>
          <a:xfrm>
            <a:off x="1322110" y="2880975"/>
            <a:ext cx="9164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Adopting narrative media – especially in the form of stimulating entertainment –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as a foundation for a futuristic technologically-oriented utopian society,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denies highly unfavorable, even catastrophic implications and risks.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5A7E2-E964-4DA5-831F-618F9F4DAAFF}"/>
              </a:ext>
            </a:extLst>
          </p:cNvPr>
          <p:cNvSpPr txBox="1"/>
          <p:nvPr/>
        </p:nvSpPr>
        <p:spPr>
          <a:xfrm>
            <a:off x="1737089" y="2080237"/>
            <a:ext cx="877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Her observations about technology, media and narrative are astute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45D5B-09F4-43EF-A1A5-6C225BD0AF29}"/>
              </a:ext>
            </a:extLst>
          </p:cNvPr>
          <p:cNvSpPr txBox="1"/>
          <p:nvPr/>
        </p:nvSpPr>
        <p:spPr>
          <a:xfrm>
            <a:off x="4837483" y="2459207"/>
            <a:ext cx="1505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D4E6E"/>
                </a:solidFill>
                <a:latin typeface="Century Gothic" panose="020B0502020202020204" pitchFamily="34" charset="0"/>
              </a:rPr>
              <a:t>BUT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FC1D9-4C2E-49BA-A161-D57F9505B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39" y="47500"/>
            <a:ext cx="3800104" cy="197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D105B6-3EC9-4A7C-8444-4E682B81D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206" y="47500"/>
            <a:ext cx="4841011" cy="1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73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7B537D-D327-405B-A84A-93210CEB8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76" y="728450"/>
            <a:ext cx="5172739" cy="2962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D063C-4672-48F2-A754-A8DD1400F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/>
          <a:stretch/>
        </p:blipFill>
        <p:spPr>
          <a:xfrm>
            <a:off x="3922982" y="3440677"/>
            <a:ext cx="4488514" cy="3417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F7ED1-DFBB-451B-8D31-CD99C9F95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5" y="728450"/>
            <a:ext cx="4488515" cy="3707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1120789" y="45578"/>
            <a:ext cx="1055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Scientifically-demonstrated harms of technology immersion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19E68-90DE-49C4-B2DC-ED7F7B59FAF3}"/>
              </a:ext>
            </a:extLst>
          </p:cNvPr>
          <p:cNvSpPr txBox="1"/>
          <p:nvPr/>
        </p:nvSpPr>
        <p:spPr>
          <a:xfrm>
            <a:off x="356285" y="2082995"/>
            <a:ext cx="41198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Psychological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Distraction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Compromised attention span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Expectation of instant gratification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Narcissism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Cognitive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Depression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50B01-01C9-4BF1-85A2-A87603908660}"/>
              </a:ext>
            </a:extLst>
          </p:cNvPr>
          <p:cNvSpPr txBox="1"/>
          <p:nvPr/>
        </p:nvSpPr>
        <p:spPr>
          <a:xfrm>
            <a:off x="4583760" y="5316144"/>
            <a:ext cx="3024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Social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Decreased social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Decreased intimacy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25345-0063-4E37-82AB-0FFAC3C77705}"/>
              </a:ext>
            </a:extLst>
          </p:cNvPr>
          <p:cNvSpPr txBox="1"/>
          <p:nvPr/>
        </p:nvSpPr>
        <p:spPr>
          <a:xfrm>
            <a:off x="7106398" y="1249700"/>
            <a:ext cx="47293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Physical</a:t>
            </a:r>
          </a:p>
          <a:p>
            <a:endParaRPr lang="en-US" sz="1600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Vision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Chemical imbalances / irregularities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Hearing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Neck strain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Decreased fitness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00"/>
                </a:solidFill>
                <a:latin typeface="Century Gothic" panose="020B0502020202020204" pitchFamily="34" charset="0"/>
              </a:rPr>
              <a:t>related health conditions</a:t>
            </a:r>
          </a:p>
        </p:txBody>
      </p:sp>
    </p:spTree>
    <p:extLst>
      <p:ext uri="{BB962C8B-B14F-4D97-AF65-F5344CB8AC3E}">
        <p14:creationId xmlns:p14="http://schemas.microsoft.com/office/powerpoint/2010/main" val="1989316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495EB17-9ED0-417B-B71D-4DF22F407B7E}"/>
              </a:ext>
            </a:extLst>
          </p:cNvPr>
          <p:cNvSpPr/>
          <p:nvPr/>
        </p:nvSpPr>
        <p:spPr>
          <a:xfrm>
            <a:off x="0" y="6002658"/>
            <a:ext cx="12192000" cy="886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0CAB56-4F90-4DAD-A2A3-886A64192CF8}"/>
              </a:ext>
            </a:extLst>
          </p:cNvPr>
          <p:cNvSpPr/>
          <p:nvPr/>
        </p:nvSpPr>
        <p:spPr>
          <a:xfrm>
            <a:off x="0" y="0"/>
            <a:ext cx="12192000" cy="5486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793807" y="4601"/>
            <a:ext cx="10702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Technological “advances” led awry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1E17D-6A1E-443F-92C0-CBCA5597D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2"/>
          <a:stretch/>
        </p:blipFill>
        <p:spPr>
          <a:xfrm>
            <a:off x="163213" y="644520"/>
            <a:ext cx="3258411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360546-01FB-4483-9DB7-E09DAB067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65" y="644521"/>
            <a:ext cx="4459459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57E68-4319-43C6-8089-9E87AA49D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949" y="610022"/>
            <a:ext cx="3457757" cy="2229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D1EBF-442A-4D1A-85FD-D2540E82005D}"/>
              </a:ext>
            </a:extLst>
          </p:cNvPr>
          <p:cNvSpPr txBox="1"/>
          <p:nvPr/>
        </p:nvSpPr>
        <p:spPr>
          <a:xfrm>
            <a:off x="799632" y="2839079"/>
            <a:ext cx="2173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The Atomic Bomb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E283F-E3AA-4A56-A8B1-D9B7AAAC91A5}"/>
              </a:ext>
            </a:extLst>
          </p:cNvPr>
          <p:cNvSpPr txBox="1"/>
          <p:nvPr/>
        </p:nvSpPr>
        <p:spPr>
          <a:xfrm>
            <a:off x="4768872" y="2816957"/>
            <a:ext cx="3218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Chernobyl Nuclear Disaster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81FDD-048E-4CC8-9EEF-29A4AC3C81D9}"/>
              </a:ext>
            </a:extLst>
          </p:cNvPr>
          <p:cNvSpPr txBox="1"/>
          <p:nvPr/>
        </p:nvSpPr>
        <p:spPr>
          <a:xfrm>
            <a:off x="9085223" y="2816957"/>
            <a:ext cx="3258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Manufacturing &amp; Pollution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D6F895-62C8-4499-874D-0C0BE85B30C6}"/>
              </a:ext>
            </a:extLst>
          </p:cNvPr>
          <p:cNvSpPr txBox="1"/>
          <p:nvPr/>
        </p:nvSpPr>
        <p:spPr>
          <a:xfrm>
            <a:off x="989134" y="5726816"/>
            <a:ext cx="206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Global Warming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D8E5FF-5A7C-46F5-8054-F08EDBE3B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23" y="3213552"/>
            <a:ext cx="1784447" cy="25318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5B3D4D-29DA-4BAE-823B-2B900B607510}"/>
              </a:ext>
            </a:extLst>
          </p:cNvPr>
          <p:cNvSpPr txBox="1"/>
          <p:nvPr/>
        </p:nvSpPr>
        <p:spPr>
          <a:xfrm>
            <a:off x="3956675" y="5694881"/>
            <a:ext cx="3404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Legislative end to Net Neutrality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842B21-54A4-40CB-AD4B-217C44B3E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97" y="3228300"/>
            <a:ext cx="3333904" cy="24949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89FA2D-2A34-4BD2-8159-E56E27FE0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23" y="3250416"/>
            <a:ext cx="3326621" cy="2494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8E89B6-5085-44F5-AA9C-69A34DF5B4DA}"/>
              </a:ext>
            </a:extLst>
          </p:cNvPr>
          <p:cNvSpPr txBox="1"/>
          <p:nvPr/>
        </p:nvSpPr>
        <p:spPr>
          <a:xfrm>
            <a:off x="8718533" y="5700441"/>
            <a:ext cx="259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And onward to AI </a:t>
            </a:r>
            <a:r>
              <a:rPr lang="en-US" sz="1400" dirty="0">
                <a:solidFill>
                  <a:srgbClr val="92D050"/>
                </a:solidFill>
                <a:latin typeface="Bookman Old Style" panose="02050604050505020204" pitchFamily="18" charset="0"/>
              </a:rPr>
              <a:t>???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01621D-15B2-4EE0-83C6-F16B029BA74F}"/>
              </a:ext>
            </a:extLst>
          </p:cNvPr>
          <p:cNvSpPr txBox="1"/>
          <p:nvPr/>
        </p:nvSpPr>
        <p:spPr>
          <a:xfrm>
            <a:off x="1235994" y="6006340"/>
            <a:ext cx="9958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all cases, the “story” and circumstances were heavily controlled by powerful authorities seeking to gain and preserve their personal interests.</a:t>
            </a:r>
          </a:p>
        </p:txBody>
      </p:sp>
    </p:spTree>
    <p:extLst>
      <p:ext uri="{BB962C8B-B14F-4D97-AF65-F5344CB8AC3E}">
        <p14:creationId xmlns:p14="http://schemas.microsoft.com/office/powerpoint/2010/main" val="2145428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E8A9FA-B016-49F2-9B6A-CE1D6DB57574}"/>
              </a:ext>
            </a:extLst>
          </p:cNvPr>
          <p:cNvSpPr/>
          <p:nvPr/>
        </p:nvSpPr>
        <p:spPr>
          <a:xfrm>
            <a:off x="5601331" y="4744"/>
            <a:ext cx="6590667" cy="30671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ED5B81-B041-4AF0-9174-8A95737EBF7B}"/>
              </a:ext>
            </a:extLst>
          </p:cNvPr>
          <p:cNvSpPr/>
          <p:nvPr/>
        </p:nvSpPr>
        <p:spPr>
          <a:xfrm>
            <a:off x="152400" y="3942866"/>
            <a:ext cx="6297561" cy="2649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A825F3-234B-4DA6-A33E-46902CF02118}"/>
              </a:ext>
            </a:extLst>
          </p:cNvPr>
          <p:cNvSpPr/>
          <p:nvPr/>
        </p:nvSpPr>
        <p:spPr>
          <a:xfrm>
            <a:off x="0" y="3790466"/>
            <a:ext cx="6297561" cy="30671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0FE1D1-468C-4CB2-80B7-AF1B04EC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5"/>
            <a:ext cx="5604387" cy="3152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A278D-C45B-4EE4-993F-51C833579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9"/>
          <a:stretch/>
        </p:blipFill>
        <p:spPr>
          <a:xfrm>
            <a:off x="6284836" y="3780130"/>
            <a:ext cx="5907162" cy="30778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5BBDCE-61F2-4DB9-9C0A-12776D78F1E0}"/>
              </a:ext>
            </a:extLst>
          </p:cNvPr>
          <p:cNvSpPr/>
          <p:nvPr/>
        </p:nvSpPr>
        <p:spPr>
          <a:xfrm>
            <a:off x="0" y="3062205"/>
            <a:ext cx="12192000" cy="7282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6140244" y="158962"/>
            <a:ext cx="147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IMMERSION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F0E3E8-9A2A-4CF0-A994-40960FA2BCF4}"/>
              </a:ext>
            </a:extLst>
          </p:cNvPr>
          <p:cNvSpPr txBox="1"/>
          <p:nvPr/>
        </p:nvSpPr>
        <p:spPr>
          <a:xfrm>
            <a:off x="203408" y="3133366"/>
            <a:ext cx="11728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"(Murray's) utopianism colors all her arguments in this volume, leading her to ignore or play down the more disturbing consequences of technology while unabashedly embracing its possibilities. "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D624D-2911-4A39-9589-E2FC0FBBD2AC}"/>
              </a:ext>
            </a:extLst>
          </p:cNvPr>
          <p:cNvSpPr txBox="1"/>
          <p:nvPr/>
        </p:nvSpPr>
        <p:spPr>
          <a:xfrm>
            <a:off x="250756" y="4113535"/>
            <a:ext cx="5945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Physical, psychological and social damage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Disengagement from social realities and responsibilities to self-centric, narcissistic paradigm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Distraction, detachment, disengagement, apathy, complacence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Individuality becomes an internal frame of mind, rather than an active, societal engagement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E1E03-E4B2-4207-9F36-0ABA051ADDE1}"/>
              </a:ext>
            </a:extLst>
          </p:cNvPr>
          <p:cNvSpPr/>
          <p:nvPr/>
        </p:nvSpPr>
        <p:spPr>
          <a:xfrm>
            <a:off x="8548102" y="3484665"/>
            <a:ext cx="3557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Century Gothic" panose="020B0502020202020204" pitchFamily="34" charset="0"/>
              </a:rPr>
              <a:t>Michiko Kakutani, The New York Times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708D08-57E3-44B1-AACF-A3B1161D302C}"/>
              </a:ext>
            </a:extLst>
          </p:cNvPr>
          <p:cNvSpPr txBox="1"/>
          <p:nvPr/>
        </p:nvSpPr>
        <p:spPr>
          <a:xfrm>
            <a:off x="9316931" y="528294"/>
            <a:ext cx="261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latin typeface="Century Gothic" panose="020B0502020202020204" pitchFamily="34" charset="0"/>
              </a:rPr>
              <a:t>Reality </a:t>
            </a:r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SIMULATIONS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84C85-AD3D-41B7-AB27-777F32DB46A8}"/>
              </a:ext>
            </a:extLst>
          </p:cNvPr>
          <p:cNvSpPr txBox="1"/>
          <p:nvPr/>
        </p:nvSpPr>
        <p:spPr>
          <a:xfrm>
            <a:off x="7964641" y="343628"/>
            <a:ext cx="99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latin typeface="Century Gothic" panose="020B0502020202020204" pitchFamily="34" charset="0"/>
              </a:rPr>
              <a:t>Virtual </a:t>
            </a: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104B9BC5-CE56-4816-BCC2-63712BD0D56B}"/>
              </a:ext>
            </a:extLst>
          </p:cNvPr>
          <p:cNvSpPr/>
          <p:nvPr/>
        </p:nvSpPr>
        <p:spPr>
          <a:xfrm>
            <a:off x="8348344" y="929705"/>
            <a:ext cx="501445" cy="488722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A9E02C-3A0A-4B64-A357-94A4711275A2}"/>
              </a:ext>
            </a:extLst>
          </p:cNvPr>
          <p:cNvSpPr txBox="1"/>
          <p:nvPr/>
        </p:nvSpPr>
        <p:spPr>
          <a:xfrm>
            <a:off x="8294012" y="1698368"/>
            <a:ext cx="131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latin typeface="Century Gothic" panose="020B0502020202020204" pitchFamily="34" charset="0"/>
              </a:rPr>
              <a:t>RELIANCE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7B97EA-4F27-4B4B-860C-AEF621487D9D}"/>
              </a:ext>
            </a:extLst>
          </p:cNvPr>
          <p:cNvSpPr txBox="1"/>
          <p:nvPr/>
        </p:nvSpPr>
        <p:spPr>
          <a:xfrm>
            <a:off x="6390960" y="1419247"/>
            <a:ext cx="147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Technology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C28339-1286-421E-B55C-34C86A5C7656}"/>
              </a:ext>
            </a:extLst>
          </p:cNvPr>
          <p:cNvSpPr txBox="1"/>
          <p:nvPr/>
        </p:nvSpPr>
        <p:spPr>
          <a:xfrm>
            <a:off x="9979562" y="1872836"/>
            <a:ext cx="131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latin typeface="Century Gothic" panose="020B0502020202020204" pitchFamily="34" charset="0"/>
              </a:rPr>
              <a:t>Obsession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E8F591A8-DE6B-443F-8D92-8B7E639B584D}"/>
              </a:ext>
            </a:extLst>
          </p:cNvPr>
          <p:cNvSpPr/>
          <p:nvPr/>
        </p:nvSpPr>
        <p:spPr>
          <a:xfrm rot="5400000">
            <a:off x="10836930" y="2988924"/>
            <a:ext cx="1573751" cy="816839"/>
          </a:xfrm>
          <a:prstGeom prst="curvedDownArrow">
            <a:avLst>
              <a:gd name="adj1" fmla="val 25000"/>
              <a:gd name="adj2" fmla="val 35440"/>
              <a:gd name="adj3" fmla="val 25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68443499-F8FC-43F5-943C-02A99F1B8E8C}"/>
              </a:ext>
            </a:extLst>
          </p:cNvPr>
          <p:cNvSpPr/>
          <p:nvPr/>
        </p:nvSpPr>
        <p:spPr>
          <a:xfrm>
            <a:off x="9513460" y="2490160"/>
            <a:ext cx="501445" cy="378282"/>
          </a:xfrm>
          <a:prstGeom prst="mathEqual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8B63A4-D7A0-4726-BDE6-DA82961AE8EB}"/>
              </a:ext>
            </a:extLst>
          </p:cNvPr>
          <p:cNvSpPr txBox="1"/>
          <p:nvPr/>
        </p:nvSpPr>
        <p:spPr>
          <a:xfrm>
            <a:off x="5667075" y="4768037"/>
            <a:ext cx="186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CHOICE</a:t>
            </a:r>
            <a:r>
              <a:rPr lang="en-US" sz="32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52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67D39-17AB-454B-A27C-84E1EBF5A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>
          <a:xfrm flipH="1">
            <a:off x="2072152" y="530928"/>
            <a:ext cx="8118987" cy="5329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811155" y="936814"/>
            <a:ext cx="5038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Pleasure, compliance, stability, slavery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4A9B4-9ACA-4E0B-98D4-89192D180FAC}"/>
              </a:ext>
            </a:extLst>
          </p:cNvPr>
          <p:cNvSpPr txBox="1"/>
          <p:nvPr/>
        </p:nvSpPr>
        <p:spPr>
          <a:xfrm>
            <a:off x="6336491" y="936814"/>
            <a:ext cx="483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Truth, Revelation, Risk, Independence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721C3-BD73-40A5-948C-43C343D62866}"/>
              </a:ext>
            </a:extLst>
          </p:cNvPr>
          <p:cNvSpPr txBox="1"/>
          <p:nvPr/>
        </p:nvSpPr>
        <p:spPr>
          <a:xfrm>
            <a:off x="3457317" y="-38890"/>
            <a:ext cx="5277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i="1" dirty="0">
                <a:solidFill>
                  <a:srgbClr val="4472C4"/>
                </a:solidFill>
                <a:latin typeface="Century Gothic" panose="020B0502020202020204" pitchFamily="34" charset="0"/>
              </a:rPr>
              <a:t>The Matri</a:t>
            </a:r>
            <a:r>
              <a:rPr lang="en-US" sz="32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r>
              <a:rPr lang="en-US" sz="3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decision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CE886-9CE4-4D9E-8147-249551F4A6FA}"/>
              </a:ext>
            </a:extLst>
          </p:cNvPr>
          <p:cNvSpPr txBox="1"/>
          <p:nvPr/>
        </p:nvSpPr>
        <p:spPr>
          <a:xfrm>
            <a:off x="7714441" y="5889381"/>
            <a:ext cx="265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Control of your reality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D3FF1-4CF9-43EB-B91B-93F4BDA2A6CD}"/>
              </a:ext>
            </a:extLst>
          </p:cNvPr>
          <p:cNvSpPr txBox="1"/>
          <p:nvPr/>
        </p:nvSpPr>
        <p:spPr>
          <a:xfrm>
            <a:off x="1968916" y="5894156"/>
            <a:ext cx="3222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</a:rPr>
              <a:t>Control of your story/game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829AE-DD02-4818-99C0-E26DC8F2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604">
            <a:off x="5879689" y="5660266"/>
            <a:ext cx="1229032" cy="1229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1EAA0E-2B78-4FD5-99F3-5B242B1F0FD0}"/>
              </a:ext>
            </a:extLst>
          </p:cNvPr>
          <p:cNvSpPr txBox="1"/>
          <p:nvPr/>
        </p:nvSpPr>
        <p:spPr>
          <a:xfrm>
            <a:off x="6043157" y="6252334"/>
            <a:ext cx="56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E310E-1150-4D34-A251-142249BCF1FC}"/>
              </a:ext>
            </a:extLst>
          </p:cNvPr>
          <p:cNvSpPr txBox="1"/>
          <p:nvPr/>
        </p:nvSpPr>
        <p:spPr>
          <a:xfrm>
            <a:off x="3433970" y="5168634"/>
            <a:ext cx="560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accent1"/>
                </a:solidFill>
                <a:latin typeface="Century Gothic" panose="020B0502020202020204" pitchFamily="34" charset="0"/>
              </a:rPr>
              <a:t>WHICH DO Y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OU CHOOSE </a:t>
            </a:r>
            <a:r>
              <a:rPr lang="en-US" sz="3200" dirty="0">
                <a:solidFill>
                  <a:srgbClr val="FF0000"/>
                </a:solidFill>
                <a:latin typeface="Bookman Old Style" panose="02050604050505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3A4A7-0E52-40EB-AE09-00471E66053A}"/>
              </a:ext>
            </a:extLst>
          </p:cNvPr>
          <p:cNvSpPr txBox="1"/>
          <p:nvPr/>
        </p:nvSpPr>
        <p:spPr>
          <a:xfrm>
            <a:off x="789040" y="577386"/>
            <a:ext cx="3605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Blue Pill = Illusion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7A014-D87C-43EC-8C26-1E5280EE1051}"/>
              </a:ext>
            </a:extLst>
          </p:cNvPr>
          <p:cNvSpPr txBox="1"/>
          <p:nvPr/>
        </p:nvSpPr>
        <p:spPr>
          <a:xfrm>
            <a:off x="7462682" y="567482"/>
            <a:ext cx="373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Red Pill = Reality </a:t>
            </a:r>
          </a:p>
        </p:txBody>
      </p:sp>
    </p:spTree>
    <p:extLst>
      <p:ext uri="{BB962C8B-B14F-4D97-AF65-F5344CB8AC3E}">
        <p14:creationId xmlns:p14="http://schemas.microsoft.com/office/powerpoint/2010/main" val="96095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5014966" y="307226"/>
            <a:ext cx="216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Century Gothic" panose="020B0502020202020204" pitchFamily="34" charset="0"/>
              </a:rPr>
              <a:t>Citations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020FB-ABF7-4384-ACD8-5C3A5245BE33}"/>
              </a:ext>
            </a:extLst>
          </p:cNvPr>
          <p:cNvSpPr txBox="1"/>
          <p:nvPr/>
        </p:nvSpPr>
        <p:spPr>
          <a:xfrm>
            <a:off x="1828798" y="1917288"/>
            <a:ext cx="826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1.  Hamlet on the Holodeck: The Future of Narrative In Cyberspace</a:t>
            </a:r>
            <a:r>
              <a:rPr lang="en-US" dirty="0"/>
              <a:t>, Janet Murray, 1997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6A8AE-70A9-4E34-BC26-527BE51C93A9}"/>
              </a:ext>
            </a:extLst>
          </p:cNvPr>
          <p:cNvSpPr txBox="1"/>
          <p:nvPr/>
        </p:nvSpPr>
        <p:spPr>
          <a:xfrm>
            <a:off x="1828798" y="2541636"/>
            <a:ext cx="705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2.  Hamlet on the Holodeck: 20 Years Later</a:t>
            </a:r>
            <a:r>
              <a:rPr lang="en-US" dirty="0"/>
              <a:t>, Matt </a:t>
            </a:r>
            <a:r>
              <a:rPr lang="en-US" dirty="0" err="1"/>
              <a:t>Margini</a:t>
            </a:r>
            <a:r>
              <a:rPr lang="en-US" dirty="0"/>
              <a:t>, August 30,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58688-E512-4A02-93F7-5A4E0D73C908}"/>
              </a:ext>
            </a:extLst>
          </p:cNvPr>
          <p:cNvSpPr txBox="1"/>
          <p:nvPr/>
        </p:nvSpPr>
        <p:spPr>
          <a:xfrm>
            <a:off x="1828798" y="3180732"/>
            <a:ext cx="802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3.  Hamlet on the Holodeck Review</a:t>
            </a:r>
            <a:r>
              <a:rPr lang="en-US" dirty="0"/>
              <a:t>, </a:t>
            </a:r>
            <a:r>
              <a:rPr lang="en-US" dirty="0" err="1"/>
              <a:t>Michiku</a:t>
            </a:r>
            <a:r>
              <a:rPr lang="en-US" dirty="0"/>
              <a:t> Kakutani, New York Times, July 17, 1997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6183E8-5095-4C8C-B9D9-275F6914A386}"/>
              </a:ext>
            </a:extLst>
          </p:cNvPr>
          <p:cNvSpPr txBox="1"/>
          <p:nvPr/>
        </p:nvSpPr>
        <p:spPr>
          <a:xfrm>
            <a:off x="2138506" y="4277016"/>
            <a:ext cx="49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photos contained in this work are public domain</a:t>
            </a:r>
          </a:p>
        </p:txBody>
      </p:sp>
    </p:spTree>
    <p:extLst>
      <p:ext uri="{BB962C8B-B14F-4D97-AF65-F5344CB8AC3E}">
        <p14:creationId xmlns:p14="http://schemas.microsoft.com/office/powerpoint/2010/main" val="3199734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FD7651-4244-4DA0-8330-36BC4559CAB1}"/>
              </a:ext>
            </a:extLst>
          </p:cNvPr>
          <p:cNvSpPr/>
          <p:nvPr/>
        </p:nvSpPr>
        <p:spPr>
          <a:xfrm>
            <a:off x="5619135" y="-1"/>
            <a:ext cx="6572865" cy="3057265"/>
          </a:xfrm>
          <a:prstGeom prst="rect">
            <a:avLst/>
          </a:prstGeom>
          <a:solidFill>
            <a:srgbClr val="F1B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6435210" y="1359978"/>
            <a:ext cx="548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Professor of Literature, Media and Communication at Georgia Tech since 1999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B653C-89A8-4AF3-853D-A3F4E7270BEC}"/>
              </a:ext>
            </a:extLst>
          </p:cNvPr>
          <p:cNvSpPr txBox="1"/>
          <p:nvPr/>
        </p:nvSpPr>
        <p:spPr>
          <a:xfrm>
            <a:off x="1039510" y="4047616"/>
            <a:ext cx="6718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Explores the evolution of narrative media and embraces the storytelling possibilities of modern interactive media, especially video games and Virtual Reality.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5284B-C879-4303-987E-08D7C8C61B03}"/>
              </a:ext>
            </a:extLst>
          </p:cNvPr>
          <p:cNvSpPr txBox="1"/>
          <p:nvPr/>
        </p:nvSpPr>
        <p:spPr>
          <a:xfrm>
            <a:off x="1039510" y="5136763"/>
            <a:ext cx="717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The reader/user becomes an active participant in the story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5BE96-ED4F-418D-A80C-1CCA8202D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4"/>
          <a:stretch/>
        </p:blipFill>
        <p:spPr>
          <a:xfrm>
            <a:off x="0" y="0"/>
            <a:ext cx="5769958" cy="30572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3E55DC-B5F8-45B4-836D-1734D8E7E91F}"/>
              </a:ext>
            </a:extLst>
          </p:cNvPr>
          <p:cNvSpPr txBox="1"/>
          <p:nvPr/>
        </p:nvSpPr>
        <p:spPr>
          <a:xfrm>
            <a:off x="6422044" y="742178"/>
            <a:ext cx="52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JANET   H.   MURRAY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6FD49-175A-4FAE-99CB-4275B401F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2"/>
          <a:stretch/>
        </p:blipFill>
        <p:spPr>
          <a:xfrm>
            <a:off x="9051838" y="3058598"/>
            <a:ext cx="3140161" cy="3797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6E2214-F334-4E21-8B32-A1BBD4ADE4C1}"/>
              </a:ext>
            </a:extLst>
          </p:cNvPr>
          <p:cNvSpPr/>
          <p:nvPr/>
        </p:nvSpPr>
        <p:spPr>
          <a:xfrm>
            <a:off x="0" y="3057265"/>
            <a:ext cx="9051838" cy="36933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3CE17-4CE0-449D-86F8-0233627A2F27}"/>
              </a:ext>
            </a:extLst>
          </p:cNvPr>
          <p:cNvSpPr txBox="1"/>
          <p:nvPr/>
        </p:nvSpPr>
        <p:spPr>
          <a:xfrm>
            <a:off x="114317" y="3032432"/>
            <a:ext cx="8882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3B9D2D"/>
                </a:solidFill>
                <a:latin typeface="Century Gothic" panose="020B0502020202020204" pitchFamily="34" charset="0"/>
              </a:rPr>
              <a:t>Hamlet on the Holodeck: The Future of Narrative In Cyberspace  </a:t>
            </a:r>
            <a:r>
              <a:rPr lang="en-US" sz="1600" i="1" dirty="0">
                <a:solidFill>
                  <a:srgbClr val="3B9D2D"/>
                </a:solidFill>
                <a:latin typeface="Century Gothic" panose="020B0502020202020204" pitchFamily="34" charset="0"/>
              </a:rPr>
              <a:t>-  </a:t>
            </a:r>
            <a:r>
              <a:rPr lang="en-US" sz="1600" dirty="0">
                <a:solidFill>
                  <a:srgbClr val="3B9D2D"/>
                </a:solidFill>
                <a:latin typeface="Century Gothic" panose="020B0502020202020204" pitchFamily="34" charset="0"/>
              </a:rPr>
              <a:t>1997 </a:t>
            </a:r>
          </a:p>
        </p:txBody>
      </p:sp>
    </p:spTree>
    <p:extLst>
      <p:ext uri="{BB962C8B-B14F-4D97-AF65-F5344CB8AC3E}">
        <p14:creationId xmlns:p14="http://schemas.microsoft.com/office/powerpoint/2010/main" val="329363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EDC487-6085-42C9-AA32-1FF7B03A3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39" y="1478379"/>
            <a:ext cx="8698503" cy="4892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4580200" y="55434"/>
            <a:ext cx="3031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Holodeck?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D3E8D-94D6-4648-BE8B-221FFBE7551E}"/>
              </a:ext>
            </a:extLst>
          </p:cNvPr>
          <p:cNvSpPr txBox="1"/>
          <p:nvPr/>
        </p:nvSpPr>
        <p:spPr>
          <a:xfrm>
            <a:off x="2293007" y="733823"/>
            <a:ext cx="828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A plot device used in the fictional series, Star Trek.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A29B0-2449-4311-8F98-B205D84A342F}"/>
              </a:ext>
            </a:extLst>
          </p:cNvPr>
          <p:cNvSpPr txBox="1"/>
          <p:nvPr/>
        </p:nvSpPr>
        <p:spPr>
          <a:xfrm>
            <a:off x="9228117" y="2416087"/>
            <a:ext cx="2671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Provides a means through which characters can explore and interact within alternative realities.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C0911-F10B-4B65-83FD-DA1A8478E718}"/>
              </a:ext>
            </a:extLst>
          </p:cNvPr>
          <p:cNvSpPr txBox="1"/>
          <p:nvPr/>
        </p:nvSpPr>
        <p:spPr>
          <a:xfrm>
            <a:off x="366407" y="2794078"/>
            <a:ext cx="231779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“Universal fantasy machine”</a:t>
            </a:r>
          </a:p>
          <a:p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   </a:t>
            </a:r>
          </a:p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      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Janet Murray</a:t>
            </a:r>
          </a:p>
        </p:txBody>
      </p:sp>
    </p:spTree>
    <p:extLst>
      <p:ext uri="{BB962C8B-B14F-4D97-AF65-F5344CB8AC3E}">
        <p14:creationId xmlns:p14="http://schemas.microsoft.com/office/powerpoint/2010/main" val="104452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0DBC87-34B8-4CDD-999F-518232181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/>
          <a:stretch/>
        </p:blipFill>
        <p:spPr>
          <a:xfrm>
            <a:off x="-1" y="1003268"/>
            <a:ext cx="7830629" cy="4365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239A22-3BD6-4250-9A79-0F98089A1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5" b="5806"/>
          <a:stretch/>
        </p:blipFill>
        <p:spPr>
          <a:xfrm>
            <a:off x="7825291" y="3813840"/>
            <a:ext cx="4398733" cy="3117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45BF8F-0F99-4B68-8227-48B8C028EC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2" b="8761"/>
          <a:stretch/>
        </p:blipFill>
        <p:spPr>
          <a:xfrm>
            <a:off x="7828643" y="2079540"/>
            <a:ext cx="4375898" cy="2492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B8B11-F8F1-4D21-91E7-71852C939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b="11798"/>
          <a:stretch/>
        </p:blipFill>
        <p:spPr>
          <a:xfrm>
            <a:off x="7835303" y="-155"/>
            <a:ext cx="4398734" cy="2079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214412" y="-14903"/>
            <a:ext cx="460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new narrative form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FBE6B-2355-4FB8-B8AA-578BE4AC0DFB}"/>
              </a:ext>
            </a:extLst>
          </p:cNvPr>
          <p:cNvSpPr txBox="1"/>
          <p:nvPr/>
        </p:nvSpPr>
        <p:spPr>
          <a:xfrm>
            <a:off x="284269" y="1436412"/>
            <a:ext cx="722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CFD"/>
                </a:solidFill>
                <a:latin typeface="Century Gothic" panose="020B0502020202020204" pitchFamily="34" charset="0"/>
              </a:rPr>
              <a:t>Murray presents the holodeck as conceptually comparable to modern interactive forms of media, in which audiences and users may interact wi</a:t>
            </a:r>
            <a:r>
              <a:rPr lang="en-US" dirty="0">
                <a:solidFill>
                  <a:srgbClr val="ADBDBA"/>
                </a:solidFill>
                <a:latin typeface="Century Gothic" panose="020B0502020202020204" pitchFamily="34" charset="0"/>
              </a:rPr>
              <a:t>th</a:t>
            </a:r>
            <a:r>
              <a:rPr lang="en-US" dirty="0">
                <a:solidFill>
                  <a:srgbClr val="FCFCFD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ADBDBA"/>
                </a:solidFill>
                <a:latin typeface="Century Gothic" panose="020B0502020202020204" pitchFamily="34" charset="0"/>
              </a:rPr>
              <a:t>a</a:t>
            </a:r>
            <a:r>
              <a:rPr lang="en-US" dirty="0">
                <a:solidFill>
                  <a:srgbClr val="FCFCFD"/>
                </a:solidFill>
                <a:latin typeface="Century Gothic" panose="020B0502020202020204" pitchFamily="34" charset="0"/>
              </a:rPr>
              <a:t>nd contribute to th</a:t>
            </a:r>
            <a:r>
              <a:rPr lang="en-US" dirty="0">
                <a:solidFill>
                  <a:srgbClr val="ADBDBA"/>
                </a:solidFill>
                <a:latin typeface="Century Gothic" panose="020B0502020202020204" pitchFamily="34" charset="0"/>
              </a:rPr>
              <a:t>e </a:t>
            </a:r>
            <a:r>
              <a:rPr lang="en-US" dirty="0">
                <a:solidFill>
                  <a:srgbClr val="FCFCFD"/>
                </a:solidFill>
                <a:latin typeface="Century Gothic" panose="020B0502020202020204" pitchFamily="34" charset="0"/>
              </a:rPr>
              <a:t>narrative.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BAF4C-7451-4EE3-97AB-13E979258358}"/>
              </a:ext>
            </a:extLst>
          </p:cNvPr>
          <p:cNvSpPr txBox="1"/>
          <p:nvPr/>
        </p:nvSpPr>
        <p:spPr>
          <a:xfrm>
            <a:off x="284269" y="5546942"/>
            <a:ext cx="7399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Murray focuses on the possibilities and power of modern narrative platforms - like Virtual Reality and video games - to deliver classic storytelling components in an interactive fashion.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64923-FE4E-43E9-AFDD-595A961B3F6E}"/>
              </a:ext>
            </a:extLst>
          </p:cNvPr>
          <p:cNvSpPr txBox="1"/>
          <p:nvPr/>
        </p:nvSpPr>
        <p:spPr>
          <a:xfrm>
            <a:off x="2406814" y="386323"/>
            <a:ext cx="327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INTERACTIVITY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0DE7F-5DC6-4580-8478-E238CABDD84C}"/>
              </a:ext>
            </a:extLst>
          </p:cNvPr>
          <p:cNvSpPr txBox="1"/>
          <p:nvPr/>
        </p:nvSpPr>
        <p:spPr>
          <a:xfrm>
            <a:off x="2722799" y="2578033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IMMERSION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49407-D8F0-4494-A9C6-5F42DADF02AA}"/>
              </a:ext>
            </a:extLst>
          </p:cNvPr>
          <p:cNvSpPr txBox="1"/>
          <p:nvPr/>
        </p:nvSpPr>
        <p:spPr>
          <a:xfrm>
            <a:off x="5324009" y="3325769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STORY INFLUENCE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74177-3EA8-4CC5-9DF1-EA69125AD7BE}"/>
              </a:ext>
            </a:extLst>
          </p:cNvPr>
          <p:cNvSpPr txBox="1"/>
          <p:nvPr/>
        </p:nvSpPr>
        <p:spPr>
          <a:xfrm>
            <a:off x="373824" y="4387333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VIRTUAL FREEDOM </a:t>
            </a:r>
          </a:p>
        </p:txBody>
      </p:sp>
    </p:spTree>
    <p:extLst>
      <p:ext uri="{BB962C8B-B14F-4D97-AF65-F5344CB8AC3E}">
        <p14:creationId xmlns:p14="http://schemas.microsoft.com/office/powerpoint/2010/main" val="92660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6E75D8B-D45D-47B2-843E-3F7BD324E63A}"/>
              </a:ext>
            </a:extLst>
          </p:cNvPr>
          <p:cNvSpPr/>
          <p:nvPr/>
        </p:nvSpPr>
        <p:spPr>
          <a:xfrm>
            <a:off x="-4" y="1245751"/>
            <a:ext cx="12192000" cy="45651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6EFA44-1828-4D73-BF22-DB764B108A9C}"/>
              </a:ext>
            </a:extLst>
          </p:cNvPr>
          <p:cNvSpPr/>
          <p:nvPr/>
        </p:nvSpPr>
        <p:spPr>
          <a:xfrm>
            <a:off x="0" y="808305"/>
            <a:ext cx="12192000" cy="442834"/>
          </a:xfrm>
          <a:prstGeom prst="rect">
            <a:avLst/>
          </a:prstGeom>
          <a:solidFill>
            <a:srgbClr val="852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BA8747-1F66-42D9-8C85-BEDDC524E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8896"/>
          <a:stretch/>
        </p:blipFill>
        <p:spPr>
          <a:xfrm>
            <a:off x="9159141" y="1959257"/>
            <a:ext cx="3032859" cy="2111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200410" y="140168"/>
            <a:ext cx="1183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Modern narrative forms maintain many key components of classic narrative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1944D-6B50-448D-B5EA-1C1F31445333}"/>
              </a:ext>
            </a:extLst>
          </p:cNvPr>
          <p:cNvSpPr txBox="1"/>
          <p:nvPr/>
        </p:nvSpPr>
        <p:spPr>
          <a:xfrm>
            <a:off x="1886083" y="5861980"/>
            <a:ext cx="86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But these new technology-driven forms of narrative add a key ingredient…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65E5E-2D10-414C-8265-8FC12CCABC3C}"/>
              </a:ext>
            </a:extLst>
          </p:cNvPr>
          <p:cNvSpPr txBox="1"/>
          <p:nvPr/>
        </p:nvSpPr>
        <p:spPr>
          <a:xfrm>
            <a:off x="439762" y="6194522"/>
            <a:ext cx="11314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52913"/>
                </a:solidFill>
                <a:latin typeface="Century Gothic" panose="020B0502020202020204" pitchFamily="34" charset="0"/>
              </a:rPr>
              <a:t>INTERACTIVITY</a:t>
            </a:r>
            <a:r>
              <a:rPr lang="en-US" sz="2800" dirty="0">
                <a:solidFill>
                  <a:srgbClr val="852913"/>
                </a:solidFill>
                <a:latin typeface="Century Gothic" panose="020B0502020202020204" pitchFamily="34" charset="0"/>
              </a:rPr>
              <a:t>:</a:t>
            </a:r>
            <a:r>
              <a:rPr lang="en-US" sz="2000" dirty="0">
                <a:solidFill>
                  <a:srgbClr val="852913"/>
                </a:solidFill>
                <a:latin typeface="Century Gothic" panose="020B0502020202020204" pitchFamily="34" charset="0"/>
              </a:rPr>
              <a:t>  </a:t>
            </a:r>
            <a:r>
              <a:rPr lang="en-US" dirty="0">
                <a:solidFill>
                  <a:srgbClr val="852913"/>
                </a:solidFill>
                <a:latin typeface="Century Gothic" panose="020B0502020202020204" pitchFamily="34" charset="0"/>
              </a:rPr>
              <a:t>the ability to interact, influence and/or control where the story goes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8049D-05F0-4D8C-8BE1-B8E16A37A154}"/>
              </a:ext>
            </a:extLst>
          </p:cNvPr>
          <p:cNvSpPr txBox="1"/>
          <p:nvPr/>
        </p:nvSpPr>
        <p:spPr>
          <a:xfrm>
            <a:off x="4055242" y="814864"/>
            <a:ext cx="41242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Classic archetypes: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BA893-7B7D-4DD9-AD83-D416852DCCAE}"/>
              </a:ext>
            </a:extLst>
          </p:cNvPr>
          <p:cNvSpPr txBox="1"/>
          <p:nvPr/>
        </p:nvSpPr>
        <p:spPr>
          <a:xfrm>
            <a:off x="677229" y="1612570"/>
            <a:ext cx="177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Explorer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66A05-9589-42AF-A5F6-EB442CFE0369}"/>
              </a:ext>
            </a:extLst>
          </p:cNvPr>
          <p:cNvSpPr txBox="1"/>
          <p:nvPr/>
        </p:nvSpPr>
        <p:spPr>
          <a:xfrm>
            <a:off x="3269378" y="3023093"/>
            <a:ext cx="177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Ruler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1DA6FC-376E-4BE7-984B-CE23461020DC}"/>
              </a:ext>
            </a:extLst>
          </p:cNvPr>
          <p:cNvSpPr txBox="1"/>
          <p:nvPr/>
        </p:nvSpPr>
        <p:spPr>
          <a:xfrm>
            <a:off x="5381586" y="1661501"/>
            <a:ext cx="138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Lover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1BBAA-3D1D-4F67-8A8F-01BA6AE5F95F}"/>
              </a:ext>
            </a:extLst>
          </p:cNvPr>
          <p:cNvSpPr txBox="1"/>
          <p:nvPr/>
        </p:nvSpPr>
        <p:spPr>
          <a:xfrm>
            <a:off x="9302065" y="4513384"/>
            <a:ext cx="177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Magician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FF552-64D9-460D-A22D-8964552F99FB}"/>
              </a:ext>
            </a:extLst>
          </p:cNvPr>
          <p:cNvSpPr txBox="1"/>
          <p:nvPr/>
        </p:nvSpPr>
        <p:spPr>
          <a:xfrm>
            <a:off x="10397608" y="1597801"/>
            <a:ext cx="123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Hero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78FE2E-262B-47AE-BE18-A5572B9E9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08" y="3424184"/>
            <a:ext cx="3646302" cy="20510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B08077-ECB1-4253-95DC-4FCCA415A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64" y="2623210"/>
            <a:ext cx="1897626" cy="28464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2600D5-0302-4F67-8351-3E821D251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/>
          <a:stretch/>
        </p:blipFill>
        <p:spPr>
          <a:xfrm>
            <a:off x="0" y="2006800"/>
            <a:ext cx="3109852" cy="1885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62DD3C-CD32-44C5-9B08-2B912F2CE1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9815" r="20247" b="16667"/>
          <a:stretch/>
        </p:blipFill>
        <p:spPr>
          <a:xfrm>
            <a:off x="4719482" y="1962553"/>
            <a:ext cx="2795812" cy="252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5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949069" y="86006"/>
            <a:ext cx="10628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Janet Murray embraces use of technological means to advance the narrative to become a more democratic, less predictable reader/user-empowered experience and environment.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8C60D-2A25-4877-B80B-B1D521FD5CB4}"/>
              </a:ext>
            </a:extLst>
          </p:cNvPr>
          <p:cNvSpPr txBox="1"/>
          <p:nvPr/>
        </p:nvSpPr>
        <p:spPr>
          <a:xfrm>
            <a:off x="798175" y="4392411"/>
            <a:ext cx="4329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The embracing of technology, in full measure, extends to notions of </a:t>
            </a:r>
            <a:r>
              <a:rPr lang="en-US" sz="2400" dirty="0">
                <a:latin typeface="Century Gothic" panose="020B0502020202020204" pitchFamily="34" charset="0"/>
              </a:rPr>
              <a:t>futuristic technology-driven utopian societies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2F7ED0-B8D7-4B84-99D0-1C0173715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959548"/>
            <a:ext cx="4329862" cy="264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4EA827-B07C-4422-A9BA-6DD97012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" b="9515"/>
          <a:stretch/>
        </p:blipFill>
        <p:spPr>
          <a:xfrm>
            <a:off x="6096000" y="3554699"/>
            <a:ext cx="6100914" cy="330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DA19C4-C970-41EE-A0E9-12AEB3D04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/>
          <a:stretch/>
        </p:blipFill>
        <p:spPr>
          <a:xfrm>
            <a:off x="8362335" y="959549"/>
            <a:ext cx="3849973" cy="264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8DDC5-839B-4B05-A4B7-1D6C4405A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-1"/>
          <a:stretch/>
        </p:blipFill>
        <p:spPr>
          <a:xfrm>
            <a:off x="4085303" y="959548"/>
            <a:ext cx="4447812" cy="26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393298" y="173088"/>
            <a:ext cx="623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B0F6E"/>
                </a:solidFill>
                <a:latin typeface="Century Gothic" panose="020B0502020202020204" pitchFamily="34" charset="0"/>
              </a:rPr>
              <a:t>Throughout history, narrative has often depicted such futuristic utopias as resulting in dystopias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22DAD-9D62-49DE-9281-EC55B5E75A3B}"/>
              </a:ext>
            </a:extLst>
          </p:cNvPr>
          <p:cNvSpPr txBox="1"/>
          <p:nvPr/>
        </p:nvSpPr>
        <p:spPr>
          <a:xfrm>
            <a:off x="1591009" y="5547314"/>
            <a:ext cx="9329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0F6E"/>
                </a:solidFill>
                <a:latin typeface="Century Gothic" panose="020B0502020202020204" pitchFamily="34" charset="0"/>
              </a:rPr>
              <a:t>From Huxley to Orwell and from Philip Dick (Blade Runner) to James Cameron (The Terminator), these dystopian visions warn of the dangers of a future in which we rely deeply on technology as a driving force of our reality and existence.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9B564-F910-4284-9CD1-70D1A6312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300"/>
            <a:ext cx="6609223" cy="4196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45FA7-E3D2-4869-8C60-6F6FBA34DD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090" r="-167" b="5558"/>
          <a:stretch/>
        </p:blipFill>
        <p:spPr>
          <a:xfrm>
            <a:off x="7479886" y="58992"/>
            <a:ext cx="4716003" cy="233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81D5E-9B26-4EB9-AAFC-F76447A1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1709" r="1004" b="2609"/>
          <a:stretch/>
        </p:blipFill>
        <p:spPr>
          <a:xfrm>
            <a:off x="7479886" y="2441963"/>
            <a:ext cx="4702278" cy="2802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672F81-2F12-46F8-8762-99D65F2652EF}"/>
              </a:ext>
            </a:extLst>
          </p:cNvPr>
          <p:cNvSpPr txBox="1"/>
          <p:nvPr/>
        </p:nvSpPr>
        <p:spPr>
          <a:xfrm>
            <a:off x="438819" y="4376422"/>
            <a:ext cx="230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From this…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0B914-9C56-446E-A3E0-93476ACD0695}"/>
              </a:ext>
            </a:extLst>
          </p:cNvPr>
          <p:cNvSpPr txBox="1"/>
          <p:nvPr/>
        </p:nvSpPr>
        <p:spPr>
          <a:xfrm>
            <a:off x="6752812" y="2354529"/>
            <a:ext cx="95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B0F6E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A923786-82DC-402C-B802-2612CD6609F2}"/>
              </a:ext>
            </a:extLst>
          </p:cNvPr>
          <p:cNvSpPr/>
          <p:nvPr/>
        </p:nvSpPr>
        <p:spPr>
          <a:xfrm>
            <a:off x="6828504" y="2890681"/>
            <a:ext cx="471948" cy="523220"/>
          </a:xfrm>
          <a:prstGeom prst="rightArrow">
            <a:avLst/>
          </a:prstGeom>
          <a:solidFill>
            <a:srgbClr val="0B0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B04EC1-4B0A-4B47-B3A9-169263702A9D}"/>
              </a:ext>
            </a:extLst>
          </p:cNvPr>
          <p:cNvSpPr txBox="1"/>
          <p:nvPr/>
        </p:nvSpPr>
        <p:spPr>
          <a:xfrm>
            <a:off x="8057021" y="1694972"/>
            <a:ext cx="115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This</a:t>
            </a:r>
          </a:p>
        </p:txBody>
      </p:sp>
    </p:spTree>
    <p:extLst>
      <p:ext uri="{BB962C8B-B14F-4D97-AF65-F5344CB8AC3E}">
        <p14:creationId xmlns:p14="http://schemas.microsoft.com/office/powerpoint/2010/main" val="380074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D56C34-91FE-4F87-93BB-B890874A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5" y="118825"/>
            <a:ext cx="4571277" cy="3057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5091162" y="891222"/>
            <a:ext cx="3116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Some episodes address catastrophic issues through the Holodeck.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3A2CF-FB42-49D9-A907-977ACED4DB1A}"/>
              </a:ext>
            </a:extLst>
          </p:cNvPr>
          <p:cNvSpPr txBox="1"/>
          <p:nvPr/>
        </p:nvSpPr>
        <p:spPr>
          <a:xfrm>
            <a:off x="4148106" y="4691479"/>
            <a:ext cx="4062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Consequences arise: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Enemies take holodeck control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Ship and crew in peril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New addictions 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Porn, narcissism and escapism 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are fostered.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4868A-F3BB-4947-A1FB-AE56B8FD95F3}"/>
              </a:ext>
            </a:extLst>
          </p:cNvPr>
          <p:cNvSpPr txBox="1"/>
          <p:nvPr/>
        </p:nvSpPr>
        <p:spPr>
          <a:xfrm>
            <a:off x="5044295" y="30103"/>
            <a:ext cx="582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entury Gothic" panose="020B0502020202020204" pitchFamily="34" charset="0"/>
              </a:rPr>
              <a:t>Holodeck allegories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54EC3-A91F-409B-94E8-84164E480967}"/>
              </a:ext>
            </a:extLst>
          </p:cNvPr>
          <p:cNvSpPr txBox="1"/>
          <p:nvPr/>
        </p:nvSpPr>
        <p:spPr>
          <a:xfrm>
            <a:off x="5115226" y="1937460"/>
            <a:ext cx="3367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Crew members become addicted to their Holodeck alternate reality experiences.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1A08B-03BE-4155-AE39-94BB13BC2354}"/>
              </a:ext>
            </a:extLst>
          </p:cNvPr>
          <p:cNvSpPr txBox="1"/>
          <p:nvPr/>
        </p:nvSpPr>
        <p:spPr>
          <a:xfrm>
            <a:off x="1168611" y="6346653"/>
            <a:ext cx="10357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HOLO-DICTION</a:t>
            </a:r>
            <a:r>
              <a:rPr lang="en-US" sz="2200" dirty="0">
                <a:solidFill>
                  <a:srgbClr val="C00000"/>
                </a:solidFill>
                <a:latin typeface="Century Gothic" panose="020B0502020202020204" pitchFamily="34" charset="0"/>
              </a:rPr>
              <a:t> (definition): An obsession with the holodeck   </a:t>
            </a:r>
            <a:r>
              <a:rPr lang="en-US" sz="1200" dirty="0">
                <a:solidFill>
                  <a:srgbClr val="C00000"/>
                </a:solidFill>
                <a:latin typeface="Century Gothic" panose="020B0502020202020204" pitchFamily="34" charset="0"/>
              </a:rPr>
              <a:t>Star Trek Encyclopedia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612BAC-3404-4AC4-864D-2D0B6906E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300" y="3313388"/>
            <a:ext cx="3890123" cy="2967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5CEB41-FA72-46AC-8833-927443B78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04" y="562476"/>
            <a:ext cx="3573847" cy="2686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AE5B9B-6E24-4BCF-9582-DA7CFAAB5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4" y="3243563"/>
            <a:ext cx="3644767" cy="26007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988946-BD35-4FCE-A2DF-1ED758D8F1CC}"/>
              </a:ext>
            </a:extLst>
          </p:cNvPr>
          <p:cNvSpPr txBox="1"/>
          <p:nvPr/>
        </p:nvSpPr>
        <p:spPr>
          <a:xfrm>
            <a:off x="4177602" y="3361470"/>
            <a:ext cx="3481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They shift priorities to their virtual holodeck realities, sacrificing engagement in their real world and lives. </a:t>
            </a:r>
          </a:p>
        </p:txBody>
      </p:sp>
    </p:spTree>
    <p:extLst>
      <p:ext uri="{BB962C8B-B14F-4D97-AF65-F5344CB8AC3E}">
        <p14:creationId xmlns:p14="http://schemas.microsoft.com/office/powerpoint/2010/main" val="3943031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C655E20-C0F4-4E7A-99D3-352177367032}"/>
              </a:ext>
            </a:extLst>
          </p:cNvPr>
          <p:cNvSpPr/>
          <p:nvPr/>
        </p:nvSpPr>
        <p:spPr>
          <a:xfrm>
            <a:off x="0" y="3510330"/>
            <a:ext cx="12192000" cy="3507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91DAAC-8F57-4765-9B9B-FE8A2DDEB65A}"/>
              </a:ext>
            </a:extLst>
          </p:cNvPr>
          <p:cNvSpPr/>
          <p:nvPr/>
        </p:nvSpPr>
        <p:spPr>
          <a:xfrm>
            <a:off x="0" y="-45484"/>
            <a:ext cx="12192000" cy="35076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5EB5-147A-4F1D-90FA-FF2CAB3BD860}"/>
              </a:ext>
            </a:extLst>
          </p:cNvPr>
          <p:cNvSpPr txBox="1"/>
          <p:nvPr/>
        </p:nvSpPr>
        <p:spPr>
          <a:xfrm>
            <a:off x="1880743" y="-34168"/>
            <a:ext cx="8430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Visionary Depictions of Futuristic Dystopia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70BDD-96FB-4588-A8D1-382BBDCFD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1" y="446117"/>
            <a:ext cx="2583426" cy="2583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A06BE-31BA-4BF3-9124-7AEFDE045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4970"/>
          <a:stretch/>
        </p:blipFill>
        <p:spPr>
          <a:xfrm>
            <a:off x="5751885" y="835807"/>
            <a:ext cx="5542935" cy="2296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C24F8-F7C4-4AFA-88F8-8CE47E10C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43" y="653848"/>
            <a:ext cx="1653268" cy="2707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90AABB-FD21-4F40-8288-C02E542373F2}"/>
              </a:ext>
            </a:extLst>
          </p:cNvPr>
          <p:cNvSpPr txBox="1"/>
          <p:nvPr/>
        </p:nvSpPr>
        <p:spPr>
          <a:xfrm>
            <a:off x="6749502" y="2486464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1984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DD8572-0430-401B-AE28-D7AED1C4B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35" y="3687316"/>
            <a:ext cx="1492952" cy="2052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42DE06-8544-4190-A369-32FB2B511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6" y="4010135"/>
            <a:ext cx="3139368" cy="1767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607C66-0641-48E3-9835-B42EF1403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06" y="4327399"/>
            <a:ext cx="1762478" cy="24977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402F09-D7D6-41EC-872A-20F64C57AE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r="8471"/>
          <a:stretch/>
        </p:blipFill>
        <p:spPr>
          <a:xfrm>
            <a:off x="9498762" y="3666730"/>
            <a:ext cx="2539175" cy="18213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7733CF-4C0A-44C6-A7D4-06224BD4BEA2}"/>
              </a:ext>
            </a:extLst>
          </p:cNvPr>
          <p:cNvSpPr txBox="1"/>
          <p:nvPr/>
        </p:nvSpPr>
        <p:spPr>
          <a:xfrm>
            <a:off x="9520378" y="5176064"/>
            <a:ext cx="186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ALTERED </a:t>
            </a:r>
            <a:r>
              <a:rPr lang="en-US" dirty="0">
                <a:solidFill>
                  <a:srgbClr val="002060"/>
                </a:solidFill>
              </a:rPr>
              <a:t>CARBON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9C7B2-4941-4A4C-8158-C313811764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 b="41879"/>
          <a:stretch/>
        </p:blipFill>
        <p:spPr>
          <a:xfrm>
            <a:off x="7139444" y="4844008"/>
            <a:ext cx="2216383" cy="182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880</Words>
  <Application>Microsoft Macintosh PowerPoint</Application>
  <PresentationFormat>Widescreen</PresentationFormat>
  <Paragraphs>125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Bahnschrift SemiBold</vt:lpstr>
      <vt:lpstr>Bookman Old Style</vt:lpstr>
      <vt:lpstr>Calibri</vt:lpstr>
      <vt:lpstr>Calibri Light</vt:lpstr>
      <vt:lpstr>Century Gothic</vt:lpstr>
      <vt:lpstr>Century Schoolbook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delana karageorgis</dc:creator>
  <cp:lastModifiedBy>Microsoft Office User</cp:lastModifiedBy>
  <cp:revision>138</cp:revision>
  <dcterms:created xsi:type="dcterms:W3CDTF">2019-05-07T03:00:34Z</dcterms:created>
  <dcterms:modified xsi:type="dcterms:W3CDTF">2019-12-04T20:28:26Z</dcterms:modified>
</cp:coreProperties>
</file>