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70" r:id="rId2"/>
    <p:sldId id="256" r:id="rId3"/>
    <p:sldId id="257" r:id="rId4"/>
    <p:sldId id="271" r:id="rId5"/>
    <p:sldId id="258" r:id="rId6"/>
    <p:sldId id="259" r:id="rId7"/>
    <p:sldId id="260" r:id="rId8"/>
    <p:sldId id="262" r:id="rId9"/>
    <p:sldId id="263" r:id="rId10"/>
    <p:sldId id="261" r:id="rId11"/>
    <p:sldId id="264" r:id="rId12"/>
    <p:sldId id="265"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43AF6-23CB-449D-BE81-5A462F8304F1}" type="datetimeFigureOut">
              <a:rPr lang="zh-CN" altLang="en-US" smtClean="0"/>
              <a:t>2019/12/4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E284C-A2CD-46C9-851E-9C0A2ED78FDF}" type="slidenum">
              <a:rPr lang="zh-CN" altLang="en-US" smtClean="0"/>
              <a:t>‹#›</a:t>
            </a:fld>
            <a:endParaRPr lang="zh-CN" altLang="en-US"/>
          </a:p>
        </p:txBody>
      </p:sp>
    </p:spTree>
    <p:extLst>
      <p:ext uri="{BB962C8B-B14F-4D97-AF65-F5344CB8AC3E}">
        <p14:creationId xmlns:p14="http://schemas.microsoft.com/office/powerpoint/2010/main" val="420719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5FE284C-A2CD-46C9-851E-9C0A2ED78FDF}" type="slidenum">
              <a:rPr lang="zh-CN" altLang="en-US" smtClean="0"/>
              <a:t>2</a:t>
            </a:fld>
            <a:endParaRPr lang="zh-CN" altLang="en-US"/>
          </a:p>
        </p:txBody>
      </p:sp>
    </p:spTree>
    <p:extLst>
      <p:ext uri="{BB962C8B-B14F-4D97-AF65-F5344CB8AC3E}">
        <p14:creationId xmlns:p14="http://schemas.microsoft.com/office/powerpoint/2010/main" val="113451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153354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53928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156286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888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306763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1158127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48932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240312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80859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250496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391725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312652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29812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200612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4607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404457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A329D9-D9A0-4D43-9C70-0059B00EE19C}" type="datetimeFigureOut">
              <a:rPr lang="zh-CN" altLang="en-US" smtClean="0"/>
              <a:t>2019/12/4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136058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8A329D9-D9A0-4D43-9C70-0059B00EE19C}" type="datetimeFigureOut">
              <a:rPr lang="zh-CN" altLang="en-US" smtClean="0"/>
              <a:t>2019/12/4</a:t>
            </a:fld>
            <a:endParaRPr lang="zh-CN"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CN"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5DA353-88A7-4486-9551-F065384315DC}" type="slidenum">
              <a:rPr lang="zh-CN" altLang="en-US" smtClean="0"/>
              <a:t>‹#›</a:t>
            </a:fld>
            <a:endParaRPr lang="zh-CN" altLang="en-US"/>
          </a:p>
        </p:txBody>
      </p:sp>
    </p:spTree>
    <p:extLst>
      <p:ext uri="{BB962C8B-B14F-4D97-AF65-F5344CB8AC3E}">
        <p14:creationId xmlns:p14="http://schemas.microsoft.com/office/powerpoint/2010/main" val="191339498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86875-1EDB-4054-B31B-EA494E1C1542}"/>
              </a:ext>
            </a:extLst>
          </p:cNvPr>
          <p:cNvSpPr>
            <a:spLocks noGrp="1"/>
          </p:cNvSpPr>
          <p:nvPr>
            <p:ph type="title"/>
          </p:nvPr>
        </p:nvSpPr>
        <p:spPr>
          <a:xfrm rot="21104983">
            <a:off x="568267" y="1072787"/>
            <a:ext cx="6003053" cy="1616575"/>
          </a:xfrm>
        </p:spPr>
        <p:txBody>
          <a:bodyPr>
            <a:normAutofit/>
          </a:bodyPr>
          <a:lstStyle/>
          <a:p>
            <a:pPr>
              <a:lnSpc>
                <a:spcPct val="90000"/>
              </a:lnSpc>
            </a:pPr>
            <a:r>
              <a:rPr lang="en-US" altLang="zh-CN" sz="3100" dirty="0"/>
              <a:t>“All human knowledge takes the form of interpretation.” </a:t>
            </a:r>
            <a:endParaRPr lang="zh-CN" altLang="en-US" sz="3100" dirty="0"/>
          </a:p>
        </p:txBody>
      </p:sp>
      <p:sp>
        <p:nvSpPr>
          <p:cNvPr id="3" name="内容占位符 2">
            <a:extLst>
              <a:ext uri="{FF2B5EF4-FFF2-40B4-BE49-F238E27FC236}">
                <a16:creationId xmlns:a16="http://schemas.microsoft.com/office/drawing/2014/main" id="{6784ADF2-2996-41F0-9507-3E9DA234053D}"/>
              </a:ext>
            </a:extLst>
          </p:cNvPr>
          <p:cNvSpPr>
            <a:spLocks noGrp="1"/>
          </p:cNvSpPr>
          <p:nvPr>
            <p:ph idx="1"/>
          </p:nvPr>
        </p:nvSpPr>
        <p:spPr>
          <a:xfrm rot="21122153">
            <a:off x="1856034" y="3231739"/>
            <a:ext cx="4999011" cy="1994761"/>
          </a:xfrm>
        </p:spPr>
        <p:txBody>
          <a:bodyPr anchor="ctr">
            <a:normAutofit fontScale="40000" lnSpcReduction="20000"/>
          </a:bodyPr>
          <a:lstStyle/>
          <a:p>
            <a:r>
              <a:rPr lang="en-US" altLang="zh-CN" sz="6000" dirty="0"/>
              <a:t>                       </a:t>
            </a:r>
            <a:r>
              <a:rPr lang="en-US" altLang="zh-CN" sz="6000" b="1" dirty="0"/>
              <a:t>Walter Benjamin</a:t>
            </a:r>
          </a:p>
          <a:p>
            <a:endParaRPr lang="en-US" altLang="zh-CN" b="1" dirty="0"/>
          </a:p>
          <a:p>
            <a:pPr lvl="2"/>
            <a:endParaRPr lang="en-US" altLang="zh-CN" b="1" dirty="0"/>
          </a:p>
          <a:p>
            <a:endParaRPr lang="en-US" altLang="zh-CN" b="1" dirty="0"/>
          </a:p>
          <a:p>
            <a:pPr marL="0" indent="0">
              <a:buNone/>
            </a:pPr>
            <a:r>
              <a:rPr lang="en-US" altLang="zh-CN" b="1" dirty="0"/>
              <a:t>                                                                         </a:t>
            </a:r>
          </a:p>
          <a:p>
            <a:pPr marL="0" indent="0">
              <a:buNone/>
            </a:pPr>
            <a:r>
              <a:rPr lang="en-US" altLang="zh-CN" b="1" dirty="0"/>
              <a:t>                                                     </a:t>
            </a:r>
          </a:p>
          <a:p>
            <a:pPr marL="0" indent="0">
              <a:buNone/>
            </a:pPr>
            <a:endParaRPr lang="en-US" altLang="zh-CN" b="1" dirty="0"/>
          </a:p>
          <a:p>
            <a:pPr marL="0" indent="0">
              <a:buNone/>
            </a:pPr>
            <a:endParaRPr lang="en-US" altLang="zh-CN" b="1" dirty="0"/>
          </a:p>
          <a:p>
            <a:pPr marL="0" indent="0">
              <a:buNone/>
            </a:pPr>
            <a:r>
              <a:rPr lang="en-US" altLang="zh-CN" b="1" dirty="0"/>
              <a:t>                                                                                 </a:t>
            </a:r>
            <a:r>
              <a:rPr lang="en-US" altLang="zh-CN" sz="2800" b="1" dirty="0"/>
              <a:t>By </a:t>
            </a:r>
            <a:r>
              <a:rPr lang="en-US" altLang="zh-CN" sz="2800" b="1" dirty="0" err="1"/>
              <a:t>Siyuan</a:t>
            </a:r>
            <a:r>
              <a:rPr lang="en-US" altLang="zh-CN" sz="2800" b="1" dirty="0"/>
              <a:t> Yu</a:t>
            </a:r>
            <a:endParaRPr lang="zh-CN" altLang="en-US" sz="2800" dirty="0"/>
          </a:p>
        </p:txBody>
      </p:sp>
      <p:sp>
        <p:nvSpPr>
          <p:cNvPr id="10" name="Rectangle 9">
            <a:extLst>
              <a:ext uri="{FF2B5EF4-FFF2-40B4-BE49-F238E27FC236}">
                <a16:creationId xmlns:a16="http://schemas.microsoft.com/office/drawing/2014/main" id="{61C8C6AF-7E90-4ED7-8B7A-C6E3106E1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1978" y="965196"/>
            <a:ext cx="368539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图片包含 男士, 人员, 墙壁, 服装&#10;&#10;描述已自动生成">
            <a:extLst>
              <a:ext uri="{FF2B5EF4-FFF2-40B4-BE49-F238E27FC236}">
                <a16:creationId xmlns:a16="http://schemas.microsoft.com/office/drawing/2014/main" id="{128CF53A-7593-4888-B124-2C03F624DB9F}"/>
              </a:ext>
            </a:extLst>
          </p:cNvPr>
          <p:cNvPicPr>
            <a:picLocks noChangeAspect="1"/>
          </p:cNvPicPr>
          <p:nvPr/>
        </p:nvPicPr>
        <p:blipFill rotWithShape="1">
          <a:blip r:embed="rId3">
            <a:extLst>
              <a:ext uri="{28A0092B-C50C-407E-A947-70E740481C1C}">
                <a14:useLocalDpi xmlns:a14="http://schemas.microsoft.com/office/drawing/2010/main" val="0"/>
              </a:ext>
            </a:extLst>
          </a:blip>
          <a:srcRect l="3040" r="7582" b="-3"/>
          <a:stretch/>
        </p:blipFill>
        <p:spPr>
          <a:xfrm>
            <a:off x="7961853" y="1438360"/>
            <a:ext cx="2835022" cy="3835314"/>
          </a:xfrm>
          <a:prstGeom prst="rect">
            <a:avLst/>
          </a:prstGeom>
        </p:spPr>
      </p:pic>
    </p:spTree>
    <p:extLst>
      <p:ext uri="{BB962C8B-B14F-4D97-AF65-F5344CB8AC3E}">
        <p14:creationId xmlns:p14="http://schemas.microsoft.com/office/powerpoint/2010/main" val="130389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07C94-0254-480B-B67F-F6853ED1A756}"/>
              </a:ext>
            </a:extLst>
          </p:cNvPr>
          <p:cNvSpPr>
            <a:spLocks noGrp="1"/>
          </p:cNvSpPr>
          <p:nvPr>
            <p:ph type="title"/>
          </p:nvPr>
        </p:nvSpPr>
        <p:spPr>
          <a:xfrm>
            <a:off x="5146160" y="609600"/>
            <a:ext cx="5978072" cy="970450"/>
          </a:xfrm>
        </p:spPr>
        <p:txBody>
          <a:bodyPr>
            <a:normAutofit/>
          </a:bodyPr>
          <a:lstStyle/>
          <a:p>
            <a:pPr>
              <a:lnSpc>
                <a:spcPct val="90000"/>
              </a:lnSpc>
            </a:pPr>
            <a:r>
              <a:rPr lang="en-US" altLang="zh-CN" sz="3100"/>
              <a:t>The Work of Art in the Age of Mechanical Reproduction </a:t>
            </a:r>
            <a:endParaRPr lang="zh-CN" altLang="en-US" sz="3100"/>
          </a:p>
        </p:txBody>
      </p:sp>
      <p:pic>
        <p:nvPicPr>
          <p:cNvPr id="8" name="内容占位符 4" descr="图片包含 树, 户外, 植物&#10;&#10;描述已自动生成">
            <a:extLst>
              <a:ext uri="{FF2B5EF4-FFF2-40B4-BE49-F238E27FC236}">
                <a16:creationId xmlns:a16="http://schemas.microsoft.com/office/drawing/2014/main" id="{D120F38D-D471-4CDA-AA4A-20F5E4774741}"/>
              </a:ext>
            </a:extLst>
          </p:cNvPr>
          <p:cNvPicPr>
            <a:picLocks noChangeAspect="1"/>
          </p:cNvPicPr>
          <p:nvPr/>
        </p:nvPicPr>
        <p:blipFill rotWithShape="1">
          <a:blip r:embed="rId3">
            <a:extLst>
              <a:ext uri="{28A0092B-C50C-407E-A947-70E740481C1C}">
                <a14:useLocalDpi xmlns:a14="http://schemas.microsoft.com/office/drawing/2010/main" val="0"/>
              </a:ext>
            </a:extLst>
          </a:blip>
          <a:srcRect t="2430" r="-2" b="61"/>
          <a:stretch/>
        </p:blipFill>
        <p:spPr>
          <a:xfrm>
            <a:off x="-10649" y="1"/>
            <a:ext cx="4571649" cy="6858000"/>
          </a:xfrm>
          <a:prstGeom prst="rect">
            <a:avLst/>
          </a:prstGeom>
        </p:spPr>
      </p:pic>
      <p:sp>
        <p:nvSpPr>
          <p:cNvPr id="10" name="Content Placeholder 9">
            <a:extLst>
              <a:ext uri="{FF2B5EF4-FFF2-40B4-BE49-F238E27FC236}">
                <a16:creationId xmlns:a16="http://schemas.microsoft.com/office/drawing/2014/main" id="{5ADFDF82-81D7-4B7A-B3AC-315AA0B7C1F0}"/>
              </a:ext>
            </a:extLst>
          </p:cNvPr>
          <p:cNvSpPr>
            <a:spLocks noGrp="1"/>
          </p:cNvSpPr>
          <p:nvPr>
            <p:ph idx="1"/>
          </p:nvPr>
        </p:nvSpPr>
        <p:spPr>
          <a:xfrm>
            <a:off x="5146160" y="1828801"/>
            <a:ext cx="5978072" cy="3866048"/>
          </a:xfrm>
        </p:spPr>
        <p:txBody>
          <a:bodyPr anchor="ctr">
            <a:normAutofit/>
          </a:bodyPr>
          <a:lstStyle/>
          <a:p>
            <a:r>
              <a:rPr lang="en-US" dirty="0"/>
              <a:t>Artwork can be duplicated in great quantities now, the clever qi of artwork is in gradually abate.</a:t>
            </a:r>
          </a:p>
          <a:p>
            <a:r>
              <a:rPr lang="en-US" dirty="0"/>
              <a:t> Science and technology develop faster, the speed at which aura is lost, and the connection to tradition dilutes, works much faster.</a:t>
            </a:r>
          </a:p>
        </p:txBody>
      </p:sp>
      <p:pic>
        <p:nvPicPr>
          <p:cNvPr id="13" name="Picture 12">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p14="http://schemas.microsoft.com/office/powerpoint/2010/main" val="291140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2F522C-606F-4745-823F-70580A0A34E2}"/>
              </a:ext>
            </a:extLst>
          </p:cNvPr>
          <p:cNvSpPr>
            <a:spLocks noGrp="1"/>
          </p:cNvSpPr>
          <p:nvPr>
            <p:ph type="title"/>
          </p:nvPr>
        </p:nvSpPr>
        <p:spPr>
          <a:xfrm>
            <a:off x="913795" y="609600"/>
            <a:ext cx="3078749" cy="970450"/>
          </a:xfrm>
        </p:spPr>
        <p:txBody>
          <a:bodyPr anchor="b">
            <a:normAutofit/>
          </a:bodyPr>
          <a:lstStyle/>
          <a:p>
            <a:pPr algn="l"/>
            <a:r>
              <a:rPr lang="en-US" altLang="zh-CN" sz="2800" dirty="0"/>
              <a:t>Our Times</a:t>
            </a:r>
            <a:endParaRPr lang="zh-CN" altLang="en-US" sz="2800" dirty="0"/>
          </a:p>
        </p:txBody>
      </p:sp>
      <p:sp>
        <p:nvSpPr>
          <p:cNvPr id="3" name="内容占位符 2">
            <a:extLst>
              <a:ext uri="{FF2B5EF4-FFF2-40B4-BE49-F238E27FC236}">
                <a16:creationId xmlns:a16="http://schemas.microsoft.com/office/drawing/2014/main" id="{2FEE9A38-CE21-493D-AF46-CD3EEFB77BBF}"/>
              </a:ext>
            </a:extLst>
          </p:cNvPr>
          <p:cNvSpPr>
            <a:spLocks noGrp="1"/>
          </p:cNvSpPr>
          <p:nvPr>
            <p:ph idx="1"/>
          </p:nvPr>
        </p:nvSpPr>
        <p:spPr>
          <a:xfrm>
            <a:off x="913795" y="1732449"/>
            <a:ext cx="3078749" cy="4058751"/>
          </a:xfrm>
        </p:spPr>
        <p:txBody>
          <a:bodyPr anchor="t">
            <a:normAutofit lnSpcReduction="10000"/>
          </a:bodyPr>
          <a:lstStyle/>
          <a:p>
            <a:r>
              <a:rPr lang="en-US" altLang="zh-CN" sz="1600" dirty="0"/>
              <a:t>With the development of modern technology, we can create art that is more closely related to human beings. The act of copying art also means that its value is changing. </a:t>
            </a:r>
          </a:p>
          <a:p>
            <a:r>
              <a:rPr lang="en-US" altLang="zh-CN" sz="1600" dirty="0"/>
              <a:t>From the perspective of appreciation, people turn from “worshipping the value of art” to “the expression of value and appreciation of art”.  </a:t>
            </a:r>
            <a:br>
              <a:rPr lang="en-US" altLang="zh-CN" sz="1600" dirty="0"/>
            </a:br>
            <a:r>
              <a:rPr lang="en-US" altLang="zh-CN" sz="1600" dirty="0"/>
              <a:t>Therefore, a large number of works of art help to narrow the distance between people and art. That is the positive aspect of the Loss of Aura.</a:t>
            </a:r>
            <a:endParaRPr lang="zh-CN" altLang="en-US" sz="1600" dirty="0"/>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图片 4">
            <a:extLst>
              <a:ext uri="{FF2B5EF4-FFF2-40B4-BE49-F238E27FC236}">
                <a16:creationId xmlns:a16="http://schemas.microsoft.com/office/drawing/2014/main" id="{DF57C23F-8A85-4171-8D54-DAB7D1DEC749}"/>
              </a:ext>
            </a:extLst>
          </p:cNvPr>
          <p:cNvPicPr>
            <a:picLocks noChangeAspect="1"/>
          </p:cNvPicPr>
          <p:nvPr/>
        </p:nvPicPr>
        <p:blipFill rotWithShape="1">
          <a:blip r:embed="rId4">
            <a:extLst>
              <a:ext uri="{28A0092B-C50C-407E-A947-70E740481C1C}">
                <a14:useLocalDpi xmlns:a14="http://schemas.microsoft.com/office/drawing/2010/main" val="0"/>
              </a:ext>
            </a:extLst>
          </a:blip>
          <a:srcRect l="12258" r="25917"/>
          <a:stretch/>
        </p:blipFill>
        <p:spPr>
          <a:xfrm>
            <a:off x="4654295" y="10"/>
            <a:ext cx="7537705" cy="6857990"/>
          </a:xfrm>
          <a:prstGeom prst="rect">
            <a:avLst/>
          </a:prstGeom>
        </p:spPr>
      </p:pic>
    </p:spTree>
    <p:extLst>
      <p:ext uri="{BB962C8B-B14F-4D97-AF65-F5344CB8AC3E}">
        <p14:creationId xmlns:p14="http://schemas.microsoft.com/office/powerpoint/2010/main" val="118502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文字, 人员, 男士, 户外&#10;&#10;描述已自动生成">
            <a:extLst>
              <a:ext uri="{FF2B5EF4-FFF2-40B4-BE49-F238E27FC236}">
                <a16:creationId xmlns:a16="http://schemas.microsoft.com/office/drawing/2014/main" id="{CB2E9EC7-ED67-4884-9DC2-FB622B9F7F80}"/>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E4760EA7-5D53-4475-836C-E7491E328480}"/>
              </a:ext>
            </a:extLst>
          </p:cNvPr>
          <p:cNvSpPr>
            <a:spLocks noGrp="1"/>
          </p:cNvSpPr>
          <p:nvPr>
            <p:ph type="title"/>
          </p:nvPr>
        </p:nvSpPr>
        <p:spPr>
          <a:xfrm>
            <a:off x="913795" y="609600"/>
            <a:ext cx="10353762" cy="970450"/>
          </a:xfrm>
        </p:spPr>
        <p:txBody>
          <a:bodyPr>
            <a:normAutofit/>
          </a:bodyPr>
          <a:lstStyle/>
          <a:p>
            <a:endParaRPr lang="zh-CN" altLang="en-US"/>
          </a:p>
        </p:txBody>
      </p:sp>
      <p:sp>
        <p:nvSpPr>
          <p:cNvPr id="3" name="内容占位符 2">
            <a:extLst>
              <a:ext uri="{FF2B5EF4-FFF2-40B4-BE49-F238E27FC236}">
                <a16:creationId xmlns:a16="http://schemas.microsoft.com/office/drawing/2014/main" id="{DDAECFE3-3B5A-4158-8B6C-C05FE35ED43D}"/>
              </a:ext>
            </a:extLst>
          </p:cNvPr>
          <p:cNvSpPr>
            <a:spLocks noGrp="1"/>
          </p:cNvSpPr>
          <p:nvPr>
            <p:ph idx="1"/>
          </p:nvPr>
        </p:nvSpPr>
        <p:spPr>
          <a:xfrm>
            <a:off x="913795" y="1732449"/>
            <a:ext cx="10353762" cy="4058751"/>
          </a:xfrm>
        </p:spPr>
        <p:txBody>
          <a:bodyPr anchor="ctr">
            <a:normAutofit/>
          </a:bodyPr>
          <a:lstStyle/>
          <a:p>
            <a:r>
              <a:rPr lang="en-US" altLang="zh-CN" dirty="0"/>
              <a:t>Modern people want to close the distance of "halo" and eliminate the uniqueness of art. </a:t>
            </a:r>
          </a:p>
          <a:p>
            <a:r>
              <a:rPr lang="en-US" altLang="zh-CN" dirty="0"/>
              <a:t>Compared with ancient works of art, I think it is good to bring more works of art to human life.  Human beings can reproduce art. </a:t>
            </a:r>
          </a:p>
          <a:p>
            <a:r>
              <a:rPr lang="en-US" altLang="zh-CN" dirty="0"/>
              <a:t>The loss of the aura of art means that art, in its new forms can come into our lives.</a:t>
            </a:r>
            <a:endParaRPr lang="zh-CN" altLang="en-US" dirty="0"/>
          </a:p>
        </p:txBody>
      </p:sp>
    </p:spTree>
    <p:extLst>
      <p:ext uri="{BB962C8B-B14F-4D97-AF65-F5344CB8AC3E}">
        <p14:creationId xmlns:p14="http://schemas.microsoft.com/office/powerpoint/2010/main" val="27982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地板, 室内, 图书馆, 橱柜&#10;&#10;描述已自动生成">
            <a:extLst>
              <a:ext uri="{FF2B5EF4-FFF2-40B4-BE49-F238E27FC236}">
                <a16:creationId xmlns:a16="http://schemas.microsoft.com/office/drawing/2014/main" id="{3602E243-444A-4215-9471-0D3106F2DE29}"/>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6198" b="9533"/>
          <a:stretch/>
        </p:blipFill>
        <p:spPr>
          <a:xfrm>
            <a:off x="20" y="10"/>
            <a:ext cx="12191980" cy="6857990"/>
          </a:xfrm>
          <a:prstGeom prst="rect">
            <a:avLst/>
          </a:prstGeom>
        </p:spPr>
      </p:pic>
      <p:sp>
        <p:nvSpPr>
          <p:cNvPr id="2" name="标题 1">
            <a:extLst>
              <a:ext uri="{FF2B5EF4-FFF2-40B4-BE49-F238E27FC236}">
                <a16:creationId xmlns:a16="http://schemas.microsoft.com/office/drawing/2014/main" id="{6C961450-2D6A-4529-B31F-F757533C5F99}"/>
              </a:ext>
            </a:extLst>
          </p:cNvPr>
          <p:cNvSpPr>
            <a:spLocks noGrp="1"/>
          </p:cNvSpPr>
          <p:nvPr>
            <p:ph type="title"/>
          </p:nvPr>
        </p:nvSpPr>
        <p:spPr>
          <a:xfrm>
            <a:off x="913795" y="609600"/>
            <a:ext cx="10353762" cy="970450"/>
          </a:xfrm>
        </p:spPr>
        <p:txBody>
          <a:bodyPr>
            <a:normAutofit/>
          </a:bodyPr>
          <a:lstStyle/>
          <a:p>
            <a:endParaRPr lang="zh-CN" altLang="en-US"/>
          </a:p>
        </p:txBody>
      </p:sp>
      <p:sp>
        <p:nvSpPr>
          <p:cNvPr id="3" name="内容占位符 2">
            <a:extLst>
              <a:ext uri="{FF2B5EF4-FFF2-40B4-BE49-F238E27FC236}">
                <a16:creationId xmlns:a16="http://schemas.microsoft.com/office/drawing/2014/main" id="{F65B1D51-9A13-4AE9-B267-152599A4CFBB}"/>
              </a:ext>
            </a:extLst>
          </p:cNvPr>
          <p:cNvSpPr>
            <a:spLocks noGrp="1"/>
          </p:cNvSpPr>
          <p:nvPr>
            <p:ph idx="1"/>
          </p:nvPr>
        </p:nvSpPr>
        <p:spPr>
          <a:xfrm>
            <a:off x="913795" y="1732449"/>
            <a:ext cx="10353762" cy="4058751"/>
          </a:xfrm>
        </p:spPr>
        <p:txBody>
          <a:bodyPr anchor="ctr">
            <a:normAutofit/>
          </a:bodyPr>
          <a:lstStyle/>
          <a:p>
            <a:r>
              <a:rPr lang="en-US" altLang="zh-CN" dirty="0"/>
              <a:t>On the contrary, I think the development of technology is an indispensable help for the development of art. With the development of science and technology, the audience of artworks has spread to many classes. </a:t>
            </a:r>
          </a:p>
          <a:p>
            <a:r>
              <a:rPr lang="en-US" altLang="zh-CN" dirty="0"/>
              <a:t>Artworks that could only be owned by the rich and powerful before, can be appreciated by everyone now. </a:t>
            </a:r>
            <a:br>
              <a:rPr lang="en-US" altLang="zh-CN" dirty="0"/>
            </a:br>
            <a:br>
              <a:rPr lang="en-US" altLang="zh-CN" dirty="0"/>
            </a:br>
            <a:r>
              <a:rPr lang="en-US" altLang="zh-CN" dirty="0"/>
              <a:t>Modern people no longer face artworks with worship attitude, but can appreciate them.</a:t>
            </a:r>
            <a:endParaRPr lang="zh-CN" altLang="en-US" dirty="0"/>
          </a:p>
        </p:txBody>
      </p:sp>
    </p:spTree>
    <p:extLst>
      <p:ext uri="{BB962C8B-B14F-4D97-AF65-F5344CB8AC3E}">
        <p14:creationId xmlns:p14="http://schemas.microsoft.com/office/powerpoint/2010/main" val="376243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3028D-DE2C-4AB1-8C61-551EA57875BF}"/>
              </a:ext>
            </a:extLst>
          </p:cNvPr>
          <p:cNvSpPr>
            <a:spLocks noGrp="1"/>
          </p:cNvSpPr>
          <p:nvPr>
            <p:ph type="title"/>
          </p:nvPr>
        </p:nvSpPr>
        <p:spPr>
          <a:xfrm>
            <a:off x="658301" y="2943775"/>
            <a:ext cx="10353762" cy="970450"/>
          </a:xfrm>
        </p:spPr>
        <p:txBody>
          <a:bodyPr/>
          <a:lstStyle/>
          <a:p>
            <a:r>
              <a:rPr lang="en-US" altLang="zh-CN" dirty="0"/>
              <a:t>The End</a:t>
            </a:r>
            <a:endParaRPr lang="zh-CN" altLang="en-US" dirty="0"/>
          </a:p>
        </p:txBody>
      </p:sp>
    </p:spTree>
    <p:extLst>
      <p:ext uri="{BB962C8B-B14F-4D97-AF65-F5344CB8AC3E}">
        <p14:creationId xmlns:p14="http://schemas.microsoft.com/office/powerpoint/2010/main" val="63646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2C8148-28EA-4D32-8A5E-94E91263D17B}"/>
              </a:ext>
            </a:extLst>
          </p:cNvPr>
          <p:cNvSpPr>
            <a:spLocks noGrp="1"/>
          </p:cNvSpPr>
          <p:nvPr>
            <p:ph type="ctrTitle"/>
          </p:nvPr>
        </p:nvSpPr>
        <p:spPr>
          <a:xfrm>
            <a:off x="5369441" y="1233378"/>
            <a:ext cx="5441285" cy="2364964"/>
          </a:xfrm>
        </p:spPr>
        <p:txBody>
          <a:bodyPr>
            <a:normAutofit/>
          </a:bodyPr>
          <a:lstStyle/>
          <a:p>
            <a:r>
              <a:rPr lang="en-US" altLang="zh-CN" dirty="0"/>
              <a:t>Walter Benjamin</a:t>
            </a:r>
            <a:br>
              <a:rPr lang="en-US" altLang="zh-CN" dirty="0"/>
            </a:br>
            <a:endParaRPr lang="zh-CN" altLang="en-US" dirty="0"/>
          </a:p>
        </p:txBody>
      </p:sp>
      <p:sp>
        <p:nvSpPr>
          <p:cNvPr id="3" name="副标题 2">
            <a:extLst>
              <a:ext uri="{FF2B5EF4-FFF2-40B4-BE49-F238E27FC236}">
                <a16:creationId xmlns:a16="http://schemas.microsoft.com/office/drawing/2014/main" id="{F9D93070-A941-407B-8923-5B244D7A4456}"/>
              </a:ext>
            </a:extLst>
          </p:cNvPr>
          <p:cNvSpPr>
            <a:spLocks noGrp="1"/>
          </p:cNvSpPr>
          <p:nvPr>
            <p:ph type="subTitle" idx="1"/>
          </p:nvPr>
        </p:nvSpPr>
        <p:spPr>
          <a:xfrm>
            <a:off x="5369441" y="3598339"/>
            <a:ext cx="5441286" cy="1675335"/>
          </a:xfrm>
        </p:spPr>
        <p:txBody>
          <a:bodyPr>
            <a:normAutofit/>
          </a:bodyPr>
          <a:lstStyle/>
          <a:p>
            <a:r>
              <a:rPr lang="en-US" altLang="zh-CN" dirty="0"/>
              <a:t>Born 15 July 1892 Berlin</a:t>
            </a:r>
          </a:p>
          <a:p>
            <a:r>
              <a:rPr lang="en-US" altLang="zh-CN" dirty="0"/>
              <a:t>Died 26 September 1940</a:t>
            </a:r>
          </a:p>
          <a:p>
            <a:r>
              <a:rPr lang="en-US" altLang="zh-CN" dirty="0"/>
              <a:t>Era 20</a:t>
            </a:r>
            <a:r>
              <a:rPr lang="en-US" altLang="zh-CN" baseline="30000" dirty="0"/>
              <a:t>th</a:t>
            </a:r>
            <a:r>
              <a:rPr lang="en-US" altLang="zh-CN" dirty="0"/>
              <a:t>-century philosophy</a:t>
            </a:r>
            <a:endParaRPr lang="zh-CN" altLang="en-US" dirty="0"/>
          </a:p>
        </p:txBody>
      </p:sp>
      <p:pic>
        <p:nvPicPr>
          <p:cNvPr id="15" name="Picture 14">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图片 4" descr="图片包含 男士, 领带, 人员, 墙壁&#10;&#10;描述已自动生成">
            <a:extLst>
              <a:ext uri="{FF2B5EF4-FFF2-40B4-BE49-F238E27FC236}">
                <a16:creationId xmlns:a16="http://schemas.microsoft.com/office/drawing/2014/main" id="{5384F897-BF84-4F35-A969-EE6DDF398B11}"/>
              </a:ext>
            </a:extLst>
          </p:cNvPr>
          <p:cNvPicPr>
            <a:picLocks noChangeAspect="1"/>
          </p:cNvPicPr>
          <p:nvPr/>
        </p:nvPicPr>
        <p:blipFill rotWithShape="1">
          <a:blip r:embed="rId5">
            <a:extLst>
              <a:ext uri="{28A0092B-C50C-407E-A947-70E740481C1C}">
                <a14:useLocalDpi xmlns:a14="http://schemas.microsoft.com/office/drawing/2010/main" val="0"/>
              </a:ext>
            </a:extLst>
          </a:blip>
          <a:srcRect l="20293" r="40043"/>
          <a:stretch/>
        </p:blipFill>
        <p:spPr>
          <a:xfrm>
            <a:off x="20" y="10"/>
            <a:ext cx="4571629" cy="6857990"/>
          </a:xfrm>
          <a:prstGeom prst="rect">
            <a:avLst/>
          </a:prstGeom>
        </p:spPr>
      </p:pic>
    </p:spTree>
    <p:extLst>
      <p:ext uri="{BB962C8B-B14F-4D97-AF65-F5344CB8AC3E}">
        <p14:creationId xmlns:p14="http://schemas.microsoft.com/office/powerpoint/2010/main" val="355602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室内, 物体, 建筑物&#10;&#10;描述已自动生成">
            <a:extLst>
              <a:ext uri="{FF2B5EF4-FFF2-40B4-BE49-F238E27FC236}">
                <a16:creationId xmlns:a16="http://schemas.microsoft.com/office/drawing/2014/main" id="{90AFC3FD-0089-420D-9DFE-7D9AE9E2076A}"/>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764" r="4346" b="-1"/>
          <a:stretch/>
        </p:blipFill>
        <p:spPr>
          <a:xfrm>
            <a:off x="20" y="10"/>
            <a:ext cx="12191980" cy="6857990"/>
          </a:xfrm>
          <a:prstGeom prst="rect">
            <a:avLst/>
          </a:prstGeom>
        </p:spPr>
      </p:pic>
      <p:sp>
        <p:nvSpPr>
          <p:cNvPr id="2" name="标题 1">
            <a:extLst>
              <a:ext uri="{FF2B5EF4-FFF2-40B4-BE49-F238E27FC236}">
                <a16:creationId xmlns:a16="http://schemas.microsoft.com/office/drawing/2014/main" id="{AB01037B-4C5E-41F3-BB69-43F3F818F5C1}"/>
              </a:ext>
            </a:extLst>
          </p:cNvPr>
          <p:cNvSpPr>
            <a:spLocks noGrp="1"/>
          </p:cNvSpPr>
          <p:nvPr>
            <p:ph type="title"/>
          </p:nvPr>
        </p:nvSpPr>
        <p:spPr>
          <a:xfrm>
            <a:off x="913795" y="1383323"/>
            <a:ext cx="10353762" cy="970450"/>
          </a:xfrm>
        </p:spPr>
        <p:txBody>
          <a:bodyPr>
            <a:normAutofit/>
          </a:bodyPr>
          <a:lstStyle/>
          <a:p>
            <a:r>
              <a:rPr lang="en-US" altLang="zh-CN" dirty="0"/>
              <a:t>Aura</a:t>
            </a:r>
            <a:endParaRPr lang="zh-CN" altLang="en-US" dirty="0"/>
          </a:p>
        </p:txBody>
      </p:sp>
      <p:sp>
        <p:nvSpPr>
          <p:cNvPr id="3" name="内容占位符 2">
            <a:extLst>
              <a:ext uri="{FF2B5EF4-FFF2-40B4-BE49-F238E27FC236}">
                <a16:creationId xmlns:a16="http://schemas.microsoft.com/office/drawing/2014/main" id="{2E3F951B-23DD-483A-8957-44B0789DD663}"/>
              </a:ext>
            </a:extLst>
          </p:cNvPr>
          <p:cNvSpPr>
            <a:spLocks noGrp="1"/>
          </p:cNvSpPr>
          <p:nvPr>
            <p:ph idx="1"/>
          </p:nvPr>
        </p:nvSpPr>
        <p:spPr>
          <a:xfrm>
            <a:off x="913795" y="1732449"/>
            <a:ext cx="10353762" cy="4058751"/>
          </a:xfrm>
        </p:spPr>
        <p:txBody>
          <a:bodyPr anchor="ctr">
            <a:normAutofit/>
          </a:bodyPr>
          <a:lstStyle/>
          <a:p>
            <a:r>
              <a:rPr lang="en-US" altLang="zh-CN" sz="2800" dirty="0">
                <a:effectLst/>
              </a:rPr>
              <a:t>Aura is a quality integral to an artwork that cannot be communicated through mechanical reproduction techniques</a:t>
            </a:r>
            <a:endParaRPr lang="zh-CN" altLang="en-US" sz="2800" dirty="0"/>
          </a:p>
        </p:txBody>
      </p:sp>
    </p:spTree>
    <p:extLst>
      <p:ext uri="{BB962C8B-B14F-4D97-AF65-F5344CB8AC3E}">
        <p14:creationId xmlns:p14="http://schemas.microsoft.com/office/powerpoint/2010/main" val="280884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2D8AEA3-D273-49AA-8083-23996BD4BB0A}"/>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 name="内容占位符 2">
            <a:extLst>
              <a:ext uri="{FF2B5EF4-FFF2-40B4-BE49-F238E27FC236}">
                <a16:creationId xmlns:a16="http://schemas.microsoft.com/office/drawing/2014/main" id="{FC9F10A0-1C78-4FCA-BEBA-E7EF9D361E80}"/>
              </a:ext>
            </a:extLst>
          </p:cNvPr>
          <p:cNvSpPr>
            <a:spLocks noGrp="1"/>
          </p:cNvSpPr>
          <p:nvPr>
            <p:ph idx="1"/>
          </p:nvPr>
        </p:nvSpPr>
        <p:spPr>
          <a:xfrm>
            <a:off x="0" y="1732449"/>
            <a:ext cx="12191980" cy="4058751"/>
          </a:xfrm>
        </p:spPr>
        <p:txBody>
          <a:bodyPr anchor="ctr">
            <a:normAutofit/>
          </a:bodyPr>
          <a:lstStyle/>
          <a:p>
            <a:pPr algn="ctr"/>
            <a:r>
              <a:rPr lang="en-US" altLang="zh-CN" sz="2200" dirty="0"/>
              <a:t>Aura is an idea that only existed in the past. Aura is related to religion and mysticism.</a:t>
            </a:r>
            <a:endParaRPr lang="zh-CN" altLang="en-US" sz="2200" dirty="0"/>
          </a:p>
        </p:txBody>
      </p:sp>
    </p:spTree>
    <p:extLst>
      <p:ext uri="{BB962C8B-B14F-4D97-AF65-F5344CB8AC3E}">
        <p14:creationId xmlns:p14="http://schemas.microsoft.com/office/powerpoint/2010/main" val="273000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0A7E02A-2FCE-41EA-AAD7-EB19D0517797}"/>
              </a:ext>
            </a:extLst>
          </p:cNvPr>
          <p:cNvSpPr>
            <a:spLocks noGrp="1"/>
          </p:cNvSpPr>
          <p:nvPr>
            <p:ph idx="1"/>
          </p:nvPr>
        </p:nvSpPr>
        <p:spPr>
          <a:xfrm>
            <a:off x="913795" y="1732449"/>
            <a:ext cx="3078749" cy="4058751"/>
          </a:xfrm>
        </p:spPr>
        <p:txBody>
          <a:bodyPr anchor="t">
            <a:normAutofit/>
          </a:bodyPr>
          <a:lstStyle/>
          <a:p>
            <a:r>
              <a:rPr lang="en-US" altLang="zh-CN" sz="1600" dirty="0" err="1"/>
              <a:t>Auro</a:t>
            </a:r>
            <a:r>
              <a:rPr lang="en-US" altLang="zh-CN" sz="1600" dirty="0"/>
              <a:t> is a wonderful halo symbol that appears in some works of art. For example, in some religious works, the aura is used as the background, giving the character worshipping value. Generally speaking, these works of art are symbols of gods or other things. </a:t>
            </a:r>
            <a:br>
              <a:rPr lang="en-US" altLang="zh-CN" sz="1600" dirty="0"/>
            </a:br>
            <a:r>
              <a:rPr lang="en-US" altLang="zh-CN" sz="1600" dirty="0"/>
              <a:t>The art of this age is unique. </a:t>
            </a:r>
          </a:p>
          <a:p>
            <a:r>
              <a:rPr lang="en-US" altLang="zh-CN" sz="1600" dirty="0"/>
              <a:t>Unique works of art are different from those that can now be mass-produced.</a:t>
            </a:r>
            <a:endParaRPr lang="zh-CN" altLang="en-US" sz="1600" dirty="0"/>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图片 4" descr="图片包含 人员, 墙壁, 建筑物, 雕塑&#10;&#10;描述已自动生成">
            <a:extLst>
              <a:ext uri="{FF2B5EF4-FFF2-40B4-BE49-F238E27FC236}">
                <a16:creationId xmlns:a16="http://schemas.microsoft.com/office/drawing/2014/main" id="{28724CC7-4598-481C-9FDA-88D29B0F9F61}"/>
              </a:ext>
            </a:extLst>
          </p:cNvPr>
          <p:cNvPicPr>
            <a:picLocks noChangeAspect="1"/>
          </p:cNvPicPr>
          <p:nvPr/>
        </p:nvPicPr>
        <p:blipFill rotWithShape="1">
          <a:blip r:embed="rId4">
            <a:extLst>
              <a:ext uri="{28A0092B-C50C-407E-A947-70E740481C1C}">
                <a14:useLocalDpi xmlns:a14="http://schemas.microsoft.com/office/drawing/2010/main" val="0"/>
              </a:ext>
            </a:extLst>
          </a:blip>
          <a:srcRect l="11016" r="6550"/>
          <a:stretch/>
        </p:blipFill>
        <p:spPr>
          <a:xfrm>
            <a:off x="4654295" y="10"/>
            <a:ext cx="7537705" cy="6857990"/>
          </a:xfrm>
          <a:prstGeom prst="rect">
            <a:avLst/>
          </a:prstGeom>
        </p:spPr>
      </p:pic>
    </p:spTree>
    <p:extLst>
      <p:ext uri="{BB962C8B-B14F-4D97-AF65-F5344CB8AC3E}">
        <p14:creationId xmlns:p14="http://schemas.microsoft.com/office/powerpoint/2010/main" val="18059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图片 4" descr="图片包含 小狗, 室内, 大型&#10;&#10;描述已自动生成">
            <a:extLst>
              <a:ext uri="{FF2B5EF4-FFF2-40B4-BE49-F238E27FC236}">
                <a16:creationId xmlns:a16="http://schemas.microsoft.com/office/drawing/2014/main" id="{35C2BDDB-F727-431D-B0F8-4D55C190205A}"/>
              </a:ext>
            </a:extLst>
          </p:cNvPr>
          <p:cNvPicPr>
            <a:picLocks noChangeAspect="1"/>
          </p:cNvPicPr>
          <p:nvPr/>
        </p:nvPicPr>
        <p:blipFill rotWithShape="1">
          <a:blip r:embed="rId3">
            <a:extLst>
              <a:ext uri="{28A0092B-C50C-407E-A947-70E740481C1C}">
                <a14:useLocalDpi xmlns:a14="http://schemas.microsoft.com/office/drawing/2010/main" val="0"/>
              </a:ext>
            </a:extLst>
          </a:blip>
          <a:srcRect t="2361" b="16704"/>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内容占位符 2">
            <a:extLst>
              <a:ext uri="{FF2B5EF4-FFF2-40B4-BE49-F238E27FC236}">
                <a16:creationId xmlns:a16="http://schemas.microsoft.com/office/drawing/2014/main" id="{9B056105-07FE-49C7-A1C5-0BC34F4BD98E}"/>
              </a:ext>
            </a:extLst>
          </p:cNvPr>
          <p:cNvSpPr>
            <a:spLocks noGrp="1"/>
          </p:cNvSpPr>
          <p:nvPr>
            <p:ph idx="1"/>
          </p:nvPr>
        </p:nvSpPr>
        <p:spPr>
          <a:xfrm>
            <a:off x="913795" y="1968237"/>
            <a:ext cx="3531684" cy="3679189"/>
          </a:xfrm>
        </p:spPr>
        <p:txBody>
          <a:bodyPr anchor="t">
            <a:normAutofit/>
          </a:bodyPr>
          <a:lstStyle/>
          <a:p>
            <a:r>
              <a:rPr lang="en-US" altLang="zh-CN" sz="1600" dirty="0"/>
              <a:t>Only original works of art have an aura, and Benjamin distinguishes between these concepts and redefines what true art is. </a:t>
            </a:r>
          </a:p>
          <a:p>
            <a:r>
              <a:rPr lang="en-US" altLang="zh-CN" sz="1600" dirty="0"/>
              <a:t>Original works have a “aura" because they represent the unique creativity of the artist. And this kind of thing that comes from the artist, is unique.</a:t>
            </a:r>
            <a:endParaRPr lang="zh-CN" altLang="en-US" sz="1600" dirty="0"/>
          </a:p>
        </p:txBody>
      </p:sp>
    </p:spTree>
    <p:extLst>
      <p:ext uri="{BB962C8B-B14F-4D97-AF65-F5344CB8AC3E}">
        <p14:creationId xmlns:p14="http://schemas.microsoft.com/office/powerpoint/2010/main" val="108080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FA7C8FD-C3E2-4BF5-BCB9-636E32A4B1CC}"/>
              </a:ext>
            </a:extLst>
          </p:cNvPr>
          <p:cNvSpPr>
            <a:spLocks noGrp="1"/>
          </p:cNvSpPr>
          <p:nvPr>
            <p:ph idx="1"/>
          </p:nvPr>
        </p:nvSpPr>
        <p:spPr>
          <a:xfrm>
            <a:off x="913795" y="1732449"/>
            <a:ext cx="5546272" cy="4058751"/>
          </a:xfrm>
        </p:spPr>
        <p:txBody>
          <a:bodyPr anchor="ctr">
            <a:normAutofit/>
          </a:bodyPr>
          <a:lstStyle/>
          <a:p>
            <a:pPr>
              <a:buClr>
                <a:srgbClr val="A48149"/>
              </a:buClr>
            </a:pPr>
            <a:r>
              <a:rPr lang="en-US" altLang="zh-CN" dirty="0"/>
              <a:t>The artwork made by the artist after getting inspiration has a unique artistic quality, which is the aura of artwork. Unique works of art possess ineffable qualities</a:t>
            </a:r>
            <a:endParaRPr lang="zh-CN" altLang="en-US" dirty="0"/>
          </a:p>
        </p:txBody>
      </p:sp>
      <p:pic>
        <p:nvPicPr>
          <p:cNvPr id="5" name="图片 4">
            <a:extLst>
              <a:ext uri="{FF2B5EF4-FFF2-40B4-BE49-F238E27FC236}">
                <a16:creationId xmlns:a16="http://schemas.microsoft.com/office/drawing/2014/main" id="{50D7DC8C-DEDE-4741-B395-D8C98BD16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638" y="1814642"/>
            <a:ext cx="4320919" cy="3658379"/>
          </a:xfrm>
          <a:prstGeom prst="rect">
            <a:avLst/>
          </a:prstGeom>
        </p:spPr>
      </p:pic>
      <p:sp>
        <p:nvSpPr>
          <p:cNvPr id="6" name="标题 1">
            <a:extLst>
              <a:ext uri="{FF2B5EF4-FFF2-40B4-BE49-F238E27FC236}">
                <a16:creationId xmlns:a16="http://schemas.microsoft.com/office/drawing/2014/main" id="{C6731A44-A07E-C84B-92B5-5DA57FAFDBE7}"/>
              </a:ext>
            </a:extLst>
          </p:cNvPr>
          <p:cNvSpPr>
            <a:spLocks noGrp="1"/>
          </p:cNvSpPr>
          <p:nvPr>
            <p:ph type="title"/>
          </p:nvPr>
        </p:nvSpPr>
        <p:spPr>
          <a:xfrm>
            <a:off x="1160375" y="1266826"/>
            <a:ext cx="4531508" cy="970450"/>
          </a:xfrm>
        </p:spPr>
        <p:txBody>
          <a:bodyPr>
            <a:normAutofit/>
          </a:bodyPr>
          <a:lstStyle/>
          <a:p>
            <a:r>
              <a:rPr lang="en-US" altLang="zh-CN" dirty="0"/>
              <a:t>Classic Aura</a:t>
            </a:r>
            <a:endParaRPr lang="zh-CN" altLang="en-US" dirty="0"/>
          </a:p>
        </p:txBody>
      </p:sp>
    </p:spTree>
    <p:extLst>
      <p:ext uri="{BB962C8B-B14F-4D97-AF65-F5344CB8AC3E}">
        <p14:creationId xmlns:p14="http://schemas.microsoft.com/office/powerpoint/2010/main" val="125490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E5B6B9-EB57-49DC-B150-AD9306B90121}"/>
              </a:ext>
            </a:extLst>
          </p:cNvPr>
          <p:cNvSpPr>
            <a:spLocks noGrp="1"/>
          </p:cNvSpPr>
          <p:nvPr>
            <p:ph type="title"/>
          </p:nvPr>
        </p:nvSpPr>
        <p:spPr>
          <a:xfrm>
            <a:off x="1160375" y="1266826"/>
            <a:ext cx="4531508" cy="970450"/>
          </a:xfrm>
        </p:spPr>
        <p:txBody>
          <a:bodyPr>
            <a:normAutofit/>
          </a:bodyPr>
          <a:lstStyle/>
          <a:p>
            <a:r>
              <a:rPr lang="en-US" altLang="zh-CN" dirty="0"/>
              <a:t>Cult value</a:t>
            </a:r>
            <a:endParaRPr lang="zh-CN" altLang="en-US" dirty="0"/>
          </a:p>
        </p:txBody>
      </p:sp>
      <p:sp>
        <p:nvSpPr>
          <p:cNvPr id="3" name="内容占位符 2">
            <a:extLst>
              <a:ext uri="{FF2B5EF4-FFF2-40B4-BE49-F238E27FC236}">
                <a16:creationId xmlns:a16="http://schemas.microsoft.com/office/drawing/2014/main" id="{1BD8BF57-8A64-4DA3-8C8B-E8FEA809CA04}"/>
              </a:ext>
            </a:extLst>
          </p:cNvPr>
          <p:cNvSpPr>
            <a:spLocks noGrp="1"/>
          </p:cNvSpPr>
          <p:nvPr>
            <p:ph idx="1"/>
          </p:nvPr>
        </p:nvSpPr>
        <p:spPr>
          <a:xfrm>
            <a:off x="913795" y="1732449"/>
            <a:ext cx="5546272" cy="4058751"/>
          </a:xfrm>
        </p:spPr>
        <p:txBody>
          <a:bodyPr anchor="ctr">
            <a:normAutofit/>
          </a:bodyPr>
          <a:lstStyle/>
          <a:p>
            <a:pPr>
              <a:buClr>
                <a:srgbClr val="194069"/>
              </a:buClr>
            </a:pPr>
            <a:r>
              <a:rPr lang="en-US" altLang="zh-CN" dirty="0"/>
              <a:t>In the original works of art in the past, the aura represents worship, power generation, authority. Like statues in ancient empires, like portraits in churches. </a:t>
            </a:r>
          </a:p>
          <a:p>
            <a:pPr>
              <a:buClr>
                <a:srgbClr val="194069"/>
              </a:buClr>
            </a:pPr>
            <a:r>
              <a:rPr lang="en-US" altLang="zh-CN" dirty="0"/>
              <a:t>These works of art represent authority. </a:t>
            </a:r>
          </a:p>
          <a:p>
            <a:pPr>
              <a:buClr>
                <a:srgbClr val="194069"/>
              </a:buClr>
            </a:pPr>
            <a:r>
              <a:rPr lang="en-US" altLang="zh-CN" dirty="0"/>
              <a:t>They have worshipping value.</a:t>
            </a:r>
            <a:endParaRPr lang="zh-CN" altLang="en-US" dirty="0"/>
          </a:p>
        </p:txBody>
      </p:sp>
      <p:pic>
        <p:nvPicPr>
          <p:cNvPr id="5" name="图片 4" descr="图片包含 建筑物, 户外, 男士&#10;&#10;描述已自动生成">
            <a:extLst>
              <a:ext uri="{FF2B5EF4-FFF2-40B4-BE49-F238E27FC236}">
                <a16:creationId xmlns:a16="http://schemas.microsoft.com/office/drawing/2014/main" id="{007CCF35-515C-4944-B060-184C9BD29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560" y="2237276"/>
            <a:ext cx="4065464" cy="3049098"/>
          </a:xfrm>
          <a:prstGeom prst="rect">
            <a:avLst/>
          </a:prstGeom>
        </p:spPr>
      </p:pic>
    </p:spTree>
    <p:extLst>
      <p:ext uri="{BB962C8B-B14F-4D97-AF65-F5344CB8AC3E}">
        <p14:creationId xmlns:p14="http://schemas.microsoft.com/office/powerpoint/2010/main" val="192803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包含 人员, 画廊, 场景, 房间&#10;&#10;描述已自动生成">
            <a:extLst>
              <a:ext uri="{FF2B5EF4-FFF2-40B4-BE49-F238E27FC236}">
                <a16:creationId xmlns:a16="http://schemas.microsoft.com/office/drawing/2014/main" id="{8DA55233-0E3B-4827-85A7-60A08228F29F}"/>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5887" b="9843"/>
          <a:stretch/>
        </p:blipFill>
        <p:spPr>
          <a:xfrm>
            <a:off x="20" y="287687"/>
            <a:ext cx="12191980" cy="6857990"/>
          </a:xfrm>
          <a:prstGeom prst="rect">
            <a:avLst/>
          </a:prstGeom>
        </p:spPr>
      </p:pic>
      <p:sp>
        <p:nvSpPr>
          <p:cNvPr id="3" name="内容占位符 2">
            <a:extLst>
              <a:ext uri="{FF2B5EF4-FFF2-40B4-BE49-F238E27FC236}">
                <a16:creationId xmlns:a16="http://schemas.microsoft.com/office/drawing/2014/main" id="{C9C7EA2E-26AE-459E-9595-9F20744806B9}"/>
              </a:ext>
            </a:extLst>
          </p:cNvPr>
          <p:cNvSpPr>
            <a:spLocks noGrp="1"/>
          </p:cNvSpPr>
          <p:nvPr>
            <p:ph idx="1"/>
          </p:nvPr>
        </p:nvSpPr>
        <p:spPr>
          <a:xfrm>
            <a:off x="1284270" y="1732449"/>
            <a:ext cx="10907710" cy="4058751"/>
          </a:xfrm>
        </p:spPr>
        <p:txBody>
          <a:bodyPr anchor="ctr">
            <a:normAutofit/>
          </a:bodyPr>
          <a:lstStyle/>
          <a:p>
            <a:r>
              <a:rPr lang="en-US" altLang="zh-CN" dirty="0"/>
              <a:t>There is a big difference between modern artworks and ancient artworks. </a:t>
            </a:r>
            <a:br>
              <a:rPr lang="en-US" altLang="zh-CN" dirty="0"/>
            </a:br>
            <a:r>
              <a:rPr lang="en-US" altLang="zh-CN" dirty="0"/>
              <a:t>Most modern artworks can be copied in large quantities, because of technology. </a:t>
            </a:r>
            <a:br>
              <a:rPr lang="en-US" altLang="zh-CN" dirty="0"/>
            </a:br>
            <a:br>
              <a:rPr lang="en-US" altLang="zh-CN" dirty="0"/>
            </a:br>
            <a:r>
              <a:rPr lang="en-US" altLang="zh-CN" dirty="0"/>
              <a:t>Compared with ancient artworks, modern artworks have no value “of worship”.</a:t>
            </a:r>
            <a:br>
              <a:rPr lang="en-US" altLang="zh-CN" dirty="0"/>
            </a:br>
            <a:r>
              <a:rPr lang="en-US" altLang="zh-CN" dirty="0"/>
              <a:t>That denotes the loss of the classic aura.</a:t>
            </a:r>
            <a:endParaRPr lang="zh-CN" altLang="en-US" dirty="0"/>
          </a:p>
        </p:txBody>
      </p:sp>
    </p:spTree>
    <p:extLst>
      <p:ext uri="{BB962C8B-B14F-4D97-AF65-F5344CB8AC3E}">
        <p14:creationId xmlns:p14="http://schemas.microsoft.com/office/powerpoint/2010/main" val="61363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619</Words>
  <Application>Microsoft Macintosh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等线</vt:lpstr>
      <vt:lpstr>Calisto MT</vt:lpstr>
      <vt:lpstr>Wingdings 2</vt:lpstr>
      <vt:lpstr>石板</vt:lpstr>
      <vt:lpstr>“All human knowledge takes the form of interpretation.” </vt:lpstr>
      <vt:lpstr>Walter Benjamin </vt:lpstr>
      <vt:lpstr>Aura</vt:lpstr>
      <vt:lpstr>PowerPoint Presentation</vt:lpstr>
      <vt:lpstr>PowerPoint Presentation</vt:lpstr>
      <vt:lpstr>PowerPoint Presentation</vt:lpstr>
      <vt:lpstr>Classic Aura</vt:lpstr>
      <vt:lpstr>Cult value</vt:lpstr>
      <vt:lpstr>PowerPoint Presentation</vt:lpstr>
      <vt:lpstr>The Work of Art in the Age of Mechanical Reproduction </vt:lpstr>
      <vt:lpstr>Our Times</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human knowledge takes the form of interpretation.” </dc:title>
  <dc:creator>ysy</dc:creator>
  <cp:lastModifiedBy>Microsoft Office User</cp:lastModifiedBy>
  <cp:revision>6</cp:revision>
  <dcterms:created xsi:type="dcterms:W3CDTF">2019-05-08T11:28:18Z</dcterms:created>
  <dcterms:modified xsi:type="dcterms:W3CDTF">2019-12-04T20:44:53Z</dcterms:modified>
</cp:coreProperties>
</file>