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8" r:id="rId3"/>
    <p:sldId id="273" r:id="rId4"/>
    <p:sldId id="274" r:id="rId5"/>
    <p:sldId id="259" r:id="rId6"/>
    <p:sldId id="272" r:id="rId7"/>
    <p:sldId id="260" r:id="rId8"/>
    <p:sldId id="270" r:id="rId9"/>
    <p:sldId id="263" r:id="rId10"/>
    <p:sldId id="271" r:id="rId11"/>
    <p:sldId id="261" r:id="rId12"/>
    <p:sldId id="275" r:id="rId13"/>
    <p:sldId id="264" r:id="rId14"/>
    <p:sldId id="276" r:id="rId15"/>
    <p:sldId id="262" r:id="rId16"/>
    <p:sldId id="268" r:id="rId17"/>
    <p:sldId id="265" r:id="rId18"/>
    <p:sldId id="277" r:id="rId19"/>
    <p:sldId id="266" r:id="rId20"/>
    <p:sldId id="269" r:id="rId21"/>
    <p:sldId id="279" r:id="rId22"/>
    <p:sldId id="280" r:id="rId23"/>
    <p:sldId id="283" r:id="rId24"/>
    <p:sldId id="284"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4CF"/>
    <a:srgbClr val="337AF7"/>
    <a:srgbClr val="002252"/>
    <a:srgbClr val="004D91"/>
    <a:srgbClr val="8B2AA6"/>
    <a:srgbClr val="FFAFBC"/>
    <a:srgbClr val="FFC2A0"/>
    <a:srgbClr val="42C3AA"/>
    <a:srgbClr val="1A1A56"/>
    <a:srgbClr val="05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437" autoAdjust="0"/>
  </p:normalViewPr>
  <p:slideViewPr>
    <p:cSldViewPr snapToGrid="0">
      <p:cViewPr varScale="1">
        <p:scale>
          <a:sx n="71" d="100"/>
          <a:sy n="71"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A1B02-25B2-4C78-8138-3C9CBC0C6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D2F7238E-D9AA-419F-8A39-22D544EBE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7FCE8EC-A61E-4A33-BCE6-692449E7BFE2}"/>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3357EC4C-4F3A-4F14-BBD2-1965AEA53F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8A8BA16-0781-43CE-9401-80FD017FDF4B}"/>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97568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9F3F8-E177-490E-9D24-4B74FD391DC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559BDFC-390E-4981-81A5-517096B2BE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14E4CB6-8D3F-49C4-8B8D-CDE1FA9E2F58}"/>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77656F84-DF5D-466B-BBE0-C0C6153FAE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005400A-934F-487C-BB21-47A44A84FB09}"/>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293505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843DC6-CAF5-4A9F-9918-E8221DF8CB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A8C03791-2806-4A78-AB61-B427C6B819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7B657D2-C030-439C-85AE-A666B8275ADD}"/>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ACA5C801-9D20-41B3-868D-4AB74952C3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1296993-B9D6-44B5-AD28-25DEAA56E285}"/>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358982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323D1-FDB9-4177-A3A6-19C72A68CB2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D65EE26-44C0-4872-8163-8F23E12462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B31A19B-EBC4-4EEB-97DF-76921686CD2E}"/>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B7E0CB94-839A-4C99-BF6F-135DB2BDA9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DA97A29-341B-4D18-9FBF-EEFFD5B27CAC}"/>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391989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2A0D5-AC2F-4AB6-87E6-5DA5CF17D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86917F9-536C-4578-B41E-B11ACC5AE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45F38AD-516F-4A5A-AAE7-41D09C60A27B}"/>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2C4357EC-F8CD-417D-8E02-B8BBCDC937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6E3AF80-D08C-42D7-A595-AB72E65CE62E}"/>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208954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C2294-8CAF-452D-9970-6CDB59E2CC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B586068-97CF-4610-AC62-92CF556259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36B05B5-5280-475E-8CAB-9E6A5756E7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B5D032D-F1EA-489A-8CDB-8E234EFD0D94}"/>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6" name="Footer Placeholder 5">
            <a:extLst>
              <a:ext uri="{FF2B5EF4-FFF2-40B4-BE49-F238E27FC236}">
                <a16:creationId xmlns:a16="http://schemas.microsoft.com/office/drawing/2014/main" xmlns="" id="{A8B4EAEF-D3DE-484C-B403-6C8A70DCFC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DC023CE-BD35-4C66-86EE-75D5818D73ED}"/>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188996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24FFB-8BF2-4B03-A5D7-2CA1540410B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71820A8-74E2-4283-BFE8-60DF4D501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C1BBA0D-5374-4865-898A-782D67D5BE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54A2637-E436-4ACB-A398-B88E83DC8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034F639-11DA-4548-B3C1-039B80D696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87329D26-C93F-47B4-9C8E-D9C1284B9D5F}"/>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8" name="Footer Placeholder 7">
            <a:extLst>
              <a:ext uri="{FF2B5EF4-FFF2-40B4-BE49-F238E27FC236}">
                <a16:creationId xmlns:a16="http://schemas.microsoft.com/office/drawing/2014/main" xmlns="" id="{E60C1C36-6817-46FB-8B58-C13C40B0D73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148D43C0-ED24-4245-BE33-161630D1D53B}"/>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220350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24CC1-7D91-4902-8DE2-7E2654BB22E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54673CEE-3823-4789-9BEA-B551C25F9173}"/>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4" name="Footer Placeholder 3">
            <a:extLst>
              <a:ext uri="{FF2B5EF4-FFF2-40B4-BE49-F238E27FC236}">
                <a16:creationId xmlns:a16="http://schemas.microsoft.com/office/drawing/2014/main" xmlns="" id="{54BB56E9-2AE0-49A7-8F0B-D21CE080C05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E3DC818-E745-4B91-A533-5DD9C033978F}"/>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41704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99CFCF-1772-4318-9777-55E3E8CA14CE}"/>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3" name="Footer Placeholder 2">
            <a:extLst>
              <a:ext uri="{FF2B5EF4-FFF2-40B4-BE49-F238E27FC236}">
                <a16:creationId xmlns:a16="http://schemas.microsoft.com/office/drawing/2014/main" xmlns="" id="{CAE75B3F-1C66-4B7A-A417-A6653554DE7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120FD4B1-18B5-4542-BEF6-6751F89CFCA0}"/>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419671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164A7-9F4A-4E44-ADAE-3741A9A5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2905037-E526-49CC-A94D-695E0CB45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32D6B7A-BCFC-4E3D-A4EB-C198730E3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362C59-E1EF-4D7D-A0E4-0601C0F5EFC9}"/>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6" name="Footer Placeholder 5">
            <a:extLst>
              <a:ext uri="{FF2B5EF4-FFF2-40B4-BE49-F238E27FC236}">
                <a16:creationId xmlns:a16="http://schemas.microsoft.com/office/drawing/2014/main" xmlns="" id="{6E040F61-E3E3-44C9-8B64-F6A3FB51AE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AB80688-BA10-4B04-95C7-AB6F07458F28}"/>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183556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38B66-E642-4679-A13C-2C5F9C393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0D919B1-5F89-4031-A96C-F3C6CE06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170529A-876C-44DE-8AE3-584DF6E9F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C1EBF65-6635-44AB-9470-3BF67D87A4F4}"/>
              </a:ext>
            </a:extLst>
          </p:cNvPr>
          <p:cNvSpPr>
            <a:spLocks noGrp="1"/>
          </p:cNvSpPr>
          <p:nvPr>
            <p:ph type="dt" sz="half" idx="10"/>
          </p:nvPr>
        </p:nvSpPr>
        <p:spPr/>
        <p:txBody>
          <a:bodyPr/>
          <a:lstStyle/>
          <a:p>
            <a:fld id="{C407A541-9AB8-4554-B1CD-E29C9B6B8F2A}" type="datetimeFigureOut">
              <a:rPr lang="en-IN" smtClean="0"/>
              <a:t>04-10-2018</a:t>
            </a:fld>
            <a:endParaRPr lang="en-IN"/>
          </a:p>
        </p:txBody>
      </p:sp>
      <p:sp>
        <p:nvSpPr>
          <p:cNvPr id="6" name="Footer Placeholder 5">
            <a:extLst>
              <a:ext uri="{FF2B5EF4-FFF2-40B4-BE49-F238E27FC236}">
                <a16:creationId xmlns:a16="http://schemas.microsoft.com/office/drawing/2014/main" xmlns="" id="{1EFC5195-9DA7-4416-950E-10F8B58E8C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9552998-B117-4487-952B-12110FEA9C7C}"/>
              </a:ext>
            </a:extLst>
          </p:cNvPr>
          <p:cNvSpPr>
            <a:spLocks noGrp="1"/>
          </p:cNvSpPr>
          <p:nvPr>
            <p:ph type="sldNum" sz="quarter" idx="12"/>
          </p:nvPr>
        </p:nvSpPr>
        <p:spPr/>
        <p:txBody>
          <a:bodyPr/>
          <a:lstStyle/>
          <a:p>
            <a:fld id="{D124A079-895A-4EA0-8BD9-277411F39840}" type="slidenum">
              <a:rPr lang="en-IN" smtClean="0"/>
              <a:t>‹#›</a:t>
            </a:fld>
            <a:endParaRPr lang="en-IN"/>
          </a:p>
        </p:txBody>
      </p:sp>
    </p:spTree>
    <p:extLst>
      <p:ext uri="{BB962C8B-B14F-4D97-AF65-F5344CB8AC3E}">
        <p14:creationId xmlns:p14="http://schemas.microsoft.com/office/powerpoint/2010/main" val="275777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FC603B-3843-40CC-BF66-649E5A217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801DAC2-5345-4C2A-BD3A-DC651D0DB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CE64EB4-DAD5-4224-BB62-5EB782FA4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A541-9AB8-4554-B1CD-E29C9B6B8F2A}" type="datetimeFigureOut">
              <a:rPr lang="en-IN" smtClean="0"/>
              <a:t>04-10-2018</a:t>
            </a:fld>
            <a:endParaRPr lang="en-IN"/>
          </a:p>
        </p:txBody>
      </p:sp>
      <p:sp>
        <p:nvSpPr>
          <p:cNvPr id="5" name="Footer Placeholder 4">
            <a:extLst>
              <a:ext uri="{FF2B5EF4-FFF2-40B4-BE49-F238E27FC236}">
                <a16:creationId xmlns:a16="http://schemas.microsoft.com/office/drawing/2014/main" xmlns="" id="{10145B32-B87C-423E-B400-844F45038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95CA1E5B-EB46-46F4-B5DC-FF38B2008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4A079-895A-4EA0-8BD9-277411F39840}" type="slidenum">
              <a:rPr lang="en-IN" smtClean="0"/>
              <a:t>‹#›</a:t>
            </a:fld>
            <a:endParaRPr lang="en-IN"/>
          </a:p>
        </p:txBody>
      </p:sp>
    </p:spTree>
    <p:extLst>
      <p:ext uri="{BB962C8B-B14F-4D97-AF65-F5344CB8AC3E}">
        <p14:creationId xmlns:p14="http://schemas.microsoft.com/office/powerpoint/2010/main" val="1735723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sv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095"/>
          <a:stretch/>
        </p:blipFill>
        <p:spPr>
          <a:xfrm>
            <a:off x="3056753" y="4142982"/>
            <a:ext cx="3008695" cy="2909783"/>
          </a:xfrm>
          <a:prstGeom prst="rect">
            <a:avLst/>
          </a:prstGeom>
        </p:spPr>
      </p:pic>
      <p:pic>
        <p:nvPicPr>
          <p:cNvPr id="13" name="Picture 12">
            <a:extLst>
              <a:ext uri="{FF2B5EF4-FFF2-40B4-BE49-F238E27FC236}">
                <a16:creationId xmlns:a16="http://schemas.microsoft.com/office/drawing/2014/main" xmlns="" id="{0A1DE593-F8B3-5A47-B459-0ECDF6CF03B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159405" y="4142982"/>
            <a:ext cx="3044952" cy="2743200"/>
          </a:xfrm>
          <a:prstGeom prst="rect">
            <a:avLst/>
          </a:prstGeom>
        </p:spPr>
      </p:pic>
      <p:pic>
        <p:nvPicPr>
          <p:cNvPr id="17" name="Picture 16">
            <a:extLst>
              <a:ext uri="{FF2B5EF4-FFF2-40B4-BE49-F238E27FC236}">
                <a16:creationId xmlns:a16="http://schemas.microsoft.com/office/drawing/2014/main" xmlns="" id="{C012B6B9-8E3E-BE44-BC34-C9E250BAD1F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8305" y="-36085"/>
            <a:ext cx="3044952" cy="2743200"/>
          </a:xfrm>
          <a:prstGeom prst="rect">
            <a:avLst/>
          </a:prstGeom>
        </p:spPr>
      </p:pic>
      <p:pic>
        <p:nvPicPr>
          <p:cNvPr id="19" name="Picture 18">
            <a:extLst>
              <a:ext uri="{FF2B5EF4-FFF2-40B4-BE49-F238E27FC236}">
                <a16:creationId xmlns:a16="http://schemas.microsoft.com/office/drawing/2014/main" xmlns="" id="{6B7181CE-2C8E-7643-83C1-43BDC320C57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119280" y="-52018"/>
            <a:ext cx="3017520" cy="2743200"/>
          </a:xfrm>
          <a:prstGeom prst="rect">
            <a:avLst/>
          </a:prstGeom>
        </p:spPr>
      </p:pic>
      <p:pic>
        <p:nvPicPr>
          <p:cNvPr id="11" name="Picture 10">
            <a:extLst>
              <a:ext uri="{FF2B5EF4-FFF2-40B4-BE49-F238E27FC236}">
                <a16:creationId xmlns:a16="http://schemas.microsoft.com/office/drawing/2014/main" xmlns="" id="{062C901D-963D-F741-8BD1-FD344728F9F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3056753" y="0"/>
            <a:ext cx="3044952" cy="4114800"/>
          </a:xfrm>
          <a:prstGeom prst="rect">
            <a:avLst/>
          </a:prstGeom>
        </p:spPr>
      </p:pic>
      <p:pic>
        <p:nvPicPr>
          <p:cNvPr id="9" name="Picture 8">
            <a:extLst>
              <a:ext uri="{FF2B5EF4-FFF2-40B4-BE49-F238E27FC236}">
                <a16:creationId xmlns:a16="http://schemas.microsoft.com/office/drawing/2014/main" xmlns="" id="{366FEEF5-5D7F-784C-8262-AAD7A190E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7034" y="2759299"/>
            <a:ext cx="3017520" cy="4073652"/>
          </a:xfrm>
          <a:prstGeom prst="rect">
            <a:avLst/>
          </a:prstGeom>
        </p:spPr>
      </p:pic>
      <p:pic>
        <p:nvPicPr>
          <p:cNvPr id="5" name="Picture 4">
            <a:extLst>
              <a:ext uri="{FF2B5EF4-FFF2-40B4-BE49-F238E27FC236}">
                <a16:creationId xmlns:a16="http://schemas.microsoft.com/office/drawing/2014/main" xmlns="" id="{13AFC80C-ABA9-8A44-BCE9-F25237A9B7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0210" y="-10691"/>
            <a:ext cx="3048000" cy="4114800"/>
          </a:xfrm>
          <a:prstGeom prst="rect">
            <a:avLst/>
          </a:prstGeom>
        </p:spPr>
      </p:pic>
      <p:pic>
        <p:nvPicPr>
          <p:cNvPr id="7" name="Picture 6">
            <a:extLst>
              <a:ext uri="{FF2B5EF4-FFF2-40B4-BE49-F238E27FC236}">
                <a16:creationId xmlns:a16="http://schemas.microsoft.com/office/drawing/2014/main" xmlns="" id="{81B9AC84-953D-504C-BEF0-F76CC56521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05" y="2743200"/>
            <a:ext cx="3048000" cy="4114800"/>
          </a:xfrm>
          <a:prstGeom prst="rect">
            <a:avLst/>
          </a:prstGeom>
        </p:spPr>
      </p:pic>
      <p:sp>
        <p:nvSpPr>
          <p:cNvPr id="80" name="Rectangle 79">
            <a:extLst>
              <a:ext uri="{FF2B5EF4-FFF2-40B4-BE49-F238E27FC236}">
                <a16:creationId xmlns:a16="http://schemas.microsoft.com/office/drawing/2014/main" xmlns="" id="{D0A72C3B-CE43-492A-A9B2-979D757C0BEA}"/>
              </a:ext>
            </a:extLst>
          </p:cNvPr>
          <p:cNvSpPr/>
          <p:nvPr/>
        </p:nvSpPr>
        <p:spPr>
          <a:xfrm>
            <a:off x="-172556" y="-215751"/>
            <a:ext cx="12579179" cy="7289502"/>
          </a:xfrm>
          <a:prstGeom prst="rect">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Rectangle 72">
            <a:extLst>
              <a:ext uri="{FF2B5EF4-FFF2-40B4-BE49-F238E27FC236}">
                <a16:creationId xmlns:a16="http://schemas.microsoft.com/office/drawing/2014/main" xmlns="" id="{0ECA1E68-AF73-4271-B977-911FDDF82A1E}"/>
              </a:ext>
            </a:extLst>
          </p:cNvPr>
          <p:cNvSpPr/>
          <p:nvPr/>
        </p:nvSpPr>
        <p:spPr>
          <a:xfrm>
            <a:off x="3857337" y="1195137"/>
            <a:ext cx="4467726" cy="4467726"/>
          </a:xfrm>
          <a:prstGeom prst="rect">
            <a:avLst/>
          </a:prstGeom>
          <a:gradFill flip="none" rotWithShape="1">
            <a:gsLst>
              <a:gs pos="100000">
                <a:srgbClr val="004D91">
                  <a:alpha val="80000"/>
                </a:srgbClr>
              </a:gs>
              <a:gs pos="0">
                <a:srgbClr val="002252">
                  <a:alpha val="70000"/>
                </a:srgbClr>
              </a:gs>
            </a:gsLst>
            <a:lin ang="5400000" scaled="1"/>
            <a:tileRect/>
          </a:gradFill>
          <a:ln w="85725">
            <a:noFill/>
          </a:ln>
          <a:effectLst>
            <a:outerShdw blurRad="317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TextBox 73">
            <a:extLst>
              <a:ext uri="{FF2B5EF4-FFF2-40B4-BE49-F238E27FC236}">
                <a16:creationId xmlns:a16="http://schemas.microsoft.com/office/drawing/2014/main" xmlns="" id="{A9401D66-606D-4624-AD7B-D3625A3FB075}"/>
              </a:ext>
            </a:extLst>
          </p:cNvPr>
          <p:cNvSpPr txBox="1"/>
          <p:nvPr/>
        </p:nvSpPr>
        <p:spPr>
          <a:xfrm>
            <a:off x="3631561" y="1681035"/>
            <a:ext cx="4871210" cy="523220"/>
          </a:xfrm>
          <a:prstGeom prst="rect">
            <a:avLst/>
          </a:prstGeom>
          <a:noFill/>
        </p:spPr>
        <p:txBody>
          <a:bodyPr wrap="square" rtlCol="0">
            <a:spAutoFit/>
          </a:bodyPr>
          <a:lstStyle/>
          <a:p>
            <a:pPr algn="ctr"/>
            <a:r>
              <a:rPr lang="en-IN" sz="2800" spc="6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Gestalt Principles</a:t>
            </a:r>
          </a:p>
        </p:txBody>
      </p:sp>
      <p:sp>
        <p:nvSpPr>
          <p:cNvPr id="75" name="TextBox 74">
            <a:extLst>
              <a:ext uri="{FF2B5EF4-FFF2-40B4-BE49-F238E27FC236}">
                <a16:creationId xmlns:a16="http://schemas.microsoft.com/office/drawing/2014/main" xmlns="" id="{2C46D4F3-01CB-487E-93FA-A806E93A0355}"/>
              </a:ext>
            </a:extLst>
          </p:cNvPr>
          <p:cNvSpPr txBox="1"/>
          <p:nvPr/>
        </p:nvSpPr>
        <p:spPr>
          <a:xfrm>
            <a:off x="3631561" y="2420745"/>
            <a:ext cx="4871210" cy="338554"/>
          </a:xfrm>
          <a:prstGeom prst="rect">
            <a:avLst/>
          </a:prstGeom>
          <a:noFill/>
          <a:effectLst>
            <a:outerShdw blurRad="63500" algn="ctr" rotWithShape="0">
              <a:prstClr val="black">
                <a:alpha val="40000"/>
              </a:prstClr>
            </a:outerShdw>
          </a:effectLst>
        </p:spPr>
        <p:txBody>
          <a:bodyPr wrap="square" rtlCol="0">
            <a:spAutoFit/>
          </a:bodyPr>
          <a:lstStyle/>
          <a:p>
            <a:pPr algn="ctr"/>
            <a:r>
              <a:rPr lang="en-IN" sz="1600" spc="6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EXAMPLES</a:t>
            </a:r>
            <a:endParaRPr lang="en-IN" sz="1200" spc="6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77" name="Graphic 76" descr="Lightbulb">
            <a:extLst>
              <a:ext uri="{FF2B5EF4-FFF2-40B4-BE49-F238E27FC236}">
                <a16:creationId xmlns:a16="http://schemas.microsoft.com/office/drawing/2014/main" xmlns="" id="{C475F782-5800-4C92-B2B7-40D63AE9FCE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552621" y="2889000"/>
            <a:ext cx="1080000" cy="1080000"/>
          </a:xfrm>
          <a:prstGeom prst="rect">
            <a:avLst/>
          </a:prstGeom>
          <a:effectLst>
            <a:outerShdw blurRad="63500" algn="ctr" rotWithShape="0">
              <a:prstClr val="black">
                <a:alpha val="40000"/>
              </a:prstClr>
            </a:outerShdw>
          </a:effectLst>
        </p:spPr>
      </p:pic>
      <p:sp>
        <p:nvSpPr>
          <p:cNvPr id="78" name="TextBox 77">
            <a:extLst>
              <a:ext uri="{FF2B5EF4-FFF2-40B4-BE49-F238E27FC236}">
                <a16:creationId xmlns:a16="http://schemas.microsoft.com/office/drawing/2014/main" xmlns="" id="{7103AAC0-B4B5-493E-A23D-89A9A7C05C66}"/>
              </a:ext>
            </a:extLst>
          </p:cNvPr>
          <p:cNvSpPr txBox="1"/>
          <p:nvPr/>
        </p:nvSpPr>
        <p:spPr>
          <a:xfrm>
            <a:off x="4398758" y="4302363"/>
            <a:ext cx="3384884" cy="900246"/>
          </a:xfrm>
          <a:prstGeom prst="rect">
            <a:avLst/>
          </a:prstGeom>
          <a:noFill/>
          <a:effectLst>
            <a:outerShdw blurRad="63500" algn="ctr" rotWithShape="0">
              <a:prstClr val="black">
                <a:alpha val="40000"/>
              </a:prstClr>
            </a:outerShdw>
          </a:effectLst>
        </p:spPr>
        <p:txBody>
          <a:bodyPr wrap="square" rtlCol="0">
            <a:spAutoFit/>
          </a:bodyPr>
          <a:lstStyle/>
          <a:p>
            <a:pPr algn="ctr"/>
            <a:r>
              <a:rPr lang="en-IN" sz="1050" spc="3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MAT103</a:t>
            </a:r>
          </a:p>
          <a:p>
            <a:pPr algn="ctr"/>
            <a:r>
              <a:rPr lang="en-IN" sz="1050" spc="3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FALL 2018</a:t>
            </a:r>
          </a:p>
          <a:p>
            <a:pPr algn="ctr"/>
            <a:r>
              <a:rPr lang="en-IN" sz="1050" spc="3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MODULE 5 ASSIGNMENT</a:t>
            </a:r>
          </a:p>
          <a:p>
            <a:pPr algn="ctr"/>
            <a:endParaRPr lang="en-IN" sz="1050" spc="3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IN" sz="1050" spc="300" dirty="0">
                <a:solidFill>
                  <a:schemeClr val="bg1"/>
                </a:solidFill>
                <a:effectLst>
                  <a:outerShdw blurRad="63500" algn="ctr" rotWithShape="0">
                    <a:prstClr val="black">
                      <a:alpha val="40000"/>
                    </a:prstClr>
                  </a:outerShdw>
                </a:effectLst>
                <a:latin typeface="Times New Roman" panose="02020603050405020304" pitchFamily="18" charset="0"/>
                <a:cs typeface="Times New Roman" panose="02020603050405020304" pitchFamily="18" charset="0"/>
              </a:rPr>
              <a:t>MERGEN GANBAATAR</a:t>
            </a:r>
          </a:p>
        </p:txBody>
      </p:sp>
      <p:sp>
        <p:nvSpPr>
          <p:cNvPr id="83" name="Freeform: Shape 82">
            <a:extLst>
              <a:ext uri="{FF2B5EF4-FFF2-40B4-BE49-F238E27FC236}">
                <a16:creationId xmlns:a16="http://schemas.microsoft.com/office/drawing/2014/main" xmlns="" id="{C82A8C26-0815-4CE3-94C8-EEF8CB390036}"/>
              </a:ext>
            </a:extLst>
          </p:cNvPr>
          <p:cNvSpPr/>
          <p:nvPr/>
        </p:nvSpPr>
        <p:spPr>
          <a:xfrm>
            <a:off x="6776656" y="1195137"/>
            <a:ext cx="1551138" cy="4467726"/>
          </a:xfrm>
          <a:custGeom>
            <a:avLst/>
            <a:gdLst>
              <a:gd name="connsiteX0" fmla="*/ 0 w 1551138"/>
              <a:gd name="connsiteY0" fmla="*/ 0 h 4467726"/>
              <a:gd name="connsiteX1" fmla="*/ 1551138 w 1551138"/>
              <a:gd name="connsiteY1" fmla="*/ 0 h 4467726"/>
              <a:gd name="connsiteX2" fmla="*/ 1551138 w 1551138"/>
              <a:gd name="connsiteY2" fmla="*/ 4467726 h 4467726"/>
              <a:gd name="connsiteX3" fmla="*/ 824285 w 1551138"/>
              <a:gd name="connsiteY3" fmla="*/ 4467726 h 4467726"/>
            </a:gdLst>
            <a:ahLst/>
            <a:cxnLst>
              <a:cxn ang="0">
                <a:pos x="connsiteX0" y="connsiteY0"/>
              </a:cxn>
              <a:cxn ang="0">
                <a:pos x="connsiteX1" y="connsiteY1"/>
              </a:cxn>
              <a:cxn ang="0">
                <a:pos x="connsiteX2" y="connsiteY2"/>
              </a:cxn>
              <a:cxn ang="0">
                <a:pos x="connsiteX3" y="connsiteY3"/>
              </a:cxn>
            </a:cxnLst>
            <a:rect l="l" t="t" r="r" b="b"/>
            <a:pathLst>
              <a:path w="1551138" h="4467726">
                <a:moveTo>
                  <a:pt x="0" y="0"/>
                </a:moveTo>
                <a:lnTo>
                  <a:pt x="1551138" y="0"/>
                </a:lnTo>
                <a:lnTo>
                  <a:pt x="1551138" y="4467726"/>
                </a:lnTo>
                <a:lnTo>
                  <a:pt x="824285" y="4467726"/>
                </a:lnTo>
                <a:close/>
              </a:path>
            </a:pathLst>
          </a:custGeom>
          <a:solidFill>
            <a:schemeClr val="bg1">
              <a:alpha val="15000"/>
            </a:schemeClr>
          </a:solidFill>
          <a:ln w="857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Freeform: Shape 85">
            <a:extLst>
              <a:ext uri="{FF2B5EF4-FFF2-40B4-BE49-F238E27FC236}">
                <a16:creationId xmlns:a16="http://schemas.microsoft.com/office/drawing/2014/main" xmlns="" id="{54B2DB31-0338-4CCF-8276-950805D85082}"/>
              </a:ext>
            </a:extLst>
          </p:cNvPr>
          <p:cNvSpPr/>
          <p:nvPr/>
        </p:nvSpPr>
        <p:spPr>
          <a:xfrm>
            <a:off x="3857337" y="1204912"/>
            <a:ext cx="4467726" cy="841797"/>
          </a:xfrm>
          <a:custGeom>
            <a:avLst/>
            <a:gdLst>
              <a:gd name="connsiteX0" fmla="*/ 0 w 4467726"/>
              <a:gd name="connsiteY0" fmla="*/ 0 h 841797"/>
              <a:gd name="connsiteX1" fmla="*/ 4467726 w 4467726"/>
              <a:gd name="connsiteY1" fmla="*/ 0 h 841797"/>
              <a:gd name="connsiteX2" fmla="*/ 4467726 w 4467726"/>
              <a:gd name="connsiteY2" fmla="*/ 841797 h 841797"/>
              <a:gd name="connsiteX3" fmla="*/ 0 w 4467726"/>
              <a:gd name="connsiteY3" fmla="*/ 469565 h 841797"/>
            </a:gdLst>
            <a:ahLst/>
            <a:cxnLst>
              <a:cxn ang="0">
                <a:pos x="connsiteX0" y="connsiteY0"/>
              </a:cxn>
              <a:cxn ang="0">
                <a:pos x="connsiteX1" y="connsiteY1"/>
              </a:cxn>
              <a:cxn ang="0">
                <a:pos x="connsiteX2" y="connsiteY2"/>
              </a:cxn>
              <a:cxn ang="0">
                <a:pos x="connsiteX3" y="connsiteY3"/>
              </a:cxn>
            </a:cxnLst>
            <a:rect l="l" t="t" r="r" b="b"/>
            <a:pathLst>
              <a:path w="4467726" h="841797">
                <a:moveTo>
                  <a:pt x="0" y="0"/>
                </a:moveTo>
                <a:lnTo>
                  <a:pt x="4467726" y="0"/>
                </a:lnTo>
                <a:lnTo>
                  <a:pt x="4467726" y="841797"/>
                </a:lnTo>
                <a:lnTo>
                  <a:pt x="0" y="469565"/>
                </a:lnTo>
                <a:close/>
              </a:path>
            </a:pathLst>
          </a:custGeom>
          <a:solidFill>
            <a:schemeClr val="bg1">
              <a:alpha val="38000"/>
            </a:schemeClr>
          </a:solidFill>
          <a:ln w="857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99450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52266" y="2328070"/>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SIMILARITY</a:t>
            </a:r>
          </a:p>
        </p:txBody>
      </p:sp>
      <p:sp>
        <p:nvSpPr>
          <p:cNvPr id="7" name="Rectangle 6"/>
          <p:cNvSpPr/>
          <p:nvPr/>
        </p:nvSpPr>
        <p:spPr>
          <a:xfrm flipV="1">
            <a:off x="8405669" y="3333306"/>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8" name="Rectangle 7"/>
          <p:cNvSpPr/>
          <p:nvPr/>
        </p:nvSpPr>
        <p:spPr>
          <a:xfrm>
            <a:off x="8040024" y="3586199"/>
            <a:ext cx="3810887" cy="1200329"/>
          </a:xfrm>
          <a:prstGeom prst="rect">
            <a:avLst/>
          </a:prstGeom>
        </p:spPr>
        <p:txBody>
          <a:bodyPr wrap="square">
            <a:spAutoFit/>
          </a:bodyPr>
          <a:lstStyle/>
          <a:p>
            <a:pPr algn="just"/>
            <a:r>
              <a:rPr lang="en-IN" dirty="0" smtClean="0">
                <a:solidFill>
                  <a:schemeClr val="bg2">
                    <a:lumMod val="50000"/>
                  </a:schemeClr>
                </a:solidFill>
              </a:rPr>
              <a:t>In this case, Similarity is used to make ambiguity. </a:t>
            </a:r>
            <a:r>
              <a:rPr lang="en-IN" dirty="0" smtClean="0">
                <a:solidFill>
                  <a:schemeClr val="bg2">
                    <a:lumMod val="50000"/>
                  </a:schemeClr>
                </a:solidFill>
              </a:rPr>
              <a:t>At the first glance, the viewers are most likely to see it as just giant rocks.</a:t>
            </a:r>
            <a:endParaRPr lang="en-IN" dirty="0">
              <a:solidFill>
                <a:schemeClr val="bg2">
                  <a:lumMod val="50000"/>
                </a:schemeClr>
              </a:solidFill>
            </a:endParaRPr>
          </a:p>
        </p:txBody>
      </p:sp>
      <p:pic>
        <p:nvPicPr>
          <p:cNvPr id="9" name="Graphic 16" descr="Gears">
            <a:extLst>
              <a:ext uri="{FF2B5EF4-FFF2-40B4-BE49-F238E27FC236}">
                <a16:creationId xmlns:a16="http://schemas.microsoft.com/office/drawing/2014/main" xmlns="" id="{E8637F62-B431-1043-85A7-C6608249B8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40024" y="1654716"/>
            <a:ext cx="1546427" cy="15464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3953"/>
            <a:ext cx="7740249" cy="5066542"/>
          </a:xfrm>
          <a:prstGeom prst="rect">
            <a:avLst/>
          </a:prstGeom>
        </p:spPr>
      </p:pic>
    </p:spTree>
    <p:extLst>
      <p:ext uri="{BB962C8B-B14F-4D97-AF65-F5344CB8AC3E}">
        <p14:creationId xmlns:p14="http://schemas.microsoft.com/office/powerpoint/2010/main" val="335449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40158" y="1882480"/>
            <a:ext cx="2465342"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CONTINUITY</a:t>
            </a:r>
          </a:p>
        </p:txBody>
      </p:sp>
      <p:sp>
        <p:nvSpPr>
          <p:cNvPr id="14" name="Rectangle 13"/>
          <p:cNvSpPr/>
          <p:nvPr/>
        </p:nvSpPr>
        <p:spPr>
          <a:xfrm flipV="1">
            <a:off x="1632059" y="2559077"/>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18" name="Graphic 17" descr="Heartbeat">
            <a:extLst>
              <a:ext uri="{FF2B5EF4-FFF2-40B4-BE49-F238E27FC236}">
                <a16:creationId xmlns:a16="http://schemas.microsoft.com/office/drawing/2014/main" xmlns="" id="{4EB0799A-F84F-4F42-9CF0-B1C4C18326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64879" y="324988"/>
            <a:ext cx="2371630" cy="2371630"/>
          </a:xfrm>
          <a:prstGeom prst="rect">
            <a:avLst/>
          </a:prstGeom>
        </p:spPr>
      </p:pic>
      <p:pic>
        <p:nvPicPr>
          <p:cNvPr id="7" name="Picture 6">
            <a:extLst>
              <a:ext uri="{FF2B5EF4-FFF2-40B4-BE49-F238E27FC236}">
                <a16:creationId xmlns:a16="http://schemas.microsoft.com/office/drawing/2014/main" xmlns="" id="{2B319327-7C26-744C-B0E3-9A668407D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547" y="0"/>
            <a:ext cx="4843903" cy="6858000"/>
          </a:xfrm>
          <a:prstGeom prst="rect">
            <a:avLst/>
          </a:prstGeom>
        </p:spPr>
      </p:pic>
      <p:sp>
        <p:nvSpPr>
          <p:cNvPr id="8" name="Rectangle 7"/>
          <p:cNvSpPr/>
          <p:nvPr/>
        </p:nvSpPr>
        <p:spPr>
          <a:xfrm>
            <a:off x="1096087" y="2788440"/>
            <a:ext cx="3810887" cy="2862322"/>
          </a:xfrm>
          <a:prstGeom prst="rect">
            <a:avLst/>
          </a:prstGeom>
        </p:spPr>
        <p:txBody>
          <a:bodyPr wrap="square">
            <a:spAutoFit/>
          </a:bodyPr>
          <a:lstStyle/>
          <a:p>
            <a:pPr algn="just"/>
            <a:r>
              <a:rPr lang="en-IN" dirty="0" smtClean="0">
                <a:solidFill>
                  <a:schemeClr val="bg2">
                    <a:lumMod val="50000"/>
                  </a:schemeClr>
                </a:solidFill>
              </a:rPr>
              <a:t>Because we read or write from left to right we have tendency to look anything likewise. I started reading the words just to realize that they are made of actual tools they indicated. The objects in this illustration is not so interesting, but what’s interesting to me is the huge potential use of Continuity in everything; in this case, typography.</a:t>
            </a:r>
            <a:endParaRPr lang="en-IN" dirty="0">
              <a:solidFill>
                <a:schemeClr val="bg2">
                  <a:lumMod val="50000"/>
                </a:schemeClr>
              </a:solidFill>
            </a:endParaRPr>
          </a:p>
        </p:txBody>
      </p:sp>
    </p:spTree>
    <p:extLst>
      <p:ext uri="{BB962C8B-B14F-4D97-AF65-F5344CB8AC3E}">
        <p14:creationId xmlns:p14="http://schemas.microsoft.com/office/powerpoint/2010/main" val="43379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2D8E4A-E5AF-6144-A254-B123D95FF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96" y="0"/>
            <a:ext cx="5298510" cy="6858000"/>
          </a:xfrm>
          <a:prstGeom prst="rect">
            <a:avLst/>
          </a:prstGeom>
        </p:spPr>
      </p:pic>
      <p:sp>
        <p:nvSpPr>
          <p:cNvPr id="7" name="TextBox 6"/>
          <p:cNvSpPr txBox="1"/>
          <p:nvPr/>
        </p:nvSpPr>
        <p:spPr>
          <a:xfrm>
            <a:off x="2438452" y="2406915"/>
            <a:ext cx="2465342"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CONTINUITY</a:t>
            </a:r>
          </a:p>
        </p:txBody>
      </p:sp>
      <p:sp>
        <p:nvSpPr>
          <p:cNvPr id="8" name="Rectangle 7"/>
          <p:cNvSpPr/>
          <p:nvPr/>
        </p:nvSpPr>
        <p:spPr>
          <a:xfrm flipV="1">
            <a:off x="1430353" y="3083512"/>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9" name="Graphic 17" descr="Heartbeat">
            <a:extLst>
              <a:ext uri="{FF2B5EF4-FFF2-40B4-BE49-F238E27FC236}">
                <a16:creationId xmlns:a16="http://schemas.microsoft.com/office/drawing/2014/main" xmlns="" id="{4EB0799A-F84F-4F42-9CF0-B1C4C1832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63173" y="849423"/>
            <a:ext cx="2371630" cy="2371630"/>
          </a:xfrm>
          <a:prstGeom prst="rect">
            <a:avLst/>
          </a:prstGeom>
        </p:spPr>
      </p:pic>
      <p:sp>
        <p:nvSpPr>
          <p:cNvPr id="11" name="Rectangle 10"/>
          <p:cNvSpPr/>
          <p:nvPr/>
        </p:nvSpPr>
        <p:spPr>
          <a:xfrm>
            <a:off x="894381" y="3312875"/>
            <a:ext cx="3810887" cy="1477328"/>
          </a:xfrm>
          <a:prstGeom prst="rect">
            <a:avLst/>
          </a:prstGeom>
        </p:spPr>
        <p:txBody>
          <a:bodyPr wrap="square">
            <a:spAutoFit/>
          </a:bodyPr>
          <a:lstStyle/>
          <a:p>
            <a:pPr algn="just"/>
            <a:r>
              <a:rPr lang="en-IN" dirty="0" smtClean="0">
                <a:solidFill>
                  <a:schemeClr val="bg2">
                    <a:lumMod val="50000"/>
                  </a:schemeClr>
                </a:solidFill>
              </a:rPr>
              <a:t>I find this illustration very powerful. By utilizing Continuity, the designer made so creative way of describing the wave and flow directions of these drinks and food.</a:t>
            </a:r>
            <a:endParaRPr lang="en-IN" dirty="0">
              <a:solidFill>
                <a:schemeClr val="bg2">
                  <a:lumMod val="50000"/>
                </a:schemeClr>
              </a:solidFill>
            </a:endParaRPr>
          </a:p>
        </p:txBody>
      </p:sp>
    </p:spTree>
    <p:extLst>
      <p:ext uri="{BB962C8B-B14F-4D97-AF65-F5344CB8AC3E}">
        <p14:creationId xmlns:p14="http://schemas.microsoft.com/office/powerpoint/2010/main" val="262533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260039" y="737161"/>
            <a:ext cx="2445079" cy="1718571"/>
            <a:chOff x="1512773" y="398603"/>
            <a:chExt cx="2445079" cy="1718571"/>
          </a:xfrm>
        </p:grpSpPr>
        <p:grpSp>
          <p:nvGrpSpPr>
            <p:cNvPr id="8" name="Group 7"/>
            <p:cNvGrpSpPr/>
            <p:nvPr/>
          </p:nvGrpSpPr>
          <p:grpSpPr>
            <a:xfrm>
              <a:off x="2187304" y="398603"/>
              <a:ext cx="1770548" cy="1718571"/>
              <a:chOff x="1122776" y="1244763"/>
              <a:chExt cx="4027400" cy="3909171"/>
            </a:xfrm>
          </p:grpSpPr>
          <p:sp>
            <p:nvSpPr>
              <p:cNvPr id="3" name="Rectangle 2"/>
              <p:cNvSpPr/>
              <p:nvPr/>
            </p:nvSpPr>
            <p:spPr>
              <a:xfrm>
                <a:off x="1122776" y="1244763"/>
                <a:ext cx="4027400"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4682176" y="1712762"/>
                <a:ext cx="468000" cy="34411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122776" y="1712763"/>
                <a:ext cx="468000" cy="1317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57074" y="4685933"/>
                <a:ext cx="1883421" cy="46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p:cNvSpPr txBox="1"/>
            <p:nvPr/>
          </p:nvSpPr>
          <p:spPr>
            <a:xfrm>
              <a:off x="1512773" y="1306272"/>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CLOSURE</a:t>
              </a:r>
            </a:p>
          </p:txBody>
        </p:sp>
      </p:grpSp>
      <p:sp>
        <p:nvSpPr>
          <p:cNvPr id="14" name="Rectangle 13"/>
          <p:cNvSpPr/>
          <p:nvPr/>
        </p:nvSpPr>
        <p:spPr>
          <a:xfrm flipV="1">
            <a:off x="8126986" y="2783482"/>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7" name="Picture 6">
            <a:extLst>
              <a:ext uri="{FF2B5EF4-FFF2-40B4-BE49-F238E27FC236}">
                <a16:creationId xmlns:a16="http://schemas.microsoft.com/office/drawing/2014/main" xmlns="" id="{EB5E09B1-9666-E14C-8AB6-077E1D3E8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91" y="0"/>
            <a:ext cx="5783990" cy="6858000"/>
          </a:xfrm>
          <a:prstGeom prst="rect">
            <a:avLst/>
          </a:prstGeom>
        </p:spPr>
      </p:pic>
      <p:sp>
        <p:nvSpPr>
          <p:cNvPr id="13" name="Rectangle 12"/>
          <p:cNvSpPr/>
          <p:nvPr/>
        </p:nvSpPr>
        <p:spPr>
          <a:xfrm>
            <a:off x="7914400" y="3156951"/>
            <a:ext cx="3810887" cy="2585323"/>
          </a:xfrm>
          <a:prstGeom prst="rect">
            <a:avLst/>
          </a:prstGeom>
        </p:spPr>
        <p:txBody>
          <a:bodyPr wrap="square">
            <a:spAutoFit/>
          </a:bodyPr>
          <a:lstStyle/>
          <a:p>
            <a:pPr algn="just"/>
            <a:r>
              <a:rPr lang="en-IN" dirty="0" smtClean="0">
                <a:solidFill>
                  <a:schemeClr val="bg2">
                    <a:lumMod val="50000"/>
                  </a:schemeClr>
                </a:solidFill>
              </a:rPr>
              <a:t>I think this image is magical. Actually, our eyes and brains are even more magical. Even though we’ve never seen something like this in real life, we still can perceive these upper and lower bodies belong to same person. Perhaps, it’s employing multiple principles at the same time like Closure and Similarity.</a:t>
            </a:r>
            <a:endParaRPr lang="en-IN" dirty="0">
              <a:solidFill>
                <a:schemeClr val="bg2">
                  <a:lumMod val="50000"/>
                </a:schemeClr>
              </a:solidFill>
            </a:endParaRPr>
          </a:p>
        </p:txBody>
      </p:sp>
    </p:spTree>
    <p:extLst>
      <p:ext uri="{BB962C8B-B14F-4D97-AF65-F5344CB8AC3E}">
        <p14:creationId xmlns:p14="http://schemas.microsoft.com/office/powerpoint/2010/main" val="275497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60039" y="737161"/>
            <a:ext cx="2445079" cy="1718571"/>
            <a:chOff x="1512773" y="398603"/>
            <a:chExt cx="2445079" cy="1718571"/>
          </a:xfrm>
        </p:grpSpPr>
        <p:grpSp>
          <p:nvGrpSpPr>
            <p:cNvPr id="13" name="Group 12"/>
            <p:cNvGrpSpPr/>
            <p:nvPr/>
          </p:nvGrpSpPr>
          <p:grpSpPr>
            <a:xfrm>
              <a:off x="2187304" y="398603"/>
              <a:ext cx="1770548" cy="1718571"/>
              <a:chOff x="1122776" y="1244763"/>
              <a:chExt cx="4027400" cy="3909171"/>
            </a:xfrm>
          </p:grpSpPr>
          <p:sp>
            <p:nvSpPr>
              <p:cNvPr id="17" name="Rectangle 16"/>
              <p:cNvSpPr/>
              <p:nvPr/>
            </p:nvSpPr>
            <p:spPr>
              <a:xfrm>
                <a:off x="1122776" y="1244763"/>
                <a:ext cx="4027400"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4682176" y="1712762"/>
                <a:ext cx="468000" cy="34411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1122776" y="1712763"/>
                <a:ext cx="468000" cy="1317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3257074" y="4685933"/>
                <a:ext cx="1883421" cy="46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6" name="TextBox 15"/>
            <p:cNvSpPr txBox="1"/>
            <p:nvPr/>
          </p:nvSpPr>
          <p:spPr>
            <a:xfrm>
              <a:off x="1512773" y="1306272"/>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CLOSURE</a:t>
              </a:r>
            </a:p>
          </p:txBody>
        </p:sp>
      </p:grpSp>
      <p:sp>
        <p:nvSpPr>
          <p:cNvPr id="21" name="Rectangle 20"/>
          <p:cNvSpPr/>
          <p:nvPr/>
        </p:nvSpPr>
        <p:spPr>
          <a:xfrm flipV="1">
            <a:off x="8126986" y="2783482"/>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2" name="Rectangle 21"/>
          <p:cNvSpPr/>
          <p:nvPr/>
        </p:nvSpPr>
        <p:spPr>
          <a:xfrm>
            <a:off x="7914400" y="3156951"/>
            <a:ext cx="3810887" cy="1477328"/>
          </a:xfrm>
          <a:prstGeom prst="rect">
            <a:avLst/>
          </a:prstGeom>
        </p:spPr>
        <p:txBody>
          <a:bodyPr wrap="square">
            <a:spAutoFit/>
          </a:bodyPr>
          <a:lstStyle/>
          <a:p>
            <a:pPr algn="just"/>
            <a:r>
              <a:rPr lang="en-IN" dirty="0" smtClean="0">
                <a:solidFill>
                  <a:schemeClr val="bg2">
                    <a:lumMod val="50000"/>
                  </a:schemeClr>
                </a:solidFill>
              </a:rPr>
              <a:t>We have no trouble distinguishing the parts of two faces. Not only that, someone who knows these people will easily recognize the faces and tell the names!</a:t>
            </a:r>
            <a:endParaRPr lang="en-IN" dirty="0">
              <a:solidFill>
                <a:schemeClr val="bg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617"/>
            <a:ext cx="7436224" cy="5823212"/>
          </a:xfrm>
          <a:prstGeom prst="rect">
            <a:avLst/>
          </a:prstGeom>
        </p:spPr>
      </p:pic>
    </p:spTree>
    <p:extLst>
      <p:ext uri="{BB962C8B-B14F-4D97-AF65-F5344CB8AC3E}">
        <p14:creationId xmlns:p14="http://schemas.microsoft.com/office/powerpoint/2010/main" val="18820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41895" y="1405175"/>
            <a:ext cx="2631896" cy="1531693"/>
            <a:chOff x="1115955" y="755501"/>
            <a:chExt cx="2631896" cy="1531693"/>
          </a:xfrm>
        </p:grpSpPr>
        <p:sp>
          <p:nvSpPr>
            <p:cNvPr id="9" name="TextBox 8"/>
            <p:cNvSpPr txBox="1"/>
            <p:nvPr/>
          </p:nvSpPr>
          <p:spPr>
            <a:xfrm>
              <a:off x="1115955" y="755501"/>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LEVELING</a:t>
              </a:r>
            </a:p>
          </p:txBody>
        </p:sp>
        <p:sp>
          <p:nvSpPr>
            <p:cNvPr id="10" name="TextBox 9"/>
            <p:cNvSpPr txBox="1"/>
            <p:nvPr/>
          </p:nvSpPr>
          <p:spPr>
            <a:xfrm>
              <a:off x="1115955" y="1228960"/>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AND</a:t>
              </a:r>
            </a:p>
          </p:txBody>
        </p:sp>
        <p:sp>
          <p:nvSpPr>
            <p:cNvPr id="11" name="TextBox 10"/>
            <p:cNvSpPr txBox="1"/>
            <p:nvPr/>
          </p:nvSpPr>
          <p:spPr>
            <a:xfrm>
              <a:off x="1115955" y="1702419"/>
              <a:ext cx="2631896"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SHARPENING</a:t>
              </a:r>
            </a:p>
          </p:txBody>
        </p:sp>
      </p:grpSp>
      <p:sp>
        <p:nvSpPr>
          <p:cNvPr id="14" name="Rectangle 13"/>
          <p:cNvSpPr/>
          <p:nvPr/>
        </p:nvSpPr>
        <p:spPr>
          <a:xfrm flipV="1">
            <a:off x="1041895" y="3045282"/>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nvGrpSpPr>
          <p:cNvPr id="17" name="Group 16">
            <a:extLst>
              <a:ext uri="{FF2B5EF4-FFF2-40B4-BE49-F238E27FC236}">
                <a16:creationId xmlns:a16="http://schemas.microsoft.com/office/drawing/2014/main" xmlns="" id="{E2C466D5-74BA-6A41-8BB4-B46A33EF3171}"/>
              </a:ext>
            </a:extLst>
          </p:cNvPr>
          <p:cNvGrpSpPr/>
          <p:nvPr/>
        </p:nvGrpSpPr>
        <p:grpSpPr>
          <a:xfrm>
            <a:off x="3133791" y="1147731"/>
            <a:ext cx="1080000" cy="1080000"/>
            <a:chOff x="5533422" y="2550217"/>
            <a:chExt cx="1080000" cy="1080000"/>
          </a:xfrm>
        </p:grpSpPr>
        <p:sp>
          <p:nvSpPr>
            <p:cNvPr id="18" name="Rectangle 17">
              <a:extLst>
                <a:ext uri="{FF2B5EF4-FFF2-40B4-BE49-F238E27FC236}">
                  <a16:creationId xmlns:a16="http://schemas.microsoft.com/office/drawing/2014/main" xmlns="" id="{711A01D2-A31E-2943-8ED6-2E6138FB3137}"/>
                </a:ext>
              </a:extLst>
            </p:cNvPr>
            <p:cNvSpPr/>
            <p:nvPr/>
          </p:nvSpPr>
          <p:spPr>
            <a:xfrm rot="2700000">
              <a:off x="5533422" y="2550217"/>
              <a:ext cx="1080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Graphic 18" descr="Handshake">
              <a:extLst>
                <a:ext uri="{FF2B5EF4-FFF2-40B4-BE49-F238E27FC236}">
                  <a16:creationId xmlns:a16="http://schemas.microsoft.com/office/drawing/2014/main" xmlns="" id="{1F65FA05-F0E0-1540-AB7A-ABDB512343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16223" y="2637039"/>
              <a:ext cx="914400" cy="914400"/>
            </a:xfrm>
            <a:prstGeom prst="rect">
              <a:avLst/>
            </a:prstGeom>
          </p:spPr>
        </p:pic>
      </p:grpSp>
      <p:pic>
        <p:nvPicPr>
          <p:cNvPr id="23" name="Picture 22">
            <a:extLst>
              <a:ext uri="{FF2B5EF4-FFF2-40B4-BE49-F238E27FC236}">
                <a16:creationId xmlns:a16="http://schemas.microsoft.com/office/drawing/2014/main" xmlns="" id="{9EF8C488-987D-1E47-9292-B706E77A7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306" y="0"/>
            <a:ext cx="5148649" cy="6858000"/>
          </a:xfrm>
          <a:prstGeom prst="rect">
            <a:avLst/>
          </a:prstGeom>
        </p:spPr>
      </p:pic>
      <p:sp>
        <p:nvSpPr>
          <p:cNvPr id="28" name="Rectangle 27"/>
          <p:cNvSpPr/>
          <p:nvPr/>
        </p:nvSpPr>
        <p:spPr>
          <a:xfrm>
            <a:off x="847686" y="3410327"/>
            <a:ext cx="3810887" cy="1200329"/>
          </a:xfrm>
          <a:prstGeom prst="rect">
            <a:avLst/>
          </a:prstGeom>
        </p:spPr>
        <p:txBody>
          <a:bodyPr wrap="square">
            <a:spAutoFit/>
          </a:bodyPr>
          <a:lstStyle/>
          <a:p>
            <a:pPr algn="just"/>
            <a:r>
              <a:rPr lang="en-IN" dirty="0" smtClean="0">
                <a:solidFill>
                  <a:schemeClr val="bg2">
                    <a:lumMod val="50000"/>
                  </a:schemeClr>
                </a:solidFill>
              </a:rPr>
              <a:t>As you can see, this illustration is using </a:t>
            </a:r>
            <a:r>
              <a:rPr lang="en-IN" dirty="0" err="1">
                <a:solidFill>
                  <a:schemeClr val="bg2">
                    <a:lumMod val="50000"/>
                  </a:schemeClr>
                </a:solidFill>
              </a:rPr>
              <a:t>L</a:t>
            </a:r>
            <a:r>
              <a:rPr lang="en-IN" dirty="0" err="1" smtClean="0">
                <a:solidFill>
                  <a:schemeClr val="bg2">
                    <a:lumMod val="50000"/>
                  </a:schemeClr>
                </a:solidFill>
              </a:rPr>
              <a:t>eveling</a:t>
            </a:r>
            <a:r>
              <a:rPr lang="en-IN" dirty="0" smtClean="0">
                <a:solidFill>
                  <a:schemeClr val="bg2">
                    <a:lumMod val="50000"/>
                  </a:schemeClr>
                </a:solidFill>
              </a:rPr>
              <a:t> by using </a:t>
            </a:r>
            <a:r>
              <a:rPr lang="en-US" dirty="0" smtClean="0">
                <a:solidFill>
                  <a:schemeClr val="bg2">
                    <a:lumMod val="50000"/>
                  </a:schemeClr>
                </a:solidFill>
              </a:rPr>
              <a:t>saturated color right in the middle and that beautifully highlights the model’s face.</a:t>
            </a:r>
            <a:endParaRPr lang="en-IN" dirty="0">
              <a:solidFill>
                <a:schemeClr val="bg2">
                  <a:lumMod val="50000"/>
                </a:schemeClr>
              </a:solidFill>
            </a:endParaRPr>
          </a:p>
        </p:txBody>
      </p:sp>
    </p:spTree>
    <p:extLst>
      <p:ext uri="{BB962C8B-B14F-4D97-AF65-F5344CB8AC3E}">
        <p14:creationId xmlns:p14="http://schemas.microsoft.com/office/powerpoint/2010/main" val="54648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41895" y="1284151"/>
            <a:ext cx="2631896" cy="1531693"/>
            <a:chOff x="1115955" y="755501"/>
            <a:chExt cx="2631896" cy="1531693"/>
          </a:xfrm>
        </p:grpSpPr>
        <p:sp>
          <p:nvSpPr>
            <p:cNvPr id="20" name="TextBox 19"/>
            <p:cNvSpPr txBox="1"/>
            <p:nvPr/>
          </p:nvSpPr>
          <p:spPr>
            <a:xfrm>
              <a:off x="1115955" y="755501"/>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LEVELING</a:t>
              </a:r>
            </a:p>
          </p:txBody>
        </p:sp>
        <p:sp>
          <p:nvSpPr>
            <p:cNvPr id="21" name="TextBox 20"/>
            <p:cNvSpPr txBox="1"/>
            <p:nvPr/>
          </p:nvSpPr>
          <p:spPr>
            <a:xfrm>
              <a:off x="1115955" y="1228960"/>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AND</a:t>
              </a:r>
            </a:p>
          </p:txBody>
        </p:sp>
        <p:sp>
          <p:nvSpPr>
            <p:cNvPr id="22" name="TextBox 21"/>
            <p:cNvSpPr txBox="1"/>
            <p:nvPr/>
          </p:nvSpPr>
          <p:spPr>
            <a:xfrm>
              <a:off x="1115955" y="1702419"/>
              <a:ext cx="2631896"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SHARPENING</a:t>
              </a:r>
            </a:p>
          </p:txBody>
        </p:sp>
      </p:grpSp>
      <p:sp>
        <p:nvSpPr>
          <p:cNvPr id="23" name="Rectangle 22"/>
          <p:cNvSpPr/>
          <p:nvPr/>
        </p:nvSpPr>
        <p:spPr>
          <a:xfrm flipV="1">
            <a:off x="1041895" y="2924258"/>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nvGrpSpPr>
          <p:cNvPr id="24" name="Group 23">
            <a:extLst>
              <a:ext uri="{FF2B5EF4-FFF2-40B4-BE49-F238E27FC236}">
                <a16:creationId xmlns:a16="http://schemas.microsoft.com/office/drawing/2014/main" xmlns="" id="{E2C466D5-74BA-6A41-8BB4-B46A33EF3171}"/>
              </a:ext>
            </a:extLst>
          </p:cNvPr>
          <p:cNvGrpSpPr/>
          <p:nvPr/>
        </p:nvGrpSpPr>
        <p:grpSpPr>
          <a:xfrm>
            <a:off x="3133791" y="1026707"/>
            <a:ext cx="1080000" cy="1080000"/>
            <a:chOff x="5533422" y="2550217"/>
            <a:chExt cx="1080000" cy="1080000"/>
          </a:xfrm>
        </p:grpSpPr>
        <p:sp>
          <p:nvSpPr>
            <p:cNvPr id="25" name="Rectangle 24">
              <a:extLst>
                <a:ext uri="{FF2B5EF4-FFF2-40B4-BE49-F238E27FC236}">
                  <a16:creationId xmlns:a16="http://schemas.microsoft.com/office/drawing/2014/main" xmlns="" id="{711A01D2-A31E-2943-8ED6-2E6138FB3137}"/>
                </a:ext>
              </a:extLst>
            </p:cNvPr>
            <p:cNvSpPr/>
            <p:nvPr/>
          </p:nvSpPr>
          <p:spPr>
            <a:xfrm rot="2700000">
              <a:off x="5533422" y="2550217"/>
              <a:ext cx="1080000" cy="10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Graphic 18" descr="Handshake">
              <a:extLst>
                <a:ext uri="{FF2B5EF4-FFF2-40B4-BE49-F238E27FC236}">
                  <a16:creationId xmlns:a16="http://schemas.microsoft.com/office/drawing/2014/main" xmlns="" id="{1F65FA05-F0E0-1540-AB7A-ABDB512343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16223" y="2637039"/>
              <a:ext cx="914400" cy="914400"/>
            </a:xfrm>
            <a:prstGeom prst="rect">
              <a:avLst/>
            </a:prstGeom>
          </p:spPr>
        </p:pic>
      </p:grpSp>
      <p:sp>
        <p:nvSpPr>
          <p:cNvPr id="27" name="Rectangle 26"/>
          <p:cNvSpPr/>
          <p:nvPr/>
        </p:nvSpPr>
        <p:spPr>
          <a:xfrm>
            <a:off x="847686" y="3289303"/>
            <a:ext cx="3810887" cy="1754326"/>
          </a:xfrm>
          <a:prstGeom prst="rect">
            <a:avLst/>
          </a:prstGeom>
        </p:spPr>
        <p:txBody>
          <a:bodyPr wrap="square">
            <a:spAutoFit/>
          </a:bodyPr>
          <a:lstStyle/>
          <a:p>
            <a:pPr algn="just"/>
            <a:r>
              <a:rPr lang="en-IN" dirty="0" smtClean="0">
                <a:solidFill>
                  <a:schemeClr val="bg2">
                    <a:lumMod val="50000"/>
                  </a:schemeClr>
                </a:solidFill>
              </a:rPr>
              <a:t>This image uses Sharpening because the focus goes towards light source, which is fire from a lighter, in the right bottom corner.</a:t>
            </a:r>
          </a:p>
          <a:p>
            <a:pPr algn="just"/>
            <a:endParaRPr lang="en-IN" dirty="0">
              <a:solidFill>
                <a:schemeClr val="bg2">
                  <a:lumMod val="50000"/>
                </a:schemeClr>
              </a:solidFill>
            </a:endParaRPr>
          </a:p>
          <a:p>
            <a:pPr algn="just"/>
            <a:r>
              <a:rPr lang="en-IN" dirty="0" smtClean="0">
                <a:solidFill>
                  <a:schemeClr val="bg2">
                    <a:lumMod val="50000"/>
                  </a:schemeClr>
                </a:solidFill>
              </a:rPr>
              <a:t>P.S. This is drawn and edited by me. </a:t>
            </a:r>
            <a:endParaRPr lang="en-IN" dirty="0">
              <a:solidFill>
                <a:schemeClr val="bg2">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962" y="0"/>
            <a:ext cx="6260896" cy="6858000"/>
          </a:xfrm>
          <a:prstGeom prst="rect">
            <a:avLst/>
          </a:prstGeom>
        </p:spPr>
      </p:pic>
    </p:spTree>
    <p:extLst>
      <p:ext uri="{BB962C8B-B14F-4D97-AF65-F5344CB8AC3E}">
        <p14:creationId xmlns:p14="http://schemas.microsoft.com/office/powerpoint/2010/main" val="1240113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95985" y="1944035"/>
            <a:ext cx="2837640"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SURROUNDING</a:t>
            </a:r>
          </a:p>
        </p:txBody>
      </p:sp>
      <p:sp>
        <p:nvSpPr>
          <p:cNvPr id="14" name="Rectangle 13"/>
          <p:cNvSpPr/>
          <p:nvPr/>
        </p:nvSpPr>
        <p:spPr>
          <a:xfrm flipV="1">
            <a:off x="8157143" y="2673390"/>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20" name="Graphic 19" descr="Clock">
            <a:extLst>
              <a:ext uri="{FF2B5EF4-FFF2-40B4-BE49-F238E27FC236}">
                <a16:creationId xmlns:a16="http://schemas.microsoft.com/office/drawing/2014/main" xmlns="" id="{6EB589AF-7006-3649-AF28-01256E29CB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687502" y="718827"/>
            <a:ext cx="1542621" cy="1542621"/>
          </a:xfrm>
          <a:prstGeom prst="rect">
            <a:avLst/>
          </a:prstGeom>
        </p:spPr>
      </p:pic>
      <p:sp>
        <p:nvSpPr>
          <p:cNvPr id="6" name="Rectangle 5"/>
          <p:cNvSpPr/>
          <p:nvPr/>
        </p:nvSpPr>
        <p:spPr>
          <a:xfrm>
            <a:off x="7621171" y="3131051"/>
            <a:ext cx="3810887" cy="1754326"/>
          </a:xfrm>
          <a:prstGeom prst="rect">
            <a:avLst/>
          </a:prstGeom>
        </p:spPr>
        <p:txBody>
          <a:bodyPr wrap="square">
            <a:spAutoFit/>
          </a:bodyPr>
          <a:lstStyle/>
          <a:p>
            <a:pPr algn="just"/>
            <a:r>
              <a:rPr lang="en-IN" dirty="0" smtClean="0">
                <a:solidFill>
                  <a:schemeClr val="bg2">
                    <a:lumMod val="50000"/>
                  </a:schemeClr>
                </a:solidFill>
              </a:rPr>
              <a:t>While we will tend to see the face as a whole, same black colour used in the face and the background will prevent us doing so. This will result in a very good ambiguity because of the principle of Surrounding.</a:t>
            </a:r>
            <a:endParaRPr lang="en-IN" dirty="0">
              <a:solidFill>
                <a:schemeClr val="bg2">
                  <a:lumMod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363" y="0"/>
            <a:ext cx="5976097" cy="6858000"/>
          </a:xfrm>
          <a:prstGeom prst="rect">
            <a:avLst/>
          </a:prstGeom>
        </p:spPr>
      </p:pic>
    </p:spTree>
    <p:extLst>
      <p:ext uri="{BB962C8B-B14F-4D97-AF65-F5344CB8AC3E}">
        <p14:creationId xmlns:p14="http://schemas.microsoft.com/office/powerpoint/2010/main" val="504372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26292" y="2073924"/>
            <a:ext cx="2837640"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SURROUNDING</a:t>
            </a:r>
          </a:p>
        </p:txBody>
      </p:sp>
      <p:sp>
        <p:nvSpPr>
          <p:cNvPr id="7" name="Rectangle 6"/>
          <p:cNvSpPr/>
          <p:nvPr/>
        </p:nvSpPr>
        <p:spPr>
          <a:xfrm flipV="1">
            <a:off x="8587450" y="2803279"/>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8" name="Graphic 19" descr="Clock">
            <a:extLst>
              <a:ext uri="{FF2B5EF4-FFF2-40B4-BE49-F238E27FC236}">
                <a16:creationId xmlns:a16="http://schemas.microsoft.com/office/drawing/2014/main" xmlns="" id="{6EB589AF-7006-3649-AF28-01256E29CB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117809" y="848716"/>
            <a:ext cx="1542621" cy="1542621"/>
          </a:xfrm>
          <a:prstGeom prst="rect">
            <a:avLst/>
          </a:prstGeom>
        </p:spPr>
      </p:pic>
      <p:sp>
        <p:nvSpPr>
          <p:cNvPr id="9" name="Rectangle 8"/>
          <p:cNvSpPr/>
          <p:nvPr/>
        </p:nvSpPr>
        <p:spPr>
          <a:xfrm>
            <a:off x="8051478" y="3260940"/>
            <a:ext cx="3810887" cy="2585323"/>
          </a:xfrm>
          <a:prstGeom prst="rect">
            <a:avLst/>
          </a:prstGeom>
        </p:spPr>
        <p:txBody>
          <a:bodyPr wrap="square">
            <a:spAutoFit/>
          </a:bodyPr>
          <a:lstStyle/>
          <a:p>
            <a:pPr algn="just"/>
            <a:r>
              <a:rPr lang="en-IN" dirty="0" smtClean="0">
                <a:solidFill>
                  <a:schemeClr val="bg2">
                    <a:lumMod val="50000"/>
                  </a:schemeClr>
                </a:solidFill>
              </a:rPr>
              <a:t>In this photograph, while we know that we focus on the bridge and dog and humans on it because they are in front, our focus is further enhanced on them by the principle of surrounding. Unsaturated colour in the background, symmetry, and principle of smallness are all well used to make this photograph masterpiece.</a:t>
            </a:r>
            <a:endParaRPr lang="en-IN" dirty="0">
              <a:solidFill>
                <a:schemeClr val="bg2">
                  <a:lumMod val="5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0" y="848716"/>
            <a:ext cx="7839075" cy="5162550"/>
          </a:xfrm>
          <a:prstGeom prst="rect">
            <a:avLst/>
          </a:prstGeom>
        </p:spPr>
      </p:pic>
    </p:spTree>
    <p:extLst>
      <p:ext uri="{BB962C8B-B14F-4D97-AF65-F5344CB8AC3E}">
        <p14:creationId xmlns:p14="http://schemas.microsoft.com/office/powerpoint/2010/main" val="3878064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10836" y="2032331"/>
            <a:ext cx="2454951" cy="1058234"/>
            <a:chOff x="1115955" y="979245"/>
            <a:chExt cx="2454951" cy="1058234"/>
          </a:xfrm>
        </p:grpSpPr>
        <p:sp>
          <p:nvSpPr>
            <p:cNvPr id="9" name="TextBox 8"/>
            <p:cNvSpPr txBox="1"/>
            <p:nvPr/>
          </p:nvSpPr>
          <p:spPr>
            <a:xfrm>
              <a:off x="1115956" y="979245"/>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THIRD</a:t>
              </a:r>
            </a:p>
          </p:txBody>
        </p:sp>
        <p:sp>
          <p:nvSpPr>
            <p:cNvPr id="10" name="TextBox 9"/>
            <p:cNvSpPr txBox="1"/>
            <p:nvPr/>
          </p:nvSpPr>
          <p:spPr>
            <a:xfrm>
              <a:off x="1115955" y="1452704"/>
              <a:ext cx="2454951"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DIMENSION</a:t>
              </a:r>
            </a:p>
          </p:txBody>
        </p:sp>
      </p:grpSp>
      <p:sp>
        <p:nvSpPr>
          <p:cNvPr id="14" name="Rectangle 13"/>
          <p:cNvSpPr/>
          <p:nvPr/>
        </p:nvSpPr>
        <p:spPr>
          <a:xfrm flipV="1">
            <a:off x="1310836" y="3190128"/>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18" name="Graphic 17" descr="Box">
            <a:extLst>
              <a:ext uri="{FF2B5EF4-FFF2-40B4-BE49-F238E27FC236}">
                <a16:creationId xmlns:a16="http://schemas.microsoft.com/office/drawing/2014/main" xmlns="" id="{D0B3322D-1CCA-D64B-B7CE-0353F919DF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21226" y="947912"/>
            <a:ext cx="2033923" cy="2033923"/>
          </a:xfrm>
          <a:prstGeom prst="rect">
            <a:avLst/>
          </a:prstGeom>
        </p:spPr>
      </p:pic>
      <p:pic>
        <p:nvPicPr>
          <p:cNvPr id="21" name="Picture 20">
            <a:extLst>
              <a:ext uri="{FF2B5EF4-FFF2-40B4-BE49-F238E27FC236}">
                <a16:creationId xmlns:a16="http://schemas.microsoft.com/office/drawing/2014/main" xmlns="" id="{4ADA1997-0CF7-FE48-981D-9AFD0C32D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207" y="-18187"/>
            <a:ext cx="4633784" cy="6858000"/>
          </a:xfrm>
          <a:prstGeom prst="rect">
            <a:avLst/>
          </a:prstGeom>
        </p:spPr>
      </p:pic>
      <p:sp>
        <p:nvSpPr>
          <p:cNvPr id="11" name="Rectangle 10"/>
          <p:cNvSpPr/>
          <p:nvPr/>
        </p:nvSpPr>
        <p:spPr>
          <a:xfrm>
            <a:off x="1058610" y="3455294"/>
            <a:ext cx="3810887" cy="1477328"/>
          </a:xfrm>
          <a:prstGeom prst="rect">
            <a:avLst/>
          </a:prstGeom>
        </p:spPr>
        <p:txBody>
          <a:bodyPr wrap="square">
            <a:spAutoFit/>
          </a:bodyPr>
          <a:lstStyle/>
          <a:p>
            <a:pPr algn="just"/>
            <a:r>
              <a:rPr lang="en-IN" dirty="0" smtClean="0">
                <a:solidFill>
                  <a:schemeClr val="bg2">
                    <a:lumMod val="50000"/>
                  </a:schemeClr>
                </a:solidFill>
              </a:rPr>
              <a:t>When it comes to architectural illustrations, there is no better way other than adding third dimension. We can see the designer is proficient in perspective.</a:t>
            </a:r>
            <a:endParaRPr lang="en-IN" dirty="0">
              <a:solidFill>
                <a:schemeClr val="bg2">
                  <a:lumMod val="50000"/>
                </a:schemeClr>
              </a:solidFill>
            </a:endParaRPr>
          </a:p>
        </p:txBody>
      </p:sp>
    </p:spTree>
    <p:extLst>
      <p:ext uri="{BB962C8B-B14F-4D97-AF65-F5344CB8AC3E}">
        <p14:creationId xmlns:p14="http://schemas.microsoft.com/office/powerpoint/2010/main" val="3407070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hidden="1"/>
          <p:cNvCxnSpPr>
            <a:cxnSpLocks/>
          </p:cNvCxnSpPr>
          <p:nvPr/>
        </p:nvCxnSpPr>
        <p:spPr>
          <a:xfrm rot="3600000">
            <a:off x="6866021"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a:cxnSpLocks/>
          </p:cNvCxnSpPr>
          <p:nvPr/>
        </p:nvCxnSpPr>
        <p:spPr>
          <a:xfrm rot="18000000" flipV="1">
            <a:off x="6866019" y="4794086"/>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a:off x="4555958" y="792939"/>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555956" y="6127802"/>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a:cxnSpLocks/>
          </p:cNvCxnSpPr>
          <p:nvPr/>
        </p:nvCxnSpPr>
        <p:spPr>
          <a:xfrm rot="18000000" flipH="1">
            <a:off x="2245894"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a:cxnSpLocks/>
          </p:cNvCxnSpPr>
          <p:nvPr/>
        </p:nvCxnSpPr>
        <p:spPr>
          <a:xfrm rot="3600000" flipH="1" flipV="1">
            <a:off x="2245894" y="4794086"/>
            <a:ext cx="30800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1101716"/>
            <a:ext cx="5983941" cy="13053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000" spc="300" dirty="0" smtClean="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P		A		R		T</a:t>
            </a:r>
            <a:endParaRPr kumimoji="0" lang="en-IN" sz="40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2" name="Rectangle 81"/>
          <p:cNvSpPr/>
          <p:nvPr/>
        </p:nvSpPr>
        <p:spPr>
          <a:xfrm>
            <a:off x="7960659" y="2541494"/>
            <a:ext cx="4231341" cy="303361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9900" b="0" i="0" u="none" strike="noStrike" kern="1200" cap="none" spc="300" normalizeH="0" baseline="0" noProof="0" dirty="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a:t>
            </a:r>
            <a:endParaRPr kumimoji="0" lang="en-IN" sz="199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288604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32138D-CAD9-0F49-801E-8D1C0870C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689" y="0"/>
            <a:ext cx="6844311" cy="6858000"/>
          </a:xfrm>
          <a:prstGeom prst="rect">
            <a:avLst/>
          </a:prstGeom>
        </p:spPr>
      </p:pic>
      <p:grpSp>
        <p:nvGrpSpPr>
          <p:cNvPr id="11" name="Group 10"/>
          <p:cNvGrpSpPr/>
          <p:nvPr/>
        </p:nvGrpSpPr>
        <p:grpSpPr>
          <a:xfrm>
            <a:off x="1068789" y="2207142"/>
            <a:ext cx="2454951" cy="1058234"/>
            <a:chOff x="1115955" y="979245"/>
            <a:chExt cx="2454951" cy="1058234"/>
          </a:xfrm>
        </p:grpSpPr>
        <p:sp>
          <p:nvSpPr>
            <p:cNvPr id="13" name="TextBox 12"/>
            <p:cNvSpPr txBox="1"/>
            <p:nvPr/>
          </p:nvSpPr>
          <p:spPr>
            <a:xfrm>
              <a:off x="1115956" y="979245"/>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THIRD</a:t>
              </a:r>
            </a:p>
          </p:txBody>
        </p:sp>
        <p:sp>
          <p:nvSpPr>
            <p:cNvPr id="16" name="TextBox 15"/>
            <p:cNvSpPr txBox="1"/>
            <p:nvPr/>
          </p:nvSpPr>
          <p:spPr>
            <a:xfrm>
              <a:off x="1115955" y="1452704"/>
              <a:ext cx="2454951"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DIMENSION</a:t>
              </a:r>
            </a:p>
          </p:txBody>
        </p:sp>
      </p:grpSp>
      <p:sp>
        <p:nvSpPr>
          <p:cNvPr id="17" name="Rectangle 16"/>
          <p:cNvSpPr/>
          <p:nvPr/>
        </p:nvSpPr>
        <p:spPr>
          <a:xfrm flipV="1">
            <a:off x="1068789" y="3364939"/>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19" name="Graphic 17" descr="Box">
            <a:extLst>
              <a:ext uri="{FF2B5EF4-FFF2-40B4-BE49-F238E27FC236}">
                <a16:creationId xmlns:a16="http://schemas.microsoft.com/office/drawing/2014/main" xmlns="" id="{D0B3322D-1CCA-D64B-B7CE-0353F919D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579179" y="1122723"/>
            <a:ext cx="2033923" cy="2033923"/>
          </a:xfrm>
          <a:prstGeom prst="rect">
            <a:avLst/>
          </a:prstGeom>
        </p:spPr>
      </p:pic>
      <p:sp>
        <p:nvSpPr>
          <p:cNvPr id="20" name="Rectangle 19"/>
          <p:cNvSpPr/>
          <p:nvPr/>
        </p:nvSpPr>
        <p:spPr>
          <a:xfrm>
            <a:off x="816563" y="3630105"/>
            <a:ext cx="3810887" cy="923330"/>
          </a:xfrm>
          <a:prstGeom prst="rect">
            <a:avLst/>
          </a:prstGeom>
        </p:spPr>
        <p:txBody>
          <a:bodyPr wrap="square">
            <a:spAutoFit/>
          </a:bodyPr>
          <a:lstStyle/>
          <a:p>
            <a:pPr algn="just"/>
            <a:r>
              <a:rPr lang="en-IN" dirty="0">
                <a:solidFill>
                  <a:schemeClr val="bg2">
                    <a:lumMod val="50000"/>
                  </a:schemeClr>
                </a:solidFill>
              </a:rPr>
              <a:t>T</a:t>
            </a:r>
            <a:r>
              <a:rPr lang="en-IN" dirty="0" smtClean="0">
                <a:solidFill>
                  <a:schemeClr val="bg2">
                    <a:lumMod val="50000"/>
                  </a:schemeClr>
                </a:solidFill>
              </a:rPr>
              <a:t>he use of curved lines gives us feeling that the surface is rough and has volume. </a:t>
            </a:r>
            <a:endParaRPr lang="en-IN" dirty="0">
              <a:solidFill>
                <a:schemeClr val="bg2">
                  <a:lumMod val="50000"/>
                </a:schemeClr>
              </a:solidFill>
            </a:endParaRPr>
          </a:p>
        </p:txBody>
      </p:sp>
    </p:spTree>
    <p:extLst>
      <p:ext uri="{BB962C8B-B14F-4D97-AF65-F5344CB8AC3E}">
        <p14:creationId xmlns:p14="http://schemas.microsoft.com/office/powerpoint/2010/main" val="3409296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hidden="1"/>
          <p:cNvCxnSpPr>
            <a:cxnSpLocks/>
          </p:cNvCxnSpPr>
          <p:nvPr/>
        </p:nvCxnSpPr>
        <p:spPr>
          <a:xfrm rot="3600000">
            <a:off x="6866021"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a:cxnSpLocks/>
          </p:cNvCxnSpPr>
          <p:nvPr/>
        </p:nvCxnSpPr>
        <p:spPr>
          <a:xfrm rot="18000000" flipV="1">
            <a:off x="6866019" y="4794086"/>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a:off x="4555958" y="792939"/>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555956" y="6127802"/>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a:cxnSpLocks/>
          </p:cNvCxnSpPr>
          <p:nvPr/>
        </p:nvCxnSpPr>
        <p:spPr>
          <a:xfrm rot="18000000" flipH="1">
            <a:off x="2245894"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a:cxnSpLocks/>
          </p:cNvCxnSpPr>
          <p:nvPr/>
        </p:nvCxnSpPr>
        <p:spPr>
          <a:xfrm rot="3600000" flipH="1" flipV="1">
            <a:off x="2245894" y="4794086"/>
            <a:ext cx="30800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208059" y="1101716"/>
            <a:ext cx="5983941" cy="13053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000" spc="300" dirty="0" smtClean="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P		A		R		T</a:t>
            </a:r>
            <a:endParaRPr kumimoji="0" lang="en-IN" sz="40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2" name="Rectangle 81"/>
          <p:cNvSpPr/>
          <p:nvPr/>
        </p:nvSpPr>
        <p:spPr>
          <a:xfrm>
            <a:off x="0" y="2541494"/>
            <a:ext cx="4231341" cy="303361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9900" spc="3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kumimoji="0" lang="en-IN" sz="199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3262882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50424" y="566602"/>
            <a:ext cx="2992223" cy="1058234"/>
            <a:chOff x="1115955" y="979245"/>
            <a:chExt cx="2992223" cy="1058234"/>
          </a:xfrm>
        </p:grpSpPr>
        <p:sp>
          <p:nvSpPr>
            <p:cNvPr id="13" name="TextBox 12"/>
            <p:cNvSpPr txBox="1"/>
            <p:nvPr/>
          </p:nvSpPr>
          <p:spPr>
            <a:xfrm>
              <a:off x="1115956" y="979245"/>
              <a:ext cx="2142698"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IMAGE OF </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TextBox 15"/>
            <p:cNvSpPr txBox="1"/>
            <p:nvPr/>
          </p:nvSpPr>
          <p:spPr>
            <a:xfrm>
              <a:off x="1115955" y="1452704"/>
              <a:ext cx="2992223"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GREAT IMPACT #1</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7" name="Rectangle 16"/>
          <p:cNvSpPr/>
          <p:nvPr/>
        </p:nvSpPr>
        <p:spPr>
          <a:xfrm flipV="1">
            <a:off x="2050424" y="1724399"/>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19"/>
          <p:cNvSpPr/>
          <p:nvPr/>
        </p:nvSpPr>
        <p:spPr>
          <a:xfrm>
            <a:off x="470647" y="2098295"/>
            <a:ext cx="6024282" cy="4247317"/>
          </a:xfrm>
          <a:prstGeom prst="rect">
            <a:avLst/>
          </a:prstGeom>
        </p:spPr>
        <p:txBody>
          <a:bodyPr wrap="square">
            <a:spAutoFit/>
          </a:bodyPr>
          <a:lstStyle/>
          <a:p>
            <a:pPr algn="just"/>
            <a:r>
              <a:rPr lang="en-IN" dirty="0" smtClean="0">
                <a:solidFill>
                  <a:schemeClr val="bg2">
                    <a:lumMod val="50000"/>
                  </a:schemeClr>
                </a:solidFill>
              </a:rPr>
              <a:t>	In my observation, this image uses three Gestalt principles: Closure, Continuity, and Sharpening.</a:t>
            </a:r>
          </a:p>
          <a:p>
            <a:pPr algn="just"/>
            <a:r>
              <a:rPr lang="en-IN" dirty="0" smtClean="0">
                <a:solidFill>
                  <a:schemeClr val="bg2">
                    <a:lumMod val="50000"/>
                  </a:schemeClr>
                </a:solidFill>
              </a:rPr>
              <a:t>	Even though the original portrait is torn in the middle, we’re still able to tell not only it is a girl, but also she is beautiful and many other. We can imagine her left eye, nose, and lips fully with very little slices of information of them.</a:t>
            </a:r>
          </a:p>
          <a:p>
            <a:pPr algn="just"/>
            <a:r>
              <a:rPr lang="en-IN" dirty="0" smtClean="0">
                <a:solidFill>
                  <a:schemeClr val="bg2">
                    <a:lumMod val="50000"/>
                  </a:schemeClr>
                </a:solidFill>
              </a:rPr>
              <a:t>	The pattern that appears from the back is not random. From a particular distance, it almost looks like the lips are kept from the tearing off. </a:t>
            </a:r>
          </a:p>
          <a:p>
            <a:pPr algn="just"/>
            <a:r>
              <a:rPr lang="en-IN" dirty="0">
                <a:solidFill>
                  <a:schemeClr val="bg2">
                    <a:lumMod val="50000"/>
                  </a:schemeClr>
                </a:solidFill>
              </a:rPr>
              <a:t>	</a:t>
            </a:r>
            <a:r>
              <a:rPr lang="en-IN" dirty="0" smtClean="0">
                <a:solidFill>
                  <a:schemeClr val="bg2">
                    <a:lumMod val="50000"/>
                  </a:schemeClr>
                </a:solidFill>
              </a:rPr>
              <a:t>At my first look, it was annoying to see that the main part of </a:t>
            </a:r>
            <a:r>
              <a:rPr lang="en-IN" dirty="0">
                <a:solidFill>
                  <a:schemeClr val="bg2">
                    <a:lumMod val="50000"/>
                  </a:schemeClr>
                </a:solidFill>
              </a:rPr>
              <a:t>image being gone. </a:t>
            </a:r>
            <a:r>
              <a:rPr lang="en-IN" dirty="0" smtClean="0">
                <a:solidFill>
                  <a:schemeClr val="bg2">
                    <a:lumMod val="50000"/>
                  </a:schemeClr>
                </a:solidFill>
              </a:rPr>
              <a:t>Then I realized that there is the principle of Sharpening, and that actually made this image special. Looking </a:t>
            </a:r>
            <a:r>
              <a:rPr lang="en-IN" dirty="0">
                <a:solidFill>
                  <a:schemeClr val="bg2">
                    <a:lumMod val="50000"/>
                  </a:schemeClr>
                </a:solidFill>
              </a:rPr>
              <a:t>generally, the pattern speaks a story. I think </a:t>
            </a:r>
            <a:r>
              <a:rPr lang="en-IN" dirty="0" smtClean="0">
                <a:solidFill>
                  <a:schemeClr val="bg2">
                    <a:lumMod val="50000"/>
                  </a:schemeClr>
                </a:solidFill>
              </a:rPr>
              <a:t>this image is to depict inner and outer beauty of her, or people generally, both in one photograph. </a:t>
            </a:r>
            <a:endParaRPr lang="en-IN" dirty="0">
              <a:solidFill>
                <a:schemeClr val="bg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263" y="0"/>
            <a:ext cx="5233737" cy="6858000"/>
          </a:xfrm>
          <a:prstGeom prst="rect">
            <a:avLst/>
          </a:prstGeom>
        </p:spPr>
      </p:pic>
    </p:spTree>
    <p:extLst>
      <p:ext uri="{BB962C8B-B14F-4D97-AF65-F5344CB8AC3E}">
        <p14:creationId xmlns:p14="http://schemas.microsoft.com/office/powerpoint/2010/main" val="176444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195730" y="566602"/>
            <a:ext cx="2992223" cy="1058234"/>
            <a:chOff x="1115955" y="979245"/>
            <a:chExt cx="2992223" cy="1058234"/>
          </a:xfrm>
        </p:grpSpPr>
        <p:sp>
          <p:nvSpPr>
            <p:cNvPr id="13" name="TextBox 12"/>
            <p:cNvSpPr txBox="1"/>
            <p:nvPr/>
          </p:nvSpPr>
          <p:spPr>
            <a:xfrm>
              <a:off x="1115956" y="979245"/>
              <a:ext cx="2142698"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IMAGE OF </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TextBox 15"/>
            <p:cNvSpPr txBox="1"/>
            <p:nvPr/>
          </p:nvSpPr>
          <p:spPr>
            <a:xfrm>
              <a:off x="1115955" y="1452704"/>
              <a:ext cx="2992223"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GREAT IMPACT #2</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7" name="Rectangle 16"/>
          <p:cNvSpPr/>
          <p:nvPr/>
        </p:nvSpPr>
        <p:spPr>
          <a:xfrm flipV="1">
            <a:off x="8195730" y="1724399"/>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19"/>
          <p:cNvSpPr/>
          <p:nvPr/>
        </p:nvSpPr>
        <p:spPr>
          <a:xfrm>
            <a:off x="7262170" y="1869681"/>
            <a:ext cx="4859342" cy="4524315"/>
          </a:xfrm>
          <a:prstGeom prst="rect">
            <a:avLst/>
          </a:prstGeom>
        </p:spPr>
        <p:txBody>
          <a:bodyPr wrap="square">
            <a:spAutoFit/>
          </a:bodyPr>
          <a:lstStyle/>
          <a:p>
            <a:pPr algn="just"/>
            <a:r>
              <a:rPr lang="en-IN" dirty="0">
                <a:solidFill>
                  <a:schemeClr val="bg2">
                    <a:lumMod val="50000"/>
                  </a:schemeClr>
                </a:solidFill>
              </a:rPr>
              <a:t>	</a:t>
            </a:r>
            <a:r>
              <a:rPr lang="en-IN" dirty="0" smtClean="0">
                <a:solidFill>
                  <a:schemeClr val="bg2">
                    <a:lumMod val="50000"/>
                  </a:schemeClr>
                </a:solidFill>
              </a:rPr>
              <a:t>The reflection of the environment and the figure of the photographer is what makes this photograph absolutely eye-catching. Behind this effect, there are two main Gestalt principles: </a:t>
            </a:r>
            <a:r>
              <a:rPr lang="en-IN" dirty="0" err="1" smtClean="0">
                <a:solidFill>
                  <a:schemeClr val="bg2">
                    <a:lumMod val="50000"/>
                  </a:schemeClr>
                </a:solidFill>
              </a:rPr>
              <a:t>Leveling</a:t>
            </a:r>
            <a:r>
              <a:rPr lang="en-IN" dirty="0" smtClean="0">
                <a:solidFill>
                  <a:schemeClr val="bg2">
                    <a:lumMod val="50000"/>
                  </a:schemeClr>
                </a:solidFill>
              </a:rPr>
              <a:t> and Figure </a:t>
            </a:r>
            <a:r>
              <a:rPr lang="en-IN" dirty="0">
                <a:solidFill>
                  <a:schemeClr val="bg2">
                    <a:lumMod val="50000"/>
                  </a:schemeClr>
                </a:solidFill>
              </a:rPr>
              <a:t>&amp; </a:t>
            </a:r>
            <a:r>
              <a:rPr lang="en-IN" dirty="0" smtClean="0">
                <a:solidFill>
                  <a:schemeClr val="bg2">
                    <a:lumMod val="50000"/>
                  </a:schemeClr>
                </a:solidFill>
              </a:rPr>
              <a:t>Background.</a:t>
            </a:r>
          </a:p>
          <a:p>
            <a:pPr algn="just"/>
            <a:r>
              <a:rPr lang="en-IN" dirty="0">
                <a:solidFill>
                  <a:schemeClr val="bg2">
                    <a:lumMod val="50000"/>
                  </a:schemeClr>
                </a:solidFill>
              </a:rPr>
              <a:t>	</a:t>
            </a:r>
            <a:r>
              <a:rPr lang="en-IN" dirty="0" smtClean="0">
                <a:solidFill>
                  <a:schemeClr val="bg2">
                    <a:lumMod val="50000"/>
                  </a:schemeClr>
                </a:solidFill>
              </a:rPr>
              <a:t>Naturally, the look of this guy tells all the story in </a:t>
            </a:r>
            <a:r>
              <a:rPr lang="en-IN" dirty="0">
                <a:solidFill>
                  <a:schemeClr val="bg2">
                    <a:lumMod val="50000"/>
                  </a:schemeClr>
                </a:solidFill>
              </a:rPr>
              <a:t>this </a:t>
            </a:r>
            <a:r>
              <a:rPr lang="en-IN" dirty="0" smtClean="0">
                <a:solidFill>
                  <a:schemeClr val="bg2">
                    <a:lumMod val="50000"/>
                  </a:schemeClr>
                </a:solidFill>
              </a:rPr>
              <a:t>photograph. </a:t>
            </a:r>
            <a:r>
              <a:rPr lang="en-US" dirty="0" smtClean="0">
                <a:solidFill>
                  <a:schemeClr val="bg2">
                    <a:lumMod val="50000"/>
                  </a:schemeClr>
                </a:solidFill>
              </a:rPr>
              <a:t>However, the main component of this photo is Leveling. Thanks to the window that reflects the outside environment that has very dim color, it concentrates all the focus on this look while eliminating all the distractions. </a:t>
            </a:r>
          </a:p>
          <a:p>
            <a:pPr algn="just"/>
            <a:r>
              <a:rPr lang="en-US" dirty="0" smtClean="0">
                <a:solidFill>
                  <a:schemeClr val="bg2">
                    <a:lumMod val="50000"/>
                  </a:schemeClr>
                </a:solidFill>
              </a:rPr>
              <a:t>	The human figure in this photo also plays a big role that can’t be overlooked because it fits too well to the facial shapes, effectively highlighting the expression!</a:t>
            </a:r>
            <a:endParaRPr lang="en-IN" dirty="0">
              <a:solidFill>
                <a:schemeClr val="bg2">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0061"/>
            <a:ext cx="7153836" cy="4885429"/>
          </a:xfrm>
          <a:prstGeom prst="rect">
            <a:avLst/>
          </a:prstGeom>
        </p:spPr>
      </p:pic>
    </p:spTree>
    <p:extLst>
      <p:ext uri="{BB962C8B-B14F-4D97-AF65-F5344CB8AC3E}">
        <p14:creationId xmlns:p14="http://schemas.microsoft.com/office/powerpoint/2010/main" val="3367656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45943" y="520883"/>
            <a:ext cx="2992223" cy="1058234"/>
            <a:chOff x="1115955" y="979245"/>
            <a:chExt cx="2992223" cy="1058234"/>
          </a:xfrm>
        </p:grpSpPr>
        <p:sp>
          <p:nvSpPr>
            <p:cNvPr id="13" name="TextBox 12"/>
            <p:cNvSpPr txBox="1"/>
            <p:nvPr/>
          </p:nvSpPr>
          <p:spPr>
            <a:xfrm>
              <a:off x="1115956" y="979245"/>
              <a:ext cx="2142698"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IMAGE OF </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TextBox 15"/>
            <p:cNvSpPr txBox="1"/>
            <p:nvPr/>
          </p:nvSpPr>
          <p:spPr>
            <a:xfrm>
              <a:off x="1115955" y="1452704"/>
              <a:ext cx="2992223" cy="584775"/>
            </a:xfrm>
            <a:prstGeom prst="rect">
              <a:avLst/>
            </a:prstGeom>
            <a:noFill/>
          </p:spPr>
          <p:txBody>
            <a:bodyPr wrap="square" rtlCol="0">
              <a:spAutoFit/>
            </a:bodyPr>
            <a:lstStyle/>
            <a:p>
              <a:r>
                <a:rPr lang="en-IN" sz="3200" dirty="0" smtClean="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GREAT IMPACT #3</a:t>
              </a:r>
              <a:endPar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7" name="Rectangle 16"/>
          <p:cNvSpPr/>
          <p:nvPr/>
        </p:nvSpPr>
        <p:spPr>
          <a:xfrm flipV="1">
            <a:off x="1045943" y="1678680"/>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4" name="Rectangle 13"/>
          <p:cNvSpPr/>
          <p:nvPr/>
        </p:nvSpPr>
        <p:spPr>
          <a:xfrm>
            <a:off x="112383" y="1823962"/>
            <a:ext cx="4859342" cy="4524315"/>
          </a:xfrm>
          <a:prstGeom prst="rect">
            <a:avLst/>
          </a:prstGeom>
        </p:spPr>
        <p:txBody>
          <a:bodyPr wrap="square">
            <a:spAutoFit/>
          </a:bodyPr>
          <a:lstStyle/>
          <a:p>
            <a:pPr algn="just"/>
            <a:r>
              <a:rPr lang="en-IN" dirty="0" smtClean="0">
                <a:solidFill>
                  <a:schemeClr val="bg2">
                    <a:lumMod val="50000"/>
                  </a:schemeClr>
                </a:solidFill>
              </a:rPr>
              <a:t>	This is a creative advertisement of noise-cancelling headphone. </a:t>
            </a:r>
            <a:r>
              <a:rPr lang="en-US" dirty="0" smtClean="0">
                <a:solidFill>
                  <a:schemeClr val="bg2">
                    <a:lumMod val="50000"/>
                  </a:schemeClr>
                </a:solidFill>
              </a:rPr>
              <a:t>This digital art uses Figure &amp; Background, Leveling, Similarity, and Continuity. </a:t>
            </a:r>
          </a:p>
          <a:p>
            <a:pPr algn="just"/>
            <a:r>
              <a:rPr lang="en-US" dirty="0">
                <a:solidFill>
                  <a:schemeClr val="bg2">
                    <a:lumMod val="50000"/>
                  </a:schemeClr>
                </a:solidFill>
              </a:rPr>
              <a:t>	</a:t>
            </a:r>
            <a:r>
              <a:rPr lang="en-US" dirty="0" smtClean="0">
                <a:solidFill>
                  <a:schemeClr val="bg2">
                    <a:lumMod val="50000"/>
                  </a:schemeClr>
                </a:solidFill>
              </a:rPr>
              <a:t>The usage of negative space in this photo is easily detected. Since the headphone is being advertised, the company effectively highlighted it by placing it in the center using Leveling and there is no other negative space.</a:t>
            </a:r>
          </a:p>
          <a:p>
            <a:pPr algn="just"/>
            <a:r>
              <a:rPr lang="en-US" dirty="0">
                <a:solidFill>
                  <a:schemeClr val="bg2">
                    <a:lumMod val="50000"/>
                  </a:schemeClr>
                </a:solidFill>
              </a:rPr>
              <a:t>	</a:t>
            </a:r>
            <a:r>
              <a:rPr lang="en-US" dirty="0" smtClean="0">
                <a:solidFill>
                  <a:schemeClr val="bg2">
                    <a:lumMod val="50000"/>
                  </a:schemeClr>
                </a:solidFill>
              </a:rPr>
              <a:t>The background couldn’t be better. Every single detail is used to convey the message. If you see closer, there is a hand print on the cheek of the sister, similar in the shape of the mother’s hand. Continuity used in the sister’s hair tells that it is wet, and they are fighting over hair dryer. This is by far the greatest ad I’ve ever seen.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833" y="813270"/>
            <a:ext cx="7101167" cy="5099929"/>
          </a:xfrm>
          <a:prstGeom prst="rect">
            <a:avLst/>
          </a:prstGeom>
        </p:spPr>
      </p:pic>
    </p:spTree>
    <p:extLst>
      <p:ext uri="{BB962C8B-B14F-4D97-AF65-F5344CB8AC3E}">
        <p14:creationId xmlns:p14="http://schemas.microsoft.com/office/powerpoint/2010/main" val="502285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hidden="1"/>
          <p:cNvCxnSpPr>
            <a:cxnSpLocks/>
          </p:cNvCxnSpPr>
          <p:nvPr/>
        </p:nvCxnSpPr>
        <p:spPr>
          <a:xfrm rot="3600000">
            <a:off x="6866021"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a:cxnSpLocks/>
          </p:cNvCxnSpPr>
          <p:nvPr/>
        </p:nvCxnSpPr>
        <p:spPr>
          <a:xfrm rot="18000000" flipV="1">
            <a:off x="6866019" y="4794086"/>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a:off x="4555958" y="792939"/>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555956" y="6127802"/>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a:cxnSpLocks/>
          </p:cNvCxnSpPr>
          <p:nvPr/>
        </p:nvCxnSpPr>
        <p:spPr>
          <a:xfrm rot="18000000" flipH="1">
            <a:off x="2245894"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a:cxnSpLocks/>
          </p:cNvCxnSpPr>
          <p:nvPr/>
        </p:nvCxnSpPr>
        <p:spPr>
          <a:xfrm rot="3600000" flipH="1" flipV="1">
            <a:off x="2245894" y="4794086"/>
            <a:ext cx="30800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 y="631069"/>
            <a:ext cx="5177119" cy="7218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spc="3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T	H	A	N	K	S</a:t>
            </a:r>
            <a:endParaRPr kumimoji="0" lang="en-IN" sz="48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2" name="Rectangle 81"/>
          <p:cNvSpPr/>
          <p:nvPr/>
        </p:nvSpPr>
        <p:spPr>
          <a:xfrm>
            <a:off x="-1" y="1825498"/>
            <a:ext cx="6548719" cy="1275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600" b="0" i="0" u="none" strike="noStrike" kern="1200" cap="none" spc="30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F			O			R</a:t>
            </a:r>
          </a:p>
        </p:txBody>
      </p:sp>
      <p:sp>
        <p:nvSpPr>
          <p:cNvPr id="89" name="Rectangle 88"/>
          <p:cNvSpPr/>
          <p:nvPr/>
        </p:nvSpPr>
        <p:spPr>
          <a:xfrm>
            <a:off x="5311588" y="3573380"/>
            <a:ext cx="6880412" cy="6624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300" normalizeH="0" baseline="0" noProof="0" dirty="0">
                <a:ln>
                  <a:noFill/>
                </a:ln>
                <a:solidFill>
                  <a:prstClr val="white"/>
                </a:solidFill>
                <a:effectLst/>
                <a:uLnTx/>
                <a:uFillTx/>
                <a:latin typeface="Open Sans Condensed" panose="020B0806030504020204" pitchFamily="34" charset="0"/>
                <a:ea typeface="Open Sans Condensed" panose="020B0806030504020204" pitchFamily="34" charset="0"/>
                <a:cs typeface="Open Sans Condensed" panose="020B0806030504020204" pitchFamily="34" charset="0"/>
              </a:rPr>
              <a:t>W	A	T	C	H	I	N	G</a:t>
            </a:r>
          </a:p>
        </p:txBody>
      </p:sp>
    </p:spTree>
    <p:extLst>
      <p:ext uri="{BB962C8B-B14F-4D97-AF65-F5344CB8AC3E}">
        <p14:creationId xmlns:p14="http://schemas.microsoft.com/office/powerpoint/2010/main" val="27907705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1930" y="2998518"/>
            <a:ext cx="3810887" cy="2308324"/>
          </a:xfrm>
          <a:prstGeom prst="rect">
            <a:avLst/>
          </a:prstGeom>
        </p:spPr>
        <p:txBody>
          <a:bodyPr wrap="square">
            <a:spAutoFit/>
          </a:bodyPr>
          <a:lstStyle/>
          <a:p>
            <a:pPr algn="just"/>
            <a:r>
              <a:rPr lang="en-IN" dirty="0" smtClean="0">
                <a:solidFill>
                  <a:schemeClr val="bg2">
                    <a:lumMod val="50000"/>
                  </a:schemeClr>
                </a:solidFill>
              </a:rPr>
              <a:t>You can see the proficient use of negative space in this image. The image is especially successful because it conveys its context about nature with the figure of tree, and displaying multiple animals in the background. The figure and background also makes good ambiguity. </a:t>
            </a:r>
            <a:endParaRPr lang="en-IN" dirty="0">
              <a:solidFill>
                <a:schemeClr val="bg2">
                  <a:lumMod val="50000"/>
                </a:schemeClr>
              </a:solidFill>
            </a:endParaRPr>
          </a:p>
        </p:txBody>
      </p:sp>
      <p:grpSp>
        <p:nvGrpSpPr>
          <p:cNvPr id="8" name="Group 7">
            <a:extLst>
              <a:ext uri="{FF2B5EF4-FFF2-40B4-BE49-F238E27FC236}">
                <a16:creationId xmlns:a16="http://schemas.microsoft.com/office/drawing/2014/main" xmlns="" id="{3979AD47-20D7-8442-AE22-4E43AA9587FB}"/>
              </a:ext>
            </a:extLst>
          </p:cNvPr>
          <p:cNvGrpSpPr/>
          <p:nvPr/>
        </p:nvGrpSpPr>
        <p:grpSpPr>
          <a:xfrm>
            <a:off x="965966" y="398393"/>
            <a:ext cx="3182815" cy="2237982"/>
            <a:chOff x="687737" y="926757"/>
            <a:chExt cx="3182815" cy="2237982"/>
          </a:xfrm>
        </p:grpSpPr>
        <p:grpSp>
          <p:nvGrpSpPr>
            <p:cNvPr id="9" name="Group 8">
              <a:extLst>
                <a:ext uri="{FF2B5EF4-FFF2-40B4-BE49-F238E27FC236}">
                  <a16:creationId xmlns:a16="http://schemas.microsoft.com/office/drawing/2014/main" xmlns="" id="{7F44ED98-7F15-7D43-B369-FAD2E5E223B5}"/>
                </a:ext>
              </a:extLst>
            </p:cNvPr>
            <p:cNvGrpSpPr/>
            <p:nvPr/>
          </p:nvGrpSpPr>
          <p:grpSpPr>
            <a:xfrm>
              <a:off x="2162432" y="926757"/>
              <a:ext cx="1708120" cy="1713236"/>
              <a:chOff x="7296792" y="425220"/>
              <a:chExt cx="1378859" cy="1378859"/>
            </a:xfrm>
          </p:grpSpPr>
          <p:grpSp>
            <p:nvGrpSpPr>
              <p:cNvPr id="19" name="Group 18">
                <a:extLst>
                  <a:ext uri="{FF2B5EF4-FFF2-40B4-BE49-F238E27FC236}">
                    <a16:creationId xmlns:a16="http://schemas.microsoft.com/office/drawing/2014/main" xmlns="" id="{AA37CCB5-430E-1744-A99B-6829A5EADAD4}"/>
                  </a:ext>
                </a:extLst>
              </p:cNvPr>
              <p:cNvGrpSpPr/>
              <p:nvPr/>
            </p:nvGrpSpPr>
            <p:grpSpPr>
              <a:xfrm>
                <a:off x="7296792" y="425220"/>
                <a:ext cx="1378859" cy="1378859"/>
                <a:chOff x="827313" y="624113"/>
                <a:chExt cx="1494972" cy="1494972"/>
              </a:xfrm>
            </p:grpSpPr>
            <p:sp>
              <p:nvSpPr>
                <p:cNvPr id="21" name="Oval 20">
                  <a:extLst>
                    <a:ext uri="{FF2B5EF4-FFF2-40B4-BE49-F238E27FC236}">
                      <a16:creationId xmlns:a16="http://schemas.microsoft.com/office/drawing/2014/main" xmlns="" id="{043652F4-49B9-0D42-8792-24D9DB050746}"/>
                    </a:ext>
                  </a:extLst>
                </p:cNvPr>
                <p:cNvSpPr/>
                <p:nvPr/>
              </p:nvSpPr>
              <p:spPr>
                <a:xfrm>
                  <a:off x="827313" y="624113"/>
                  <a:ext cx="1494972" cy="149497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50000"/>
                      </a:schemeClr>
                    </a:solidFill>
                  </a:endParaRPr>
                </a:p>
              </p:txBody>
            </p:sp>
            <p:sp>
              <p:nvSpPr>
                <p:cNvPr id="22" name="Oval 21">
                  <a:extLst>
                    <a:ext uri="{FF2B5EF4-FFF2-40B4-BE49-F238E27FC236}">
                      <a16:creationId xmlns:a16="http://schemas.microsoft.com/office/drawing/2014/main" xmlns="" id="{1973574F-3F8B-1847-B9A6-0DEECB0A0CDF}"/>
                    </a:ext>
                  </a:extLst>
                </p:cNvPr>
                <p:cNvSpPr/>
                <p:nvPr/>
              </p:nvSpPr>
              <p:spPr>
                <a:xfrm>
                  <a:off x="961570" y="758370"/>
                  <a:ext cx="1226458" cy="1226458"/>
                </a:xfrm>
                <a:prstGeom prst="ellipse">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50000"/>
                      </a:schemeClr>
                    </a:solidFill>
                  </a:endParaRPr>
                </a:p>
              </p:txBody>
            </p:sp>
          </p:grpSp>
          <p:pic>
            <p:nvPicPr>
              <p:cNvPr id="20" name="Graphic 19" descr="Head with Gears">
                <a:extLst>
                  <a:ext uri="{FF2B5EF4-FFF2-40B4-BE49-F238E27FC236}">
                    <a16:creationId xmlns:a16="http://schemas.microsoft.com/office/drawing/2014/main" xmlns="" id="{5A60C207-7D75-CE49-9F58-6E6D0CE379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26221" y="754649"/>
                <a:ext cx="720000" cy="720000"/>
              </a:xfrm>
              <a:prstGeom prst="rect">
                <a:avLst/>
              </a:prstGeom>
            </p:spPr>
          </p:pic>
        </p:grpSp>
        <p:grpSp>
          <p:nvGrpSpPr>
            <p:cNvPr id="11" name="Group 10">
              <a:extLst>
                <a:ext uri="{FF2B5EF4-FFF2-40B4-BE49-F238E27FC236}">
                  <a16:creationId xmlns:a16="http://schemas.microsoft.com/office/drawing/2014/main" xmlns="" id="{8A06FE7F-8FE7-5C45-984C-A0069DEF5613}"/>
                </a:ext>
              </a:extLst>
            </p:cNvPr>
            <p:cNvGrpSpPr/>
            <p:nvPr/>
          </p:nvGrpSpPr>
          <p:grpSpPr>
            <a:xfrm>
              <a:off x="687737" y="1633046"/>
              <a:ext cx="2631896" cy="1531693"/>
              <a:chOff x="1115955" y="755501"/>
              <a:chExt cx="2631896" cy="1531693"/>
            </a:xfrm>
          </p:grpSpPr>
          <p:sp>
            <p:nvSpPr>
              <p:cNvPr id="12" name="TextBox 11">
                <a:extLst>
                  <a:ext uri="{FF2B5EF4-FFF2-40B4-BE49-F238E27FC236}">
                    <a16:creationId xmlns:a16="http://schemas.microsoft.com/office/drawing/2014/main" xmlns="" id="{546AECA8-F80F-024D-B6F3-F77FC6C83B49}"/>
                  </a:ext>
                </a:extLst>
              </p:cNvPr>
              <p:cNvSpPr txBox="1"/>
              <p:nvPr/>
            </p:nvSpPr>
            <p:spPr>
              <a:xfrm>
                <a:off x="1115955" y="755501"/>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FIGURE</a:t>
                </a:r>
              </a:p>
            </p:txBody>
          </p:sp>
          <p:sp>
            <p:nvSpPr>
              <p:cNvPr id="16" name="TextBox 15">
                <a:extLst>
                  <a:ext uri="{FF2B5EF4-FFF2-40B4-BE49-F238E27FC236}">
                    <a16:creationId xmlns:a16="http://schemas.microsoft.com/office/drawing/2014/main" xmlns="" id="{BBA4F800-4F33-3F42-BE14-93B2A994F1D3}"/>
                  </a:ext>
                </a:extLst>
              </p:cNvPr>
              <p:cNvSpPr txBox="1"/>
              <p:nvPr/>
            </p:nvSpPr>
            <p:spPr>
              <a:xfrm>
                <a:off x="1115955" y="1228960"/>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AND</a:t>
                </a:r>
              </a:p>
            </p:txBody>
          </p:sp>
          <p:sp>
            <p:nvSpPr>
              <p:cNvPr id="18" name="TextBox 17">
                <a:extLst>
                  <a:ext uri="{FF2B5EF4-FFF2-40B4-BE49-F238E27FC236}">
                    <a16:creationId xmlns:a16="http://schemas.microsoft.com/office/drawing/2014/main" xmlns="" id="{53488890-7B5A-684E-8202-D32290D88058}"/>
                  </a:ext>
                </a:extLst>
              </p:cNvPr>
              <p:cNvSpPr txBox="1"/>
              <p:nvPr/>
            </p:nvSpPr>
            <p:spPr>
              <a:xfrm>
                <a:off x="1115955" y="1702419"/>
                <a:ext cx="2631896"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grpSp>
      </p:grpSp>
      <p:pic>
        <p:nvPicPr>
          <p:cNvPr id="5" name="Picture 4">
            <a:extLst>
              <a:ext uri="{FF2B5EF4-FFF2-40B4-BE49-F238E27FC236}">
                <a16:creationId xmlns:a16="http://schemas.microsoft.com/office/drawing/2014/main" xmlns="" id="{29232C64-D397-884D-8FD1-FDF674FEC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853" y="976183"/>
            <a:ext cx="6979611" cy="4843850"/>
          </a:xfrm>
          <a:prstGeom prst="rect">
            <a:avLst/>
          </a:prstGeom>
        </p:spPr>
      </p:pic>
      <p:sp>
        <p:nvSpPr>
          <p:cNvPr id="17" name="Rectangle 16"/>
          <p:cNvSpPr/>
          <p:nvPr/>
        </p:nvSpPr>
        <p:spPr>
          <a:xfrm flipV="1">
            <a:off x="1071188" y="2684486"/>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Tree>
    <p:extLst>
      <p:ext uri="{BB962C8B-B14F-4D97-AF65-F5344CB8AC3E}">
        <p14:creationId xmlns:p14="http://schemas.microsoft.com/office/powerpoint/2010/main" val="234270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flipV="1">
            <a:off x="1071188" y="2684486"/>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5" name="Rectangle 14"/>
          <p:cNvSpPr/>
          <p:nvPr/>
        </p:nvSpPr>
        <p:spPr>
          <a:xfrm>
            <a:off x="688616" y="2998518"/>
            <a:ext cx="3810887" cy="2585323"/>
          </a:xfrm>
          <a:prstGeom prst="rect">
            <a:avLst/>
          </a:prstGeom>
        </p:spPr>
        <p:txBody>
          <a:bodyPr wrap="square">
            <a:spAutoFit/>
          </a:bodyPr>
          <a:lstStyle/>
          <a:p>
            <a:pPr algn="just"/>
            <a:r>
              <a:rPr lang="en-IN" dirty="0" smtClean="0">
                <a:solidFill>
                  <a:schemeClr val="bg2">
                    <a:lumMod val="50000"/>
                  </a:schemeClr>
                </a:solidFill>
              </a:rPr>
              <a:t>I like this music festival poster very much because the designer of this image realized very good pattern in the negative space between instruments. On top of that, this bow tie found a perfect place, making </a:t>
            </a:r>
            <a:r>
              <a:rPr lang="en-IN" dirty="0" smtClean="0">
                <a:solidFill>
                  <a:schemeClr val="bg2">
                    <a:lumMod val="50000"/>
                  </a:schemeClr>
                </a:solidFill>
              </a:rPr>
              <a:t>the </a:t>
            </a:r>
            <a:r>
              <a:rPr lang="en-IN" dirty="0" smtClean="0">
                <a:solidFill>
                  <a:schemeClr val="bg2">
                    <a:lumMod val="50000"/>
                  </a:schemeClr>
                </a:solidFill>
              </a:rPr>
              <a:t>figure easily recognizable and adding </a:t>
            </a:r>
            <a:r>
              <a:rPr lang="en-IN" dirty="0" smtClean="0">
                <a:solidFill>
                  <a:schemeClr val="bg2">
                    <a:lumMod val="50000"/>
                  </a:schemeClr>
                </a:solidFill>
              </a:rPr>
              <a:t>detail that tells the personality and profession of the man.</a:t>
            </a:r>
            <a:endParaRPr lang="en-IN" dirty="0">
              <a:solidFill>
                <a:schemeClr val="bg2">
                  <a:lumMod val="50000"/>
                </a:schemeClr>
              </a:solidFill>
            </a:endParaRPr>
          </a:p>
        </p:txBody>
      </p:sp>
      <p:grpSp>
        <p:nvGrpSpPr>
          <p:cNvPr id="8" name="Group 7">
            <a:extLst>
              <a:ext uri="{FF2B5EF4-FFF2-40B4-BE49-F238E27FC236}">
                <a16:creationId xmlns:a16="http://schemas.microsoft.com/office/drawing/2014/main" xmlns="" id="{3979AD47-20D7-8442-AE22-4E43AA9587FB}"/>
              </a:ext>
            </a:extLst>
          </p:cNvPr>
          <p:cNvGrpSpPr/>
          <p:nvPr/>
        </p:nvGrpSpPr>
        <p:grpSpPr>
          <a:xfrm>
            <a:off x="965966" y="398393"/>
            <a:ext cx="3182815" cy="2237982"/>
            <a:chOff x="687737" y="926757"/>
            <a:chExt cx="3182815" cy="2237982"/>
          </a:xfrm>
        </p:grpSpPr>
        <p:grpSp>
          <p:nvGrpSpPr>
            <p:cNvPr id="9" name="Group 8">
              <a:extLst>
                <a:ext uri="{FF2B5EF4-FFF2-40B4-BE49-F238E27FC236}">
                  <a16:creationId xmlns:a16="http://schemas.microsoft.com/office/drawing/2014/main" xmlns="" id="{7F44ED98-7F15-7D43-B369-FAD2E5E223B5}"/>
                </a:ext>
              </a:extLst>
            </p:cNvPr>
            <p:cNvGrpSpPr/>
            <p:nvPr/>
          </p:nvGrpSpPr>
          <p:grpSpPr>
            <a:xfrm>
              <a:off x="2162432" y="926757"/>
              <a:ext cx="1708120" cy="1713236"/>
              <a:chOff x="7296792" y="425220"/>
              <a:chExt cx="1378859" cy="1378859"/>
            </a:xfrm>
          </p:grpSpPr>
          <p:grpSp>
            <p:nvGrpSpPr>
              <p:cNvPr id="19" name="Group 18">
                <a:extLst>
                  <a:ext uri="{FF2B5EF4-FFF2-40B4-BE49-F238E27FC236}">
                    <a16:creationId xmlns:a16="http://schemas.microsoft.com/office/drawing/2014/main" xmlns="" id="{AA37CCB5-430E-1744-A99B-6829A5EADAD4}"/>
                  </a:ext>
                </a:extLst>
              </p:cNvPr>
              <p:cNvGrpSpPr/>
              <p:nvPr/>
            </p:nvGrpSpPr>
            <p:grpSpPr>
              <a:xfrm>
                <a:off x="7296792" y="425220"/>
                <a:ext cx="1378859" cy="1378859"/>
                <a:chOff x="827313" y="624113"/>
                <a:chExt cx="1494972" cy="1494972"/>
              </a:xfrm>
            </p:grpSpPr>
            <p:sp>
              <p:nvSpPr>
                <p:cNvPr id="21" name="Oval 20">
                  <a:extLst>
                    <a:ext uri="{FF2B5EF4-FFF2-40B4-BE49-F238E27FC236}">
                      <a16:creationId xmlns:a16="http://schemas.microsoft.com/office/drawing/2014/main" xmlns="" id="{043652F4-49B9-0D42-8792-24D9DB050746}"/>
                    </a:ext>
                  </a:extLst>
                </p:cNvPr>
                <p:cNvSpPr/>
                <p:nvPr/>
              </p:nvSpPr>
              <p:spPr>
                <a:xfrm>
                  <a:off x="827313" y="624113"/>
                  <a:ext cx="1494972" cy="1494972"/>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50000"/>
                      </a:schemeClr>
                    </a:solidFill>
                  </a:endParaRPr>
                </a:p>
              </p:txBody>
            </p:sp>
            <p:sp>
              <p:nvSpPr>
                <p:cNvPr id="22" name="Oval 21">
                  <a:extLst>
                    <a:ext uri="{FF2B5EF4-FFF2-40B4-BE49-F238E27FC236}">
                      <a16:creationId xmlns:a16="http://schemas.microsoft.com/office/drawing/2014/main" xmlns="" id="{1973574F-3F8B-1847-B9A6-0DEECB0A0CDF}"/>
                    </a:ext>
                  </a:extLst>
                </p:cNvPr>
                <p:cNvSpPr/>
                <p:nvPr/>
              </p:nvSpPr>
              <p:spPr>
                <a:xfrm>
                  <a:off x="961570" y="758370"/>
                  <a:ext cx="1226458" cy="1226458"/>
                </a:xfrm>
                <a:prstGeom prst="ellipse">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50000"/>
                      </a:schemeClr>
                    </a:solidFill>
                  </a:endParaRPr>
                </a:p>
              </p:txBody>
            </p:sp>
          </p:grpSp>
          <p:pic>
            <p:nvPicPr>
              <p:cNvPr id="20" name="Graphic 19" descr="Head with Gears">
                <a:extLst>
                  <a:ext uri="{FF2B5EF4-FFF2-40B4-BE49-F238E27FC236}">
                    <a16:creationId xmlns:a16="http://schemas.microsoft.com/office/drawing/2014/main" xmlns="" id="{5A60C207-7D75-CE49-9F58-6E6D0CE379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26221" y="754649"/>
                <a:ext cx="720000" cy="720000"/>
              </a:xfrm>
              <a:prstGeom prst="rect">
                <a:avLst/>
              </a:prstGeom>
            </p:spPr>
          </p:pic>
        </p:grpSp>
        <p:grpSp>
          <p:nvGrpSpPr>
            <p:cNvPr id="11" name="Group 10">
              <a:extLst>
                <a:ext uri="{FF2B5EF4-FFF2-40B4-BE49-F238E27FC236}">
                  <a16:creationId xmlns:a16="http://schemas.microsoft.com/office/drawing/2014/main" xmlns="" id="{8A06FE7F-8FE7-5C45-984C-A0069DEF5613}"/>
                </a:ext>
              </a:extLst>
            </p:cNvPr>
            <p:cNvGrpSpPr/>
            <p:nvPr/>
          </p:nvGrpSpPr>
          <p:grpSpPr>
            <a:xfrm>
              <a:off x="687737" y="1633046"/>
              <a:ext cx="2631896" cy="1531693"/>
              <a:chOff x="1115955" y="755501"/>
              <a:chExt cx="2631896" cy="1531693"/>
            </a:xfrm>
          </p:grpSpPr>
          <p:sp>
            <p:nvSpPr>
              <p:cNvPr id="12" name="TextBox 11">
                <a:extLst>
                  <a:ext uri="{FF2B5EF4-FFF2-40B4-BE49-F238E27FC236}">
                    <a16:creationId xmlns:a16="http://schemas.microsoft.com/office/drawing/2014/main" xmlns="" id="{546AECA8-F80F-024D-B6F3-F77FC6C83B49}"/>
                  </a:ext>
                </a:extLst>
              </p:cNvPr>
              <p:cNvSpPr txBox="1"/>
              <p:nvPr/>
            </p:nvSpPr>
            <p:spPr>
              <a:xfrm>
                <a:off x="1115955" y="755501"/>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FIGURE</a:t>
                </a:r>
              </a:p>
            </p:txBody>
          </p:sp>
          <p:sp>
            <p:nvSpPr>
              <p:cNvPr id="16" name="TextBox 15">
                <a:extLst>
                  <a:ext uri="{FF2B5EF4-FFF2-40B4-BE49-F238E27FC236}">
                    <a16:creationId xmlns:a16="http://schemas.microsoft.com/office/drawing/2014/main" xmlns="" id="{BBA4F800-4F33-3F42-BE14-93B2A994F1D3}"/>
                  </a:ext>
                </a:extLst>
              </p:cNvPr>
              <p:cNvSpPr txBox="1"/>
              <p:nvPr/>
            </p:nvSpPr>
            <p:spPr>
              <a:xfrm>
                <a:off x="1115955" y="1228960"/>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AND</a:t>
                </a:r>
              </a:p>
            </p:txBody>
          </p:sp>
          <p:sp>
            <p:nvSpPr>
              <p:cNvPr id="18" name="TextBox 17">
                <a:extLst>
                  <a:ext uri="{FF2B5EF4-FFF2-40B4-BE49-F238E27FC236}">
                    <a16:creationId xmlns:a16="http://schemas.microsoft.com/office/drawing/2014/main" xmlns="" id="{53488890-7B5A-684E-8202-D32290D88058}"/>
                  </a:ext>
                </a:extLst>
              </p:cNvPr>
              <p:cNvSpPr txBox="1"/>
              <p:nvPr/>
            </p:nvSpPr>
            <p:spPr>
              <a:xfrm>
                <a:off x="1115955" y="1702419"/>
                <a:ext cx="2631896"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grpSp>
      </p:grpSp>
      <p:pic>
        <p:nvPicPr>
          <p:cNvPr id="3" name="Picture 2">
            <a:extLst>
              <a:ext uri="{FF2B5EF4-FFF2-40B4-BE49-F238E27FC236}">
                <a16:creationId xmlns:a16="http://schemas.microsoft.com/office/drawing/2014/main" xmlns="" id="{FDC84244-DC17-D349-B7B0-E8607711C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13" y="0"/>
            <a:ext cx="4644989" cy="6866505"/>
          </a:xfrm>
          <a:prstGeom prst="rect">
            <a:avLst/>
          </a:prstGeom>
        </p:spPr>
      </p:pic>
    </p:spTree>
    <p:extLst>
      <p:ext uri="{BB962C8B-B14F-4D97-AF65-F5344CB8AC3E}">
        <p14:creationId xmlns:p14="http://schemas.microsoft.com/office/powerpoint/2010/main" val="228537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48572" y="2199529"/>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GROUPING</a:t>
            </a:r>
          </a:p>
        </p:txBody>
      </p:sp>
      <p:sp>
        <p:nvSpPr>
          <p:cNvPr id="14" name="Rectangle 13"/>
          <p:cNvSpPr/>
          <p:nvPr/>
        </p:nvSpPr>
        <p:spPr>
          <a:xfrm flipV="1">
            <a:off x="8048572" y="3036461"/>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5" name="Rectangle 14"/>
          <p:cNvSpPr/>
          <p:nvPr/>
        </p:nvSpPr>
        <p:spPr>
          <a:xfrm>
            <a:off x="7860314" y="3334337"/>
            <a:ext cx="3810887" cy="1754326"/>
          </a:xfrm>
          <a:prstGeom prst="rect">
            <a:avLst/>
          </a:prstGeom>
        </p:spPr>
        <p:txBody>
          <a:bodyPr wrap="square">
            <a:spAutoFit/>
          </a:bodyPr>
          <a:lstStyle/>
          <a:p>
            <a:pPr algn="just"/>
            <a:r>
              <a:rPr lang="en-IN" dirty="0" smtClean="0">
                <a:solidFill>
                  <a:schemeClr val="bg2">
                    <a:lumMod val="50000"/>
                  </a:schemeClr>
                </a:solidFill>
              </a:rPr>
              <a:t>This image is composed of nothing but </a:t>
            </a:r>
            <a:r>
              <a:rPr lang="en-US" dirty="0" smtClean="0">
                <a:solidFill>
                  <a:schemeClr val="bg2">
                    <a:lumMod val="50000"/>
                  </a:schemeClr>
                </a:solidFill>
              </a:rPr>
              <a:t>spots. It has no line or figure, but we’re able to group and tell that there is a leopard because of the concentrated spots that makes a little patterns. </a:t>
            </a:r>
            <a:endParaRPr lang="en-IN" dirty="0">
              <a:solidFill>
                <a:schemeClr val="bg2">
                  <a:lumMod val="50000"/>
                </a:schemeClr>
              </a:solidFill>
            </a:endParaRPr>
          </a:p>
        </p:txBody>
      </p:sp>
      <p:pic>
        <p:nvPicPr>
          <p:cNvPr id="22" name="Graphic 21" descr="Lightbulb">
            <a:extLst>
              <a:ext uri="{FF2B5EF4-FFF2-40B4-BE49-F238E27FC236}">
                <a16:creationId xmlns:a16="http://schemas.microsoft.com/office/drawing/2014/main" xmlns="" id="{4CB1A819-4C54-2348-8FD0-4CE047B00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638270" y="1104906"/>
            <a:ext cx="1756710" cy="1756710"/>
          </a:xfrm>
          <a:prstGeom prst="rect">
            <a:avLst/>
          </a:prstGeom>
        </p:spPr>
      </p:pic>
      <p:pic>
        <p:nvPicPr>
          <p:cNvPr id="23" name="Picture 22">
            <a:extLst>
              <a:ext uri="{FF2B5EF4-FFF2-40B4-BE49-F238E27FC236}">
                <a16:creationId xmlns:a16="http://schemas.microsoft.com/office/drawing/2014/main" xmlns="" id="{A4A3DAFE-720C-CB4D-BD91-0A46501F5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73" y="618619"/>
            <a:ext cx="7294162" cy="5664223"/>
          </a:xfrm>
          <a:prstGeom prst="rect">
            <a:avLst/>
          </a:prstGeom>
        </p:spPr>
      </p:pic>
    </p:spTree>
    <p:extLst>
      <p:ext uri="{BB962C8B-B14F-4D97-AF65-F5344CB8AC3E}">
        <p14:creationId xmlns:p14="http://schemas.microsoft.com/office/powerpoint/2010/main" val="109666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91372" y="1944036"/>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GROUPING</a:t>
            </a:r>
          </a:p>
        </p:txBody>
      </p:sp>
      <p:pic>
        <p:nvPicPr>
          <p:cNvPr id="22" name="Graphic 21" descr="Lightbulb">
            <a:extLst>
              <a:ext uri="{FF2B5EF4-FFF2-40B4-BE49-F238E27FC236}">
                <a16:creationId xmlns:a16="http://schemas.microsoft.com/office/drawing/2014/main" xmlns="" id="{4CB1A819-4C54-2348-8FD0-4CE047B00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81070" y="849413"/>
            <a:ext cx="1756710" cy="1756710"/>
          </a:xfrm>
          <a:prstGeom prst="rect">
            <a:avLst/>
          </a:prstGeom>
        </p:spPr>
      </p:pic>
      <p:sp>
        <p:nvSpPr>
          <p:cNvPr id="6" name="Rectangle 5"/>
          <p:cNvSpPr/>
          <p:nvPr/>
        </p:nvSpPr>
        <p:spPr>
          <a:xfrm flipV="1">
            <a:off x="7591372" y="2780968"/>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8" name="Rectangle 7"/>
          <p:cNvSpPr/>
          <p:nvPr/>
        </p:nvSpPr>
        <p:spPr>
          <a:xfrm>
            <a:off x="7275626" y="3078844"/>
            <a:ext cx="3810887" cy="2308324"/>
          </a:xfrm>
          <a:prstGeom prst="rect">
            <a:avLst/>
          </a:prstGeom>
        </p:spPr>
        <p:txBody>
          <a:bodyPr wrap="square">
            <a:spAutoFit/>
          </a:bodyPr>
          <a:lstStyle/>
          <a:p>
            <a:pPr algn="just"/>
            <a:r>
              <a:rPr lang="en-IN" dirty="0" smtClean="0">
                <a:solidFill>
                  <a:schemeClr val="bg2">
                    <a:lumMod val="50000"/>
                  </a:schemeClr>
                </a:solidFill>
              </a:rPr>
              <a:t>If this image didn’t use shooting starts going in same direction, it wouldn’t have been appealing as it is because we perceive objects going in same direction as a whole. I think if they were all going crazy to every directions, the viewer will not even recognize that they are stars.</a:t>
            </a:r>
            <a:endParaRPr lang="en-IN" dirty="0">
              <a:solidFill>
                <a:schemeClr val="bg2">
                  <a:lumMod val="50000"/>
                </a:schemeClr>
              </a:solidFill>
            </a:endParaRPr>
          </a:p>
        </p:txBody>
      </p:sp>
      <p:pic>
        <p:nvPicPr>
          <p:cNvPr id="9" name="Picture 8">
            <a:extLst>
              <a:ext uri="{FF2B5EF4-FFF2-40B4-BE49-F238E27FC236}">
                <a16:creationId xmlns:a16="http://schemas.microsoft.com/office/drawing/2014/main" xmlns="" id="{4ED44A39-3760-C64B-8D59-CB41ACBCC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222" y="0"/>
            <a:ext cx="4703117" cy="6858000"/>
          </a:xfrm>
          <a:prstGeom prst="rect">
            <a:avLst/>
          </a:prstGeom>
        </p:spPr>
      </p:pic>
    </p:spTree>
    <p:extLst>
      <p:ext uri="{BB962C8B-B14F-4D97-AF65-F5344CB8AC3E}">
        <p14:creationId xmlns:p14="http://schemas.microsoft.com/office/powerpoint/2010/main" val="8787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4551" y="2362259"/>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PROXIMITY</a:t>
            </a:r>
          </a:p>
        </p:txBody>
      </p:sp>
      <p:sp>
        <p:nvSpPr>
          <p:cNvPr id="14" name="Rectangle 13"/>
          <p:cNvSpPr/>
          <p:nvPr/>
        </p:nvSpPr>
        <p:spPr>
          <a:xfrm flipV="1">
            <a:off x="1254551" y="3026609"/>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5" name="Rectangle 14"/>
          <p:cNvSpPr/>
          <p:nvPr/>
        </p:nvSpPr>
        <p:spPr>
          <a:xfrm>
            <a:off x="1063807" y="3247054"/>
            <a:ext cx="3810887" cy="923330"/>
          </a:xfrm>
          <a:prstGeom prst="rect">
            <a:avLst/>
          </a:prstGeom>
        </p:spPr>
        <p:txBody>
          <a:bodyPr wrap="square">
            <a:spAutoFit/>
          </a:bodyPr>
          <a:lstStyle/>
          <a:p>
            <a:pPr algn="just"/>
            <a:r>
              <a:rPr lang="en-IN" dirty="0" smtClean="0">
                <a:solidFill>
                  <a:schemeClr val="bg2">
                    <a:lumMod val="50000"/>
                  </a:schemeClr>
                </a:solidFill>
              </a:rPr>
              <a:t>We see this image as a deer because we group these horizontal lines by Proximity.</a:t>
            </a:r>
            <a:endParaRPr lang="en-IN" dirty="0">
              <a:solidFill>
                <a:schemeClr val="bg2">
                  <a:lumMod val="50000"/>
                </a:schemeClr>
              </a:solidFill>
            </a:endParaRPr>
          </a:p>
        </p:txBody>
      </p:sp>
      <p:pic>
        <p:nvPicPr>
          <p:cNvPr id="17" name="Graphic 16" descr="Database">
            <a:extLst>
              <a:ext uri="{FF2B5EF4-FFF2-40B4-BE49-F238E27FC236}">
                <a16:creationId xmlns:a16="http://schemas.microsoft.com/office/drawing/2014/main" xmlns="" id="{05F4C78F-CB02-8D43-A84D-6C0CC20862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69251" y="1399579"/>
            <a:ext cx="1547455" cy="1547455"/>
          </a:xfrm>
          <a:prstGeom prst="rect">
            <a:avLst/>
          </a:prstGeom>
        </p:spPr>
      </p:pic>
      <p:pic>
        <p:nvPicPr>
          <p:cNvPr id="7" name="Picture 6">
            <a:extLst>
              <a:ext uri="{FF2B5EF4-FFF2-40B4-BE49-F238E27FC236}">
                <a16:creationId xmlns:a16="http://schemas.microsoft.com/office/drawing/2014/main" xmlns="" id="{B56ED345-52FD-3046-92DE-4A3F9E787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986" y="0"/>
            <a:ext cx="4645325" cy="6858000"/>
          </a:xfrm>
          <a:prstGeom prst="rect">
            <a:avLst/>
          </a:prstGeom>
        </p:spPr>
      </p:pic>
    </p:spTree>
    <p:extLst>
      <p:ext uri="{BB962C8B-B14F-4D97-AF65-F5344CB8AC3E}">
        <p14:creationId xmlns:p14="http://schemas.microsoft.com/office/powerpoint/2010/main" val="360402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8716" y="2375707"/>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PROXIMITY</a:t>
            </a:r>
          </a:p>
        </p:txBody>
      </p:sp>
      <p:sp>
        <p:nvSpPr>
          <p:cNvPr id="8" name="Rectangle 7"/>
          <p:cNvSpPr/>
          <p:nvPr/>
        </p:nvSpPr>
        <p:spPr>
          <a:xfrm flipV="1">
            <a:off x="958716" y="3040057"/>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11" name="Graphic 16" descr="Database">
            <a:extLst>
              <a:ext uri="{FF2B5EF4-FFF2-40B4-BE49-F238E27FC236}">
                <a16:creationId xmlns:a16="http://schemas.microsoft.com/office/drawing/2014/main" xmlns="" id="{05F4C78F-CB02-8D43-A84D-6C0CC20862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73416" y="1413027"/>
            <a:ext cx="1547455" cy="1547455"/>
          </a:xfrm>
          <a:prstGeom prst="rect">
            <a:avLst/>
          </a:prstGeom>
        </p:spPr>
      </p:pic>
      <p:sp>
        <p:nvSpPr>
          <p:cNvPr id="12" name="Rectangle 11"/>
          <p:cNvSpPr/>
          <p:nvPr/>
        </p:nvSpPr>
        <p:spPr>
          <a:xfrm>
            <a:off x="409984" y="3260502"/>
            <a:ext cx="3810887" cy="1477328"/>
          </a:xfrm>
          <a:prstGeom prst="rect">
            <a:avLst/>
          </a:prstGeom>
        </p:spPr>
        <p:txBody>
          <a:bodyPr wrap="square">
            <a:spAutoFit/>
          </a:bodyPr>
          <a:lstStyle/>
          <a:p>
            <a:pPr algn="just"/>
            <a:r>
              <a:rPr lang="en-IN" dirty="0" smtClean="0">
                <a:solidFill>
                  <a:schemeClr val="bg2">
                    <a:lumMod val="50000"/>
                  </a:schemeClr>
                </a:solidFill>
              </a:rPr>
              <a:t>The birds that surrounds this tree reserve the shape of the tree. From a distance, it looks like there’s only a tree because we see identical objects near to each other as an one whole.</a:t>
            </a:r>
            <a:endParaRPr lang="en-IN" dirty="0">
              <a:solidFill>
                <a:schemeClr val="bg2">
                  <a:lumMod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16642"/>
            <a:ext cx="7620000" cy="5067300"/>
          </a:xfrm>
          <a:prstGeom prst="rect">
            <a:avLst/>
          </a:prstGeom>
        </p:spPr>
      </p:pic>
    </p:spTree>
    <p:extLst>
      <p:ext uri="{BB962C8B-B14F-4D97-AF65-F5344CB8AC3E}">
        <p14:creationId xmlns:p14="http://schemas.microsoft.com/office/powerpoint/2010/main" val="150453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75748" y="1924657"/>
            <a:ext cx="2142698" cy="584775"/>
          </a:xfrm>
          <a:prstGeom prst="rect">
            <a:avLst/>
          </a:prstGeom>
          <a:noFill/>
        </p:spPr>
        <p:txBody>
          <a:bodyPr wrap="square" rtlCol="0">
            <a:spAutoFit/>
          </a:bodyPr>
          <a:lstStyle/>
          <a:p>
            <a:r>
              <a:rPr lang="en-IN" sz="3200" dirty="0">
                <a:solidFill>
                  <a:schemeClr val="bg2">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SIMILARITY</a:t>
            </a:r>
          </a:p>
        </p:txBody>
      </p:sp>
      <p:sp>
        <p:nvSpPr>
          <p:cNvPr id="14" name="Rectangle 13"/>
          <p:cNvSpPr/>
          <p:nvPr/>
        </p:nvSpPr>
        <p:spPr>
          <a:xfrm flipV="1">
            <a:off x="8029151" y="2929893"/>
            <a:ext cx="2738945" cy="45719"/>
          </a:xfrm>
          <a:prstGeom prst="rect">
            <a:avLst/>
          </a:prstGeom>
          <a:solidFill>
            <a:srgbClr val="1A96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5" name="Rectangle 14"/>
          <p:cNvSpPr/>
          <p:nvPr/>
        </p:nvSpPr>
        <p:spPr>
          <a:xfrm>
            <a:off x="7663506" y="3182786"/>
            <a:ext cx="3810887" cy="1754326"/>
          </a:xfrm>
          <a:prstGeom prst="rect">
            <a:avLst/>
          </a:prstGeom>
        </p:spPr>
        <p:txBody>
          <a:bodyPr wrap="square">
            <a:spAutoFit/>
          </a:bodyPr>
          <a:lstStyle/>
          <a:p>
            <a:pPr algn="just"/>
            <a:r>
              <a:rPr lang="en-IN" dirty="0" smtClean="0">
                <a:solidFill>
                  <a:schemeClr val="bg2">
                    <a:lumMod val="50000"/>
                  </a:schemeClr>
                </a:solidFill>
              </a:rPr>
              <a:t>Our eyes immediately see a complete </a:t>
            </a:r>
            <a:r>
              <a:rPr lang="en-US" dirty="0" smtClean="0">
                <a:solidFill>
                  <a:schemeClr val="bg2">
                    <a:lumMod val="50000"/>
                  </a:schemeClr>
                </a:solidFill>
              </a:rPr>
              <a:t>hawk even though it has only one wing. This is because of wing-like shape the lightening figures make. This image not only uses Similarity, but also uses the principle of Proximity.</a:t>
            </a:r>
            <a:endParaRPr lang="en-IN" dirty="0">
              <a:solidFill>
                <a:schemeClr val="bg2">
                  <a:lumMod val="50000"/>
                </a:schemeClr>
              </a:solidFill>
            </a:endParaRPr>
          </a:p>
        </p:txBody>
      </p:sp>
      <p:pic>
        <p:nvPicPr>
          <p:cNvPr id="17" name="Graphic 16" descr="Gears">
            <a:extLst>
              <a:ext uri="{FF2B5EF4-FFF2-40B4-BE49-F238E27FC236}">
                <a16:creationId xmlns:a16="http://schemas.microsoft.com/office/drawing/2014/main" xmlns="" id="{E8637F62-B431-1043-85A7-C6608249B8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63506" y="1251303"/>
            <a:ext cx="1546427" cy="1546427"/>
          </a:xfrm>
          <a:prstGeom prst="rect">
            <a:avLst/>
          </a:prstGeom>
        </p:spPr>
      </p:pic>
      <p:pic>
        <p:nvPicPr>
          <p:cNvPr id="7" name="Picture 6">
            <a:extLst>
              <a:ext uri="{FF2B5EF4-FFF2-40B4-BE49-F238E27FC236}">
                <a16:creationId xmlns:a16="http://schemas.microsoft.com/office/drawing/2014/main" xmlns="" id="{F783A62F-8B8A-CA45-BE36-DF63091E9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51"/>
            <a:ext cx="6870357" cy="6870357"/>
          </a:xfrm>
          <a:prstGeom prst="rect">
            <a:avLst/>
          </a:prstGeom>
        </p:spPr>
      </p:pic>
    </p:spTree>
    <p:extLst>
      <p:ext uri="{BB962C8B-B14F-4D97-AF65-F5344CB8AC3E}">
        <p14:creationId xmlns:p14="http://schemas.microsoft.com/office/powerpoint/2010/main" val="147855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780</Words>
  <Application>Microsoft Office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Open Sans Condensed</vt:lpstr>
      <vt:lpstr>Open Sans Extrabold</vt:lpstr>
      <vt:lpstr>Open Sans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Pankaj Sharma</dc:creator>
  <cp:lastModifiedBy>Mergen Ganbaatar</cp:lastModifiedBy>
  <cp:revision>79</cp:revision>
  <dcterms:created xsi:type="dcterms:W3CDTF">2017-07-15T16:51:17Z</dcterms:created>
  <dcterms:modified xsi:type="dcterms:W3CDTF">2018-10-05T09:56:45Z</dcterms:modified>
</cp:coreProperties>
</file>