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Montserrat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2c42b579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2c42b579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2db53aa0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2db53aa0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2ba3b83ce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2ba3b83ce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2db53aa0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2db53aa0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2ba3b83c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2ba3b83c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2db53aa0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2db53aa0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2c42b579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2c42b579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2db53aa0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2db53aa0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2c42b579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2c42b579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2db53aa00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42db53aa0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2ba3b83ce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2ba3b83ce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2db53aa0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2db53aa0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2db53aa0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2db53aa0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2db53aa0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2db53aa0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2db53aa0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2db53aa0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2c42b579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2c42b579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2db53aa0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2db53aa0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2c42b579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2c42b579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2db53aa0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2db53aa0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2c42b579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2c42b579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2db53aa0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2db53aa0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Gestalt Principles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Andy Pham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/>
          <p:nvPr/>
        </p:nvSpPr>
        <p:spPr>
          <a:xfrm>
            <a:off x="10275" y="8225"/>
            <a:ext cx="4731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2"/>
          <p:cNvSpPr txBox="1"/>
          <p:nvPr>
            <p:ph idx="1" type="body"/>
          </p:nvPr>
        </p:nvSpPr>
        <p:spPr>
          <a:xfrm>
            <a:off x="5118100" y="0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Continuity 1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descr="Image result for gestalt continuity" id="203" name="Google Shape;2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2" y="1189200"/>
            <a:ext cx="4732025" cy="27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/>
        </p:nvSpPr>
        <p:spPr>
          <a:xfrm>
            <a:off x="5704475" y="8697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Our brain tends to perceive a sequence of images going in a direction by following along the path created by the image. 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Here is a pattern of shapes arranged in a way that our eyes follow along the wavy path created by the arrangement.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>
            <p:ph idx="1" type="body"/>
          </p:nvPr>
        </p:nvSpPr>
        <p:spPr>
          <a:xfrm>
            <a:off x="4630200" y="0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Continuity 2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descr="Image result for gestalt continuity examples" id="210" name="Google Shape;2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025900" cy="40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3"/>
          <p:cNvSpPr/>
          <p:nvPr/>
        </p:nvSpPr>
        <p:spPr>
          <a:xfrm>
            <a:off x="474575" y="1165500"/>
            <a:ext cx="3091675" cy="1898209"/>
          </a:xfrm>
          <a:custGeom>
            <a:rect b="b" l="l" r="r" t="t"/>
            <a:pathLst>
              <a:path extrusionOk="0" h="72812" w="123667">
                <a:moveTo>
                  <a:pt x="0" y="4976"/>
                </a:moveTo>
                <a:cubicBezTo>
                  <a:pt x="1959" y="2038"/>
                  <a:pt x="6700" y="2743"/>
                  <a:pt x="10050" y="1626"/>
                </a:cubicBezTo>
                <a:cubicBezTo>
                  <a:pt x="23880" y="-2988"/>
                  <a:pt x="41282" y="2900"/>
                  <a:pt x="52482" y="12234"/>
                </a:cubicBezTo>
                <a:cubicBezTo>
                  <a:pt x="56587" y="15655"/>
                  <a:pt x="58946" y="20772"/>
                  <a:pt x="61694" y="25355"/>
                </a:cubicBezTo>
                <a:cubicBezTo>
                  <a:pt x="65991" y="32523"/>
                  <a:pt x="72745" y="38011"/>
                  <a:pt x="77048" y="45175"/>
                </a:cubicBezTo>
                <a:cubicBezTo>
                  <a:pt x="79906" y="49932"/>
                  <a:pt x="85908" y="51913"/>
                  <a:pt x="90726" y="54667"/>
                </a:cubicBezTo>
                <a:cubicBezTo>
                  <a:pt x="101609" y="60888"/>
                  <a:pt x="111774" y="68848"/>
                  <a:pt x="123667" y="72812"/>
                </a:cubicBezTo>
              </a:path>
            </a:pathLst>
          </a:cu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Google Shape;212;p23"/>
          <p:cNvSpPr/>
          <p:nvPr/>
        </p:nvSpPr>
        <p:spPr>
          <a:xfrm>
            <a:off x="467600" y="935175"/>
            <a:ext cx="3091706" cy="2261370"/>
          </a:xfrm>
          <a:custGeom>
            <a:rect b="b" l="l" r="r" t="t"/>
            <a:pathLst>
              <a:path extrusionOk="0" h="88154" w="120876">
                <a:moveTo>
                  <a:pt x="0" y="88154"/>
                </a:moveTo>
                <a:cubicBezTo>
                  <a:pt x="0" y="84024"/>
                  <a:pt x="1052" y="78556"/>
                  <a:pt x="4746" y="76708"/>
                </a:cubicBezTo>
                <a:cubicBezTo>
                  <a:pt x="18716" y="69719"/>
                  <a:pt x="40211" y="76622"/>
                  <a:pt x="49970" y="64425"/>
                </a:cubicBezTo>
                <a:cubicBezTo>
                  <a:pt x="61410" y="50127"/>
                  <a:pt x="64454" y="30475"/>
                  <a:pt x="75094" y="15572"/>
                </a:cubicBezTo>
                <a:cubicBezTo>
                  <a:pt x="77815" y="11760"/>
                  <a:pt x="79921" y="6609"/>
                  <a:pt x="84306" y="4964"/>
                </a:cubicBezTo>
                <a:cubicBezTo>
                  <a:pt x="94508" y="1135"/>
                  <a:pt x="108459" y="-3239"/>
                  <a:pt x="116968" y="3569"/>
                </a:cubicBezTo>
                <a:cubicBezTo>
                  <a:pt x="118356" y="4680"/>
                  <a:pt x="120876" y="5420"/>
                  <a:pt x="120876" y="7198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Google Shape;213;p23"/>
          <p:cNvSpPr txBox="1"/>
          <p:nvPr/>
        </p:nvSpPr>
        <p:spPr>
          <a:xfrm>
            <a:off x="4598300" y="759175"/>
            <a:ext cx="4026000" cy="2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If there are two paths that intersect, the brain prefers to follow along the path that has a smoother transition than an abrupt change of direction.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Here is an image of two intersecting lines formed by the dots. Our mind prefers to follow along the dots that maintain a smooth line, creating two lines rather than shapes.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/>
          <p:nvPr>
            <p:ph idx="1" type="body"/>
          </p:nvPr>
        </p:nvSpPr>
        <p:spPr>
          <a:xfrm>
            <a:off x="4672100" y="1046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Closure 1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descr="Image result for figure and background" id="219" name="Google Shape;2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8188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4"/>
          <p:cNvSpPr txBox="1"/>
          <p:nvPr/>
        </p:nvSpPr>
        <p:spPr>
          <a:xfrm>
            <a:off x="4543300" y="1067775"/>
            <a:ext cx="39153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If an object is left incomplete in a certain way, the human brain tends to complete the rest of the image that is being interpreted.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image shown isn’t completed, but the shapes created by the figure allow the brain to “complete” the image of a woman.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>
            <p:ph idx="1" type="body"/>
          </p:nvPr>
        </p:nvSpPr>
        <p:spPr>
          <a:xfrm>
            <a:off x="5907375" y="0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Closure 2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descr="Image result for gestalt closure" id="226" name="Google Shape;2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86250" cy="486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5"/>
          <p:cNvSpPr txBox="1"/>
          <p:nvPr/>
        </p:nvSpPr>
        <p:spPr>
          <a:xfrm>
            <a:off x="5694850" y="586225"/>
            <a:ext cx="2861400" cy="20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Our brain tends to focus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on forming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an interpretation of the empty space based on the other images giving a hint of shape.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Here is an image of points and pacman shapes, which the brain interprets a triangle within the empty space.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4846600" y="0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Leveling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descr="Image result for leveling and sharpening" id="233" name="Google Shape;233;p26"/>
          <p:cNvPicPr preferRelativeResize="0"/>
          <p:nvPr/>
        </p:nvPicPr>
        <p:blipFill rotWithShape="1">
          <a:blip r:embed="rId3">
            <a:alphaModFix/>
          </a:blip>
          <a:srcRect b="4" l="36208" r="26385" t="54748"/>
          <a:stretch/>
        </p:blipFill>
        <p:spPr>
          <a:xfrm>
            <a:off x="2" y="1288123"/>
            <a:ext cx="4215450" cy="25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6"/>
          <p:cNvSpPr txBox="1"/>
          <p:nvPr/>
        </p:nvSpPr>
        <p:spPr>
          <a:xfrm>
            <a:off x="4762875" y="750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Leveling forces a symmetrical placement of the objects of focus to avoid tension on the page so that everything is on an even plane.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This square is completely centered and symmetrical in the image, making the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image even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non chaotic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-10275" y="-2050"/>
            <a:ext cx="4215300" cy="1450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6"/>
          <p:cNvSpPr/>
          <p:nvPr/>
        </p:nvSpPr>
        <p:spPr>
          <a:xfrm>
            <a:off x="-10275" y="3701275"/>
            <a:ext cx="4215300" cy="1450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>
            <p:ph idx="1" type="body"/>
          </p:nvPr>
        </p:nvSpPr>
        <p:spPr>
          <a:xfrm>
            <a:off x="5076875" y="0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Sharpening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id="242" name="Google Shape;2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1"/>
            <a:ext cx="4851924" cy="32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7"/>
          <p:cNvSpPr/>
          <p:nvPr/>
        </p:nvSpPr>
        <p:spPr>
          <a:xfrm>
            <a:off x="25" y="3240925"/>
            <a:ext cx="9144000" cy="19026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7"/>
          <p:cNvSpPr txBox="1"/>
          <p:nvPr/>
        </p:nvSpPr>
        <p:spPr>
          <a:xfrm>
            <a:off x="5122575" y="488525"/>
            <a:ext cx="3056700" cy="2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When the scene the image takes place in is off-center and/or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asymmetrical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it creates tension that makes the object/entity more important than the rest of the image.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off-center owl within the image draws the attention of the viewer away from the center of the image from the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asymmetry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/>
          <p:nvPr/>
        </p:nvSpPr>
        <p:spPr>
          <a:xfrm>
            <a:off x="0" y="1074225"/>
            <a:ext cx="3043800" cy="4069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8"/>
          <p:cNvSpPr txBox="1"/>
          <p:nvPr>
            <p:ph idx="1" type="body"/>
          </p:nvPr>
        </p:nvSpPr>
        <p:spPr>
          <a:xfrm>
            <a:off x="3904425" y="0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Surroundings 1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descr="Image result for gestalt principle of surroundedness" id="251" name="Google Shape;2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43708" cy="43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 txBox="1"/>
          <p:nvPr/>
        </p:nvSpPr>
        <p:spPr>
          <a:xfrm>
            <a:off x="3904425" y="628125"/>
            <a:ext cx="3056700" cy="2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Surroundedness affects the way we perceive figures. Areas that are seen as surrounded by others are perceived as a figure.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fork in the image is perceived by the eye from the black surroundings.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/>
          <p:nvPr>
            <p:ph idx="1" type="body"/>
          </p:nvPr>
        </p:nvSpPr>
        <p:spPr>
          <a:xfrm>
            <a:off x="4572000" y="0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Surroundings 2 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descr="Related image" id="258" name="Google Shape;2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0150"/>
            <a:ext cx="3810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 txBox="1"/>
          <p:nvPr/>
        </p:nvSpPr>
        <p:spPr>
          <a:xfrm>
            <a:off x="4333950" y="649050"/>
            <a:ext cx="3866400" cy="3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Symmetrical objects tend to be perceived as figures against asymmetrical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backgrounds, making the asymmetrical background harder to perceive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We are most likely to perceive the black figures in the image before perceiving the white background.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/>
          <p:nvPr/>
        </p:nvSpPr>
        <p:spPr>
          <a:xfrm>
            <a:off x="0" y="75"/>
            <a:ext cx="3373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0"/>
          <p:cNvSpPr txBox="1"/>
          <p:nvPr>
            <p:ph idx="1" type="body"/>
          </p:nvPr>
        </p:nvSpPr>
        <p:spPr>
          <a:xfrm>
            <a:off x="3813675" y="0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Third Dimension 1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descr="Image result for gestalt principle of dimension" id="266" name="Google Shape;2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09750"/>
            <a:ext cx="3373800" cy="2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 txBox="1"/>
          <p:nvPr/>
        </p:nvSpPr>
        <p:spPr>
          <a:xfrm>
            <a:off x="3918925" y="558225"/>
            <a:ext cx="3382500" cy="3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 a 2D image, people arrange objects to form an optical illusion, allowing the brain to p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erceive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depth when there is none.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image contains a series of squares and rhombus arranged in different ways to create different perspectives of a cube;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creating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the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false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perception of a 3D space.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/>
          <p:nvPr>
            <p:ph idx="1" type="body"/>
          </p:nvPr>
        </p:nvSpPr>
        <p:spPr>
          <a:xfrm>
            <a:off x="5111775" y="0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Third Dimension 2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descr="Image result for penrose stairs" id="273" name="Google Shape;2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5063"/>
            <a:ext cx="5274626" cy="401337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1"/>
          <p:cNvSpPr txBox="1"/>
          <p:nvPr/>
        </p:nvSpPr>
        <p:spPr>
          <a:xfrm>
            <a:off x="5450575" y="723025"/>
            <a:ext cx="3056700" cy="30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usage of third-dimension tricks can also fool a viewer trying to perceive the object as 3D.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This is an impossible image known as Penrose stairs, it causes confusion to viewers trying to interpret it as a 3D entity as it cannot be constructed in three dimensions.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75" name="Google Shape;275;p31"/>
          <p:cNvGrpSpPr/>
          <p:nvPr/>
        </p:nvGrpSpPr>
        <p:grpSpPr>
          <a:xfrm>
            <a:off x="3219725" y="1440050"/>
            <a:ext cx="463200" cy="1080250"/>
            <a:chOff x="9535925" y="2888600"/>
            <a:chExt cx="463200" cy="1080250"/>
          </a:xfrm>
        </p:grpSpPr>
        <p:sp>
          <p:nvSpPr>
            <p:cNvPr id="276" name="Google Shape;276;p31"/>
            <p:cNvSpPr/>
            <p:nvPr/>
          </p:nvSpPr>
          <p:spPr>
            <a:xfrm>
              <a:off x="9628625" y="2888600"/>
              <a:ext cx="339600" cy="3291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7" name="Google Shape;277;p31"/>
            <p:cNvCxnSpPr>
              <a:stCxn id="276" idx="4"/>
            </p:cNvCxnSpPr>
            <p:nvPr/>
          </p:nvCxnSpPr>
          <p:spPr>
            <a:xfrm>
              <a:off x="9798425" y="3217700"/>
              <a:ext cx="25800" cy="421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" name="Google Shape;278;p31"/>
            <p:cNvCxnSpPr>
              <a:stCxn id="276" idx="4"/>
            </p:cNvCxnSpPr>
            <p:nvPr/>
          </p:nvCxnSpPr>
          <p:spPr>
            <a:xfrm flipH="1">
              <a:off x="9535925" y="3217700"/>
              <a:ext cx="262500" cy="216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" name="Google Shape;279;p31"/>
            <p:cNvCxnSpPr>
              <a:stCxn id="276" idx="4"/>
            </p:cNvCxnSpPr>
            <p:nvPr/>
          </p:nvCxnSpPr>
          <p:spPr>
            <a:xfrm>
              <a:off x="9798425" y="3217700"/>
              <a:ext cx="200700" cy="288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" name="Google Shape;280;p31"/>
            <p:cNvCxnSpPr/>
            <p:nvPr/>
          </p:nvCxnSpPr>
          <p:spPr>
            <a:xfrm flipH="1">
              <a:off x="9710975" y="3629250"/>
              <a:ext cx="113100" cy="339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" name="Google Shape;281;p31"/>
            <p:cNvCxnSpPr/>
            <p:nvPr/>
          </p:nvCxnSpPr>
          <p:spPr>
            <a:xfrm>
              <a:off x="9824075" y="3639550"/>
              <a:ext cx="133800" cy="257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idx="1" type="body"/>
          </p:nvPr>
        </p:nvSpPr>
        <p:spPr>
          <a:xfrm>
            <a:off x="3761725" y="0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Figure and Background 1</a:t>
            </a:r>
            <a:endParaRPr sz="1800">
              <a:solidFill>
                <a:srgbClr val="FF0000"/>
              </a:solidFill>
            </a:endParaRPr>
          </a:p>
        </p:txBody>
      </p:sp>
      <p:grpSp>
        <p:nvGrpSpPr>
          <p:cNvPr id="141" name="Google Shape;141;p14"/>
          <p:cNvGrpSpPr/>
          <p:nvPr/>
        </p:nvGrpSpPr>
        <p:grpSpPr>
          <a:xfrm>
            <a:off x="7" y="0"/>
            <a:ext cx="3761724" cy="5143574"/>
            <a:chOff x="-57" y="-50"/>
            <a:chExt cx="3810499" cy="5143574"/>
          </a:xfrm>
        </p:grpSpPr>
        <p:sp>
          <p:nvSpPr>
            <p:cNvPr id="142" name="Google Shape;142;p14"/>
            <p:cNvSpPr/>
            <p:nvPr/>
          </p:nvSpPr>
          <p:spPr>
            <a:xfrm>
              <a:off x="50" y="-50"/>
              <a:ext cx="3810300" cy="5143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3" name="Google Shape;143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7" y="-13"/>
              <a:ext cx="3810499" cy="51435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14"/>
          <p:cNvSpPr txBox="1"/>
          <p:nvPr/>
        </p:nvSpPr>
        <p:spPr>
          <a:xfrm>
            <a:off x="4529400" y="942138"/>
            <a:ext cx="39921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Figure and Background is used to isolate a point of attention surrounded by a background based on the usage of color and negative space.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From here, figure and background is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utilized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to create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two different types of women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 A person viewing this image will either interpret the entity as a young woman or an old woman.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 txBox="1"/>
          <p:nvPr>
            <p:ph idx="1" type="body"/>
          </p:nvPr>
        </p:nvSpPr>
        <p:spPr>
          <a:xfrm>
            <a:off x="5604100" y="154300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Vincent Van Gogh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id="287" name="Google Shape;2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21501" cy="421562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2"/>
          <p:cNvSpPr txBox="1"/>
          <p:nvPr/>
        </p:nvSpPr>
        <p:spPr>
          <a:xfrm>
            <a:off x="5707600" y="678100"/>
            <a:ext cx="2924100" cy="3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Here is the painting “Starry Night”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This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image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makes use of </a:t>
            </a:r>
            <a:r>
              <a:rPr lang="en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Grouping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Similarity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as similarly colored lines group together to form objects in the sky like the stars or the terrain. 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There is </a:t>
            </a:r>
            <a:r>
              <a:rPr lang="en">
                <a:solidFill>
                  <a:srgbClr val="9900FF"/>
                </a:solidFill>
                <a:latin typeface="Lato"/>
                <a:ea typeface="Lato"/>
                <a:cs typeface="Lato"/>
                <a:sym typeface="Lato"/>
              </a:rPr>
              <a:t>Continuity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 the image as our eyed follow along the strokes of the winds through the sky. The principle is also found within the strokes of the mountains and the tall plant-thing.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Lato"/>
                <a:ea typeface="Lato"/>
                <a:cs typeface="Lato"/>
                <a:sym typeface="Lato"/>
              </a:rPr>
              <a:t>Third Dimension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is created through the lighting in the background transitioning to darker colors as it gets further away.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image has a sense of </a:t>
            </a:r>
            <a:r>
              <a:rPr lang="en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Sharpness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due to how the elements are scattered chaotically.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 txBox="1"/>
          <p:nvPr>
            <p:ph idx="1" type="body"/>
          </p:nvPr>
        </p:nvSpPr>
        <p:spPr>
          <a:xfrm>
            <a:off x="5461277" y="0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Sandro Botticelli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descr="Image result for classical art" id="294" name="Google Shape;2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87946"/>
            <a:ext cx="5264650" cy="327085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3"/>
          <p:cNvSpPr txBox="1"/>
          <p:nvPr/>
        </p:nvSpPr>
        <p:spPr>
          <a:xfrm>
            <a:off x="5604100" y="767675"/>
            <a:ext cx="2924100" cy="3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This image makes use of </a:t>
            </a:r>
            <a:r>
              <a:rPr lang="en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Grouping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by </a:t>
            </a:r>
            <a:r>
              <a:rPr lang="en">
                <a:solidFill>
                  <a:srgbClr val="FF00FF"/>
                </a:solidFill>
                <a:latin typeface="Lato"/>
                <a:ea typeface="Lato"/>
                <a:cs typeface="Lato"/>
                <a:sym typeface="Lato"/>
              </a:rPr>
              <a:t>Proximity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with the two flying deities being associated with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each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other. </a:t>
            </a: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Grouping by </a:t>
            </a:r>
            <a:r>
              <a:rPr lang="en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Similarity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is also present with the falling flowers, patterns in the water and clothing design.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image creates tension with the asymmetrical balance of people on each side that creates a usage of </a:t>
            </a:r>
            <a:r>
              <a:rPr lang="en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Sharpening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We see </a:t>
            </a:r>
            <a:r>
              <a:rPr lang="en">
                <a:solidFill>
                  <a:srgbClr val="00FF00"/>
                </a:solidFill>
                <a:latin typeface="Lato"/>
                <a:ea typeface="Lato"/>
                <a:cs typeface="Lato"/>
                <a:sym typeface="Lato"/>
              </a:rPr>
              <a:t>Third Dimension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as the water starts getting brighter as it goes further into the horizon.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 txBox="1"/>
          <p:nvPr>
            <p:ph idx="1" type="body"/>
          </p:nvPr>
        </p:nvSpPr>
        <p:spPr>
          <a:xfrm>
            <a:off x="5778350" y="133750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Rene Magritte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id="301" name="Google Shape;3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4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4"/>
          <p:cNvSpPr txBox="1"/>
          <p:nvPr/>
        </p:nvSpPr>
        <p:spPr>
          <a:xfrm>
            <a:off x="5709425" y="6575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We interpret </a:t>
            </a:r>
            <a:r>
              <a:rPr lang="en">
                <a:solidFill>
                  <a:srgbClr val="00FFFF"/>
                </a:solidFill>
                <a:latin typeface="Lato"/>
                <a:ea typeface="Lato"/>
                <a:cs typeface="Lato"/>
                <a:sym typeface="Lato"/>
              </a:rPr>
              <a:t>closure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in the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painting by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completing the rest of the background or forming the rest of the man in our brain.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usage of </a:t>
            </a:r>
            <a:r>
              <a:rPr lang="en">
                <a:solidFill>
                  <a:srgbClr val="FF00FF"/>
                </a:solidFill>
                <a:latin typeface="Lato"/>
                <a:ea typeface="Lato"/>
                <a:cs typeface="Lato"/>
                <a:sym typeface="Lato"/>
              </a:rPr>
              <a:t>proximity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of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the trees in both the background and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within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the </a:t>
            </a:r>
            <a:r>
              <a:rPr lang="en">
                <a:solidFill>
                  <a:srgbClr val="00FFFF"/>
                </a:solidFill>
                <a:latin typeface="Lato"/>
                <a:ea typeface="Lato"/>
                <a:cs typeface="Lato"/>
                <a:sym typeface="Lato"/>
              </a:rPr>
              <a:t>closure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lead the brain to group them together as a </a:t>
            </a:r>
            <a:r>
              <a:rPr lang="en">
                <a:solidFill>
                  <a:srgbClr val="9900FF"/>
                </a:solidFill>
                <a:latin typeface="Lato"/>
                <a:ea typeface="Lato"/>
                <a:cs typeface="Lato"/>
                <a:sym typeface="Lato"/>
              </a:rPr>
              <a:t>Continuity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 There is a gap in the pattern of trees that separates the continuities into two groups and becomes the focal point, creating a small usage of </a:t>
            </a:r>
            <a:r>
              <a:rPr lang="en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Sharpening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 a mostly </a:t>
            </a: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Level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scene, mostly everything is on the same plane and almost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symmetrical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Lato"/>
                <a:ea typeface="Lato"/>
                <a:cs typeface="Lato"/>
                <a:sym typeface="Lato"/>
              </a:rPr>
              <a:t>Third Dimension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is created through the shading of the ground in the background and within the closure along with the size of the trees compared to the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camouflaged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man.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5803250" y="0"/>
            <a:ext cx="33825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Figure and Background 2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descr="Image result for gestalt figure ground examples"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5761378" cy="461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estalt figure ground examples" id="151" name="Google Shape;15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0250" y="2067750"/>
            <a:ext cx="71779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 txBox="1"/>
          <p:nvPr/>
        </p:nvSpPr>
        <p:spPr>
          <a:xfrm>
            <a:off x="5944400" y="607075"/>
            <a:ext cx="3100200" cy="3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Negative Space can be used to perceive two different entities. People here would either perceive a white bird, a black bird or the ying-yang symbol.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-20300" y="4557250"/>
            <a:ext cx="5781600" cy="58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/>
          <p:nvPr>
            <p:ph idx="1" type="body"/>
          </p:nvPr>
        </p:nvSpPr>
        <p:spPr>
          <a:xfrm>
            <a:off x="5449450" y="10350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Grouping 1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descr="Image result for gestalt grouping principles examples" id="159" name="Google Shape;15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" y="10338"/>
            <a:ext cx="5135411" cy="51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6"/>
          <p:cNvSpPr txBox="1"/>
          <p:nvPr/>
        </p:nvSpPr>
        <p:spPr>
          <a:xfrm>
            <a:off x="5370550" y="638550"/>
            <a:ext cx="3382500" cy="3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human eye typically perceives a series of similar objects/repeated elements in an image and involuntarily put them in groups. 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brain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tends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to interpret the bigger figure than the smaller entities that form the object.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multiple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digits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are arranged in a way to create a bigger figure that our brain interprets as an “X”.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>
            <p:ph idx="1" type="body"/>
          </p:nvPr>
        </p:nvSpPr>
        <p:spPr>
          <a:xfrm>
            <a:off x="3810550" y="18842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Grouping 2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descr="Image result for gestalt grouping" id="166" name="Google Shape;16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918650" y="1490013"/>
            <a:ext cx="5173525" cy="21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 txBox="1"/>
          <p:nvPr/>
        </p:nvSpPr>
        <p:spPr>
          <a:xfrm>
            <a:off x="3810550" y="802500"/>
            <a:ext cx="3382500" cy="3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white dots in the image are see as groups rather than individual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entities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just like the digits making up the X in the previous slide.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There are two different principles that work on the concept of grouping as well.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/>
          <p:nvPr>
            <p:ph idx="1" type="body"/>
          </p:nvPr>
        </p:nvSpPr>
        <p:spPr>
          <a:xfrm>
            <a:off x="4162625" y="1249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Proximity 1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descr="Image result for gestalt proximity examples" id="173" name="Google Shape;17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031287" y="1031288"/>
            <a:ext cx="5143499" cy="308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8"/>
          <p:cNvSpPr txBox="1"/>
          <p:nvPr/>
        </p:nvSpPr>
        <p:spPr>
          <a:xfrm>
            <a:off x="4162625" y="638550"/>
            <a:ext cx="3382500" cy="3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type of grouping,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objects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grouped together by a similar distance tend to be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perceived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to have a connection to one another.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series of dots are perceived as two different groups of dots by their distance from one another.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/>
          <p:nvPr/>
        </p:nvSpPr>
        <p:spPr>
          <a:xfrm>
            <a:off x="0" y="18525"/>
            <a:ext cx="5649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9"/>
          <p:cNvSpPr txBox="1"/>
          <p:nvPr>
            <p:ph idx="1" type="body"/>
          </p:nvPr>
        </p:nvSpPr>
        <p:spPr>
          <a:xfrm>
            <a:off x="6074875" y="0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Proximity 2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descr="Image result for gestalt proximity" id="181" name="Google Shape;181;p19"/>
          <p:cNvPicPr preferRelativeResize="0"/>
          <p:nvPr/>
        </p:nvPicPr>
        <p:blipFill rotWithShape="1">
          <a:blip r:embed="rId3">
            <a:alphaModFix/>
          </a:blip>
          <a:srcRect b="9068" l="10204" r="3899" t="6336"/>
          <a:stretch/>
        </p:blipFill>
        <p:spPr>
          <a:xfrm>
            <a:off x="0" y="910975"/>
            <a:ext cx="5649150" cy="332155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 txBox="1"/>
          <p:nvPr/>
        </p:nvSpPr>
        <p:spPr>
          <a:xfrm>
            <a:off x="5869325" y="844450"/>
            <a:ext cx="2784600" cy="28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This is 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another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example of proximity as the dots are arranged in specific distances to group together differently and create a interpretation of a human eye.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/>
          <p:nvPr>
            <p:ph idx="1" type="body"/>
          </p:nvPr>
        </p:nvSpPr>
        <p:spPr>
          <a:xfrm>
            <a:off x="4344075" y="0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Similarity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descr="Image result for gestalt similarity examples" id="188" name="Google Shape;1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4675"/>
            <a:ext cx="3974050" cy="365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 txBox="1"/>
          <p:nvPr/>
        </p:nvSpPr>
        <p:spPr>
          <a:xfrm>
            <a:off x="4571957" y="77471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Objects in an image that are similar to one another are considered associated with one another and grouped together.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three heads in the image is grouped by their shape, and we tend to associate them by this similarity.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5279250" y="132600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Similarity 2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descr="Image result for gestalt similarity examples" id="195" name="Google Shape;1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 txBox="1"/>
          <p:nvPr/>
        </p:nvSpPr>
        <p:spPr>
          <a:xfrm>
            <a:off x="5443600" y="1067775"/>
            <a:ext cx="2603100" cy="31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 a series of similar objects, an object that is different from the rest tends to make the viewer’s eye draw focus towards that point.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Our perceptions of the chess pattern of crowns tends to focus on the different crown.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