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heme/themeOverride3.xml" ContentType="application/vnd.openxmlformats-officedocument.themeOverr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theme/themeOverride5.xml" ContentType="application/vnd.openxmlformats-officedocument.themeOverr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theme/themeOverride2.xml" ContentType="application/vnd.openxmlformats-officedocument.themeOverride+xml"/>
  <Override PartName="/ppt/slides/slide27.xml" ContentType="application/vnd.openxmlformats-officedocument.presentationml.slide+xml"/>
  <Override PartName="/ppt/slideLayouts/slideLayout11.xml" ContentType="application/vnd.openxmlformats-officedocument.presentationml.slideLayout+xml"/>
  <Override PartName="/ppt/theme/themeOverride4.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Lst>
  <p:notesMasterIdLst>
    <p:notesMasterId r:id="rId42"/>
  </p:notesMasterIdLst>
  <p:sldIdLst>
    <p:sldId id="256" r:id="rId2"/>
    <p:sldId id="257" r:id="rId3"/>
    <p:sldId id="258" r:id="rId4"/>
    <p:sldId id="287" r:id="rId5"/>
    <p:sldId id="289" r:id="rId6"/>
    <p:sldId id="261" r:id="rId7"/>
    <p:sldId id="290" r:id="rId8"/>
    <p:sldId id="288" r:id="rId9"/>
    <p:sldId id="259" r:id="rId10"/>
    <p:sldId id="286" r:id="rId11"/>
    <p:sldId id="273" r:id="rId12"/>
    <p:sldId id="260" r:id="rId13"/>
    <p:sldId id="266" r:id="rId14"/>
    <p:sldId id="262" r:id="rId15"/>
    <p:sldId id="274" r:id="rId16"/>
    <p:sldId id="275" r:id="rId17"/>
    <p:sldId id="263" r:id="rId18"/>
    <p:sldId id="264" r:id="rId19"/>
    <p:sldId id="284" r:id="rId20"/>
    <p:sldId id="285" r:id="rId21"/>
    <p:sldId id="276" r:id="rId22"/>
    <p:sldId id="279" r:id="rId23"/>
    <p:sldId id="277" r:id="rId24"/>
    <p:sldId id="278" r:id="rId25"/>
    <p:sldId id="280" r:id="rId26"/>
    <p:sldId id="291" r:id="rId27"/>
    <p:sldId id="265" r:id="rId28"/>
    <p:sldId id="292" r:id="rId29"/>
    <p:sldId id="293" r:id="rId30"/>
    <p:sldId id="294" r:id="rId31"/>
    <p:sldId id="296" r:id="rId32"/>
    <p:sldId id="295" r:id="rId33"/>
    <p:sldId id="282" r:id="rId34"/>
    <p:sldId id="272" r:id="rId35"/>
    <p:sldId id="281" r:id="rId36"/>
    <p:sldId id="267" r:id="rId37"/>
    <p:sldId id="268" r:id="rId38"/>
    <p:sldId id="270" r:id="rId39"/>
    <p:sldId id="269" r:id="rId40"/>
    <p:sldId id="271"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5"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5"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5"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5"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5" charset="0"/>
        <a:ea typeface="+mn-ea"/>
        <a:cs typeface="+mn-cs"/>
      </a:defRPr>
    </a:lvl5pPr>
    <a:lvl6pPr marL="2286000" algn="l" defTabSz="457200" rtl="0" eaLnBrk="1" latinLnBrk="0" hangingPunct="1">
      <a:defRPr sz="2400" kern="1200">
        <a:solidFill>
          <a:schemeClr val="tx1"/>
        </a:solidFill>
        <a:latin typeface="Times" pitchFamily="-105" charset="0"/>
        <a:ea typeface="+mn-ea"/>
        <a:cs typeface="+mn-cs"/>
      </a:defRPr>
    </a:lvl6pPr>
    <a:lvl7pPr marL="2743200" algn="l" defTabSz="457200" rtl="0" eaLnBrk="1" latinLnBrk="0" hangingPunct="1">
      <a:defRPr sz="2400" kern="1200">
        <a:solidFill>
          <a:schemeClr val="tx1"/>
        </a:solidFill>
        <a:latin typeface="Times" pitchFamily="-105" charset="0"/>
        <a:ea typeface="+mn-ea"/>
        <a:cs typeface="+mn-cs"/>
      </a:defRPr>
    </a:lvl7pPr>
    <a:lvl8pPr marL="3200400" algn="l" defTabSz="457200" rtl="0" eaLnBrk="1" latinLnBrk="0" hangingPunct="1">
      <a:defRPr sz="2400" kern="1200">
        <a:solidFill>
          <a:schemeClr val="tx1"/>
        </a:solidFill>
        <a:latin typeface="Times" pitchFamily="-105" charset="0"/>
        <a:ea typeface="+mn-ea"/>
        <a:cs typeface="+mn-cs"/>
      </a:defRPr>
    </a:lvl8pPr>
    <a:lvl9pPr marL="3657600" algn="l" defTabSz="457200" rtl="0" eaLnBrk="1" latinLnBrk="0" hangingPunct="1">
      <a:defRPr sz="2400" kern="1200">
        <a:solidFill>
          <a:schemeClr val="tx1"/>
        </a:solidFill>
        <a:latin typeface="Times" pitchFamily="-10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clrMru>
    <a:srgbClr val="B0E0FF"/>
    <a:srgbClr val="FFFFFF"/>
    <a:srgbClr val="F0FFF6"/>
    <a:srgbClr val="336666"/>
    <a:srgbClr val="B7F2FE"/>
    <a:srgbClr val="2E2E2E"/>
    <a:srgbClr val="B1D85F"/>
    <a:srgbClr val="D88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48" d="100"/>
          <a:sy n="148" d="100"/>
        </p:scale>
        <p:origin x="-1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notesMaster" Target="notesMasters/notes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FC2C287-0D9F-BC40-BCBB-0FC321C697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4CED172-430F-F548-B377-658456A368C7}" type="slidenum">
              <a:rPr lang="en-US"/>
              <a:pPr/>
              <a:t>1</a:t>
            </a:fld>
            <a:endParaRPr lang="en-US"/>
          </a:p>
        </p:txBody>
      </p:sp>
      <p:sp>
        <p:nvSpPr>
          <p:cNvPr id="15363" name="Rectangle 1026"/>
          <p:cNvSpPr>
            <a:spLocks noChangeArrowheads="1" noTextEdit="1"/>
          </p:cNvSpPr>
          <p:nvPr>
            <p:ph type="sldImg"/>
          </p:nvPr>
        </p:nvSpPr>
        <p:spPr>
          <a:ln/>
        </p:spPr>
      </p:sp>
      <p:sp>
        <p:nvSpPr>
          <p:cNvPr id="15364" name="Rectangle 1027"/>
          <p:cNvSpPr>
            <a:spLocks noGrp="1" noChangeArrowheads="1"/>
          </p:cNvSpPr>
          <p:nvPr>
            <p:ph type="body" idx="1"/>
          </p:nvPr>
        </p:nvSpPr>
        <p:spPr>
          <a:noFill/>
          <a:ln/>
        </p:spPr>
        <p:txBody>
          <a:bodyPr/>
          <a:lstStyle/>
          <a:p>
            <a:pPr eaLnBrk="1" hangingPunct="1"/>
            <a:endParaRPr lang="en-US">
              <a:latin typeface="Times" pitchFamily="-10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E5E063-8E49-7546-AF03-3D0159A228FF}" type="slidenum">
              <a:rPr lang="en-US"/>
              <a:pPr/>
              <a:t>16</a:t>
            </a:fld>
            <a:endParaRPr 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000">
                <a:solidFill>
                  <a:srgbClr val="000000"/>
                </a:solidFill>
                <a:latin typeface="Verdana" pitchFamily="-105" charset="0"/>
              </a:rPr>
              <a:t>Masaccio, Brancacci Chapel of Santa Maria della Carmine in Florence, </a:t>
            </a:r>
          </a:p>
          <a:p>
            <a:pPr eaLnBrk="1" hangingPunct="1"/>
            <a:r>
              <a:rPr lang="en-US" sz="1000">
                <a:solidFill>
                  <a:srgbClr val="000000"/>
                </a:solidFill>
                <a:latin typeface="Verdana" pitchFamily="-105" charset="0"/>
              </a:rPr>
              <a:t>1426-28</a:t>
            </a:r>
            <a:endParaRPr lang="en-US">
              <a:solidFill>
                <a:srgbClr val="000000"/>
              </a:solidFill>
              <a:latin typeface="Verdana" pitchFamily="-105"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ADE1963-8A66-9B49-9950-68B539826701}" type="slidenum">
              <a:rPr lang="en-US"/>
              <a:pPr/>
              <a:t>20</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Times" pitchFamily="-105"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F64AAC5-A87A-6444-BCA1-E7E4983BC16D}" type="slidenum">
              <a:rPr lang="en-US"/>
              <a:pPr/>
              <a:t>21</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a:spcBef>
                <a:spcPct val="0"/>
              </a:spcBef>
            </a:pPr>
            <a:r>
              <a:rPr lang="en-US">
                <a:latin typeface="Verdana" pitchFamily="-105" charset="0"/>
              </a:rPr>
              <a:t>Lorenzo Ghilberti, Architect</a:t>
            </a:r>
          </a:p>
          <a:p>
            <a:pPr>
              <a:spcBef>
                <a:spcPct val="0"/>
              </a:spcBef>
            </a:pPr>
            <a:r>
              <a:rPr lang="en-US">
                <a:latin typeface="Verdana" pitchFamily="-105" charset="0"/>
              </a:rPr>
              <a:t>1378-1455</a:t>
            </a:r>
          </a:p>
          <a:p>
            <a:pPr>
              <a:spcBef>
                <a:spcPct val="0"/>
              </a:spcBef>
            </a:pPr>
            <a:r>
              <a:rPr lang="en-US" sz="500">
                <a:solidFill>
                  <a:schemeClr val="bg2"/>
                </a:solidFill>
                <a:latin typeface="Verdana" pitchFamily="-105" charset="0"/>
              </a:rPr>
              <a:t>Porta Baptisterio Fiorenze</a:t>
            </a:r>
            <a:endParaRPr lang="en-US">
              <a:latin typeface="Verdana" pitchFamily="-105" charset="0"/>
            </a:endParaRPr>
          </a:p>
          <a:p>
            <a:pPr eaLnBrk="1" hangingPunct="1"/>
            <a:endParaRPr lang="en-US">
              <a:latin typeface="Times" pitchFamily="-10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FAC316F-CDB7-FD47-9D46-A2784FC9ECBA}" type="slidenum">
              <a:rPr lang="en-US"/>
              <a:pPr/>
              <a:t>22</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spcBef>
                <a:spcPct val="0"/>
              </a:spcBef>
            </a:pPr>
            <a:r>
              <a:rPr lang="en-US">
                <a:latin typeface="Verdana" pitchFamily="-105" charset="0"/>
              </a:rPr>
              <a:t>Lorenzo Ghilberti, Architect</a:t>
            </a:r>
          </a:p>
          <a:p>
            <a:pPr>
              <a:spcBef>
                <a:spcPct val="0"/>
              </a:spcBef>
            </a:pPr>
            <a:r>
              <a:rPr lang="en-US">
                <a:latin typeface="Verdana" pitchFamily="-105" charset="0"/>
              </a:rPr>
              <a:t>1378-1455</a:t>
            </a:r>
          </a:p>
          <a:p>
            <a:pPr>
              <a:spcBef>
                <a:spcPct val="0"/>
              </a:spcBef>
            </a:pPr>
            <a:r>
              <a:rPr lang="en-US" sz="500">
                <a:solidFill>
                  <a:schemeClr val="bg2"/>
                </a:solidFill>
                <a:latin typeface="Verdana" pitchFamily="-105" charset="0"/>
              </a:rPr>
              <a:t>Porta Baptisterio Fiorenze</a:t>
            </a:r>
            <a:endParaRPr lang="en-US">
              <a:latin typeface="Verdana" pitchFamily="-105" charset="0"/>
            </a:endParaRPr>
          </a:p>
          <a:p>
            <a:pPr eaLnBrk="1" hangingPunct="1"/>
            <a:endParaRPr lang="en-US">
              <a:latin typeface="Times" pitchFamily="-105"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6FCD47F-6D10-B14E-9ED0-DBEC3CDE9470}" type="slidenum">
              <a:rPr lang="en-US"/>
              <a:pPr/>
              <a:t>23</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spcBef>
                <a:spcPct val="0"/>
              </a:spcBef>
            </a:pPr>
            <a:r>
              <a:rPr lang="en-US">
                <a:latin typeface="Verdana" pitchFamily="-105" charset="0"/>
              </a:rPr>
              <a:t>Lorenzo Ghilberti, Architect</a:t>
            </a:r>
          </a:p>
          <a:p>
            <a:pPr>
              <a:spcBef>
                <a:spcPct val="0"/>
              </a:spcBef>
            </a:pPr>
            <a:r>
              <a:rPr lang="en-US">
                <a:latin typeface="Verdana" pitchFamily="-105" charset="0"/>
              </a:rPr>
              <a:t>1378-1455</a:t>
            </a:r>
          </a:p>
          <a:p>
            <a:pPr>
              <a:spcBef>
                <a:spcPct val="0"/>
              </a:spcBef>
            </a:pPr>
            <a:r>
              <a:rPr lang="en-US" sz="500">
                <a:solidFill>
                  <a:schemeClr val="bg2"/>
                </a:solidFill>
                <a:latin typeface="Verdana" pitchFamily="-105" charset="0"/>
              </a:rPr>
              <a:t>Porta Baptisterio Fiorenze</a:t>
            </a:r>
            <a:endParaRPr lang="en-US">
              <a:latin typeface="Verdana" pitchFamily="-105" charset="0"/>
            </a:endParaRPr>
          </a:p>
          <a:p>
            <a:pPr eaLnBrk="1" hangingPunct="1"/>
            <a:endParaRPr lang="en-US">
              <a:latin typeface="Times" pitchFamily="-10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80C6EDB-31BF-0D45-9A9B-50EBF7A5B23A}" type="slidenum">
              <a:rPr lang="en-US"/>
              <a:pPr/>
              <a:t>24</a:t>
            </a:fld>
            <a:endParaRPr lang="en-US"/>
          </a:p>
        </p:txBody>
      </p:sp>
      <p:sp>
        <p:nvSpPr>
          <p:cNvPr id="53251" name="Rectangle 1026"/>
          <p:cNvSpPr>
            <a:spLocks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a:spcBef>
                <a:spcPct val="0"/>
              </a:spcBef>
            </a:pPr>
            <a:r>
              <a:rPr lang="en-US">
                <a:latin typeface="Verdana" pitchFamily="-105" charset="0"/>
              </a:rPr>
              <a:t>Lorenzo Ghilberti, Architect</a:t>
            </a:r>
          </a:p>
          <a:p>
            <a:pPr>
              <a:spcBef>
                <a:spcPct val="0"/>
              </a:spcBef>
            </a:pPr>
            <a:r>
              <a:rPr lang="en-US">
                <a:latin typeface="Verdana" pitchFamily="-105" charset="0"/>
              </a:rPr>
              <a:t>1378-1455</a:t>
            </a:r>
          </a:p>
          <a:p>
            <a:pPr>
              <a:spcBef>
                <a:spcPct val="0"/>
              </a:spcBef>
            </a:pPr>
            <a:r>
              <a:rPr lang="en-US" sz="500">
                <a:solidFill>
                  <a:schemeClr val="bg2"/>
                </a:solidFill>
                <a:latin typeface="Verdana" pitchFamily="-105" charset="0"/>
              </a:rPr>
              <a:t>Porta Baptisterio Fiorenze</a:t>
            </a:r>
            <a:endParaRPr lang="en-US">
              <a:latin typeface="Verdana" pitchFamily="-105" charset="0"/>
            </a:endParaRPr>
          </a:p>
          <a:p>
            <a:pPr eaLnBrk="1" hangingPunct="1"/>
            <a:endParaRPr lang="en-US">
              <a:latin typeface="Times" pitchFamily="-10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CD14EAB-33DD-CC49-B7E1-32966B60064B}" type="slidenum">
              <a:rPr lang="en-US"/>
              <a:pPr/>
              <a:t>25</a:t>
            </a:fld>
            <a:endParaRPr lang="en-US"/>
          </a:p>
        </p:txBody>
      </p:sp>
      <p:sp>
        <p:nvSpPr>
          <p:cNvPr id="55299" name="Rectangle 1026"/>
          <p:cNvSpPr>
            <a:spLocks noChangeArrowheads="1" noTextEdit="1"/>
          </p:cNvSpPr>
          <p:nvPr>
            <p:ph type="sldImg"/>
          </p:nvPr>
        </p:nvSpPr>
        <p:spPr>
          <a:ln/>
        </p:spPr>
      </p:sp>
      <p:sp>
        <p:nvSpPr>
          <p:cNvPr id="55300" name="Rectangle 1027"/>
          <p:cNvSpPr>
            <a:spLocks noGrp="1" noChangeArrowheads="1"/>
          </p:cNvSpPr>
          <p:nvPr>
            <p:ph type="body" idx="1"/>
          </p:nvPr>
        </p:nvSpPr>
        <p:spPr>
          <a:noFill/>
          <a:ln/>
        </p:spPr>
        <p:txBody>
          <a:bodyPr/>
          <a:lstStyle/>
          <a:p>
            <a:pPr>
              <a:spcBef>
                <a:spcPct val="0"/>
              </a:spcBef>
            </a:pPr>
            <a:endParaRPr lang="en-US">
              <a:latin typeface="Verdana" pitchFamily="-105" charset="0"/>
            </a:endParaRPr>
          </a:p>
          <a:p>
            <a:pPr eaLnBrk="1" hangingPunct="1"/>
            <a:endParaRPr lang="en-US">
              <a:latin typeface="Times" pitchFamily="-10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448F145-A91C-FA4F-86C0-050587C98185}" type="slidenum">
              <a:rPr lang="en-US"/>
              <a:pPr/>
              <a:t>26</a:t>
            </a:fld>
            <a:endParaRPr lang="en-US"/>
          </a:p>
        </p:txBody>
      </p:sp>
      <p:sp>
        <p:nvSpPr>
          <p:cNvPr id="57347" name="Rectangle 1026"/>
          <p:cNvSpPr>
            <a:spLocks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a:spcBef>
                <a:spcPct val="0"/>
              </a:spcBef>
            </a:pPr>
            <a:endParaRPr lang="en-US">
              <a:latin typeface="Verdana" pitchFamily="-105" charset="0"/>
            </a:endParaRPr>
          </a:p>
          <a:p>
            <a:pPr eaLnBrk="1" hangingPunct="1"/>
            <a:endParaRPr lang="en-US">
              <a:latin typeface="Times" pitchFamily="-10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99DD7E0-6940-C545-8295-B9EA70DC1099}" type="slidenum">
              <a:rPr lang="en-US"/>
              <a:pPr/>
              <a:t>2</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a:latin typeface="Verdana" pitchFamily="-105" charset="0"/>
              </a:rPr>
              <a:t>One point perspective or Linear perspective</a:t>
            </a:r>
          </a:p>
          <a:p>
            <a:pPr eaLnBrk="1" hangingPunct="1"/>
            <a:r>
              <a:rPr lang="en-US">
                <a:latin typeface="Verdana" pitchFamily="-105" charset="0"/>
              </a:rPr>
              <a:t>The horizon line in perspective drawing is a horizontal line across the picture. It is always at eye level - its placement determines where we seem to be looking from - a high place, or from close to the ground. The actual horizon might not be visible, but you need to draw a 'virtual' horizon to construct a picture in perspective.</a:t>
            </a:r>
          </a:p>
          <a:p>
            <a:pPr eaLnBrk="1" hangingPunct="1"/>
            <a:endParaRPr lang="en-US">
              <a:latin typeface="Verdana" pitchFamily="-105" charset="0"/>
            </a:endParaRPr>
          </a:p>
          <a:p>
            <a:pPr eaLnBrk="1" hangingPunct="1"/>
            <a:endParaRPr lang="en-US">
              <a:latin typeface="Verdana" pitchFamily="-105" charset="0"/>
            </a:endParaRPr>
          </a:p>
          <a:p>
            <a:pPr eaLnBrk="1" hangingPunct="1"/>
            <a:r>
              <a:rPr lang="en-US">
                <a:latin typeface="Verdana" pitchFamily="-105" charset="0"/>
              </a:rPr>
              <a:t>Convergence lines, vanishing lines, orthogonals</a:t>
            </a:r>
          </a:p>
          <a:p>
            <a:pPr eaLnBrk="1" hangingPunct="1"/>
            <a:r>
              <a:rPr lang="en-US">
                <a:latin typeface="Verdana" pitchFamily="-105" charset="0"/>
              </a:rPr>
              <a:t>In Linear Perspective drawing, the diagonal lines that can be drawn along receding parallel lines (or rows of objects) to the vanishing point. drawing, the diagonal lines that can be drawn along receding parallel lines (or rows of objects) to the vanishing point.</a:t>
            </a:r>
          </a:p>
          <a:p>
            <a:pPr eaLnBrk="1" hangingPunct="1"/>
            <a:endParaRPr lang="en-US">
              <a:latin typeface="Verdana" pitchFamily="-10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2F07B5A-7A73-A248-99D2-2FE7795E9351}" type="slidenum">
              <a:rPr lang="en-US"/>
              <a:pPr/>
              <a:t>3</a:t>
            </a:fld>
            <a:endParaRPr 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a:latin typeface="Times" pitchFamily="-105" charset="0"/>
              </a:rPr>
              <a:t>Vanishing lines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A755D1A-EFFB-3745-AB71-2EA58FFCC80C}" type="slidenum">
              <a:rPr lang="en-US"/>
              <a:pPr/>
              <a:t>4</a:t>
            </a:fld>
            <a:endParaRPr 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Times" pitchFamily="-105" charset="0"/>
              </a:rPr>
              <a:t>Vanishing lines</a:t>
            </a:r>
          </a:p>
          <a:p>
            <a:pPr eaLnBrk="1" hangingPunct="1"/>
            <a:endParaRPr lang="en-US">
              <a:latin typeface="Times" pitchFamily="-105" charset="0"/>
            </a:endParaRPr>
          </a:p>
          <a:p>
            <a:pPr eaLnBrk="1" hangingPunct="1"/>
            <a:r>
              <a:rPr lang="en-US">
                <a:latin typeface="Times" pitchFamily="-105" charset="0"/>
              </a:rPr>
              <a:t>Frame of film “Lequai” from director Jean Cocteau.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ED1D235-5B12-5A4F-BF95-ED1435A1979E}" type="slidenum">
              <a:rPr lang="en-US"/>
              <a:pPr/>
              <a:t>5</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latin typeface="Times" pitchFamily="-10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505ABA3-2ACE-F84A-9EB5-48791911A970}" type="slidenum">
              <a:rPr lang="en-US"/>
              <a:pPr/>
              <a:t>6</a:t>
            </a:fld>
            <a:endParaRPr lang="en-US"/>
          </a:p>
        </p:txBody>
      </p:sp>
      <p:sp>
        <p:nvSpPr>
          <p:cNvPr id="29699" name="Rectangle 1026"/>
          <p:cNvSpPr>
            <a:spLocks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r>
              <a:rPr lang="en-US" b="1">
                <a:latin typeface="Arial" pitchFamily="-105" charset="0"/>
              </a:rPr>
              <a:t>Definition:</a:t>
            </a:r>
            <a:r>
              <a:rPr lang="en-US">
                <a:latin typeface="Verdana" pitchFamily="-105" charset="0"/>
              </a:rPr>
              <a:t> Foreshortening </a:t>
            </a:r>
          </a:p>
          <a:p>
            <a:pPr eaLnBrk="1" hangingPunct="1"/>
            <a:endParaRPr lang="en-US">
              <a:latin typeface="Verdana" pitchFamily="-10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32D520A-AC44-D041-986E-113BA44E49CD}" type="slidenum">
              <a:rPr lang="en-US"/>
              <a:pPr/>
              <a:t>7</a:t>
            </a:fld>
            <a:endParaRPr 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Times" pitchFamily="-10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2EDA7D0-C428-3740-A357-ED0511FAF111}" type="slidenum">
              <a:rPr lang="en-US"/>
              <a:pPr/>
              <a:t>8</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latin typeface="Times" pitchFamily="-105" charset="0"/>
              </a:rPr>
              <a:t>Eye lens or through camera lens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C52705-51DA-9E4A-A7A8-7CEBA9A64EA1}" type="slidenum">
              <a:rPr lang="en-US"/>
              <a:pPr/>
              <a:t>15</a:t>
            </a:fld>
            <a:endParaRPr lang="en-US"/>
          </a:p>
        </p:txBody>
      </p:sp>
      <p:sp>
        <p:nvSpPr>
          <p:cNvPr id="37891" name="Rectangle 1026"/>
          <p:cNvSpPr>
            <a:spLocks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r>
              <a:rPr lang="en-US" sz="1000">
                <a:solidFill>
                  <a:srgbClr val="000000"/>
                </a:solidFill>
                <a:latin typeface="Verdana" pitchFamily="-105" charset="0"/>
              </a:rPr>
              <a:t>Masaccio, Brancacci Chapel of Santa Maria della Carmine in Florence, </a:t>
            </a:r>
          </a:p>
          <a:p>
            <a:pPr eaLnBrk="1" hangingPunct="1"/>
            <a:r>
              <a:rPr lang="en-US" sz="1000">
                <a:solidFill>
                  <a:srgbClr val="000000"/>
                </a:solidFill>
                <a:latin typeface="Verdana" pitchFamily="-105" charset="0"/>
              </a:rPr>
              <a:t>1426-28</a:t>
            </a:r>
            <a:endParaRPr lang="en-US">
              <a:solidFill>
                <a:srgbClr val="000000"/>
              </a:solidFill>
              <a:latin typeface="Verdana" pitchFamily="-10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prstTxWarp prst="textNoShape">
              <a:avLst/>
            </a:prstTxWarp>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pPr>
                <a:defRPr/>
              </a:pPr>
              <a:endParaRPr lang="en-US"/>
            </a:p>
          </p:txBody>
        </p:sp>
        <p:sp>
          <p:nvSpPr>
            <p:cNvPr id="7"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prstTxWarp prst="textNoShape">
                <a:avLst/>
              </a:prstTxWarp>
            </a:bodyPr>
            <a:lstStyle/>
            <a:p>
              <a:pPr>
                <a:defRPr/>
              </a:pPr>
              <a:endParaRPr lang="en-US"/>
            </a:p>
          </p:txBody>
        </p:sp>
        <p:sp>
          <p:nvSpPr>
            <p:cNvPr id="8"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11"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12"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13"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14"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pPr>
                <a:defRPr/>
              </a:pPr>
              <a:endParaRPr lang="en-US"/>
            </a:p>
          </p:txBody>
        </p:sp>
        <p:sp>
          <p:nvSpPr>
            <p:cNvPr id="17"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prstTxWarp prst="textNoShape">
                <a:avLst/>
              </a:prstTxWarp>
            </a:bodyPr>
            <a:lstStyle/>
            <a:p>
              <a:pPr>
                <a:defRPr/>
              </a:pPr>
              <a:endParaRPr lang="en-US"/>
            </a:p>
          </p:txBody>
        </p:sp>
        <p:sp>
          <p:nvSpPr>
            <p:cNvPr id="18" name="Freeform 21"/>
            <p:cNvSpPr>
              <a:spLocks/>
            </p:cNvSpPr>
            <p:nvPr/>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21"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22"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23" name="Freeform 26"/>
              <p:cNvSpPr>
                <a:spLocks/>
              </p:cNvSpPr>
              <p:nvPr/>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24" name="Freeform 27"/>
              <p:cNvSpPr>
                <a:spLocks/>
              </p:cNvSpPr>
              <p:nvPr/>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prstTxWarp prst="textNoShape">
              <a:avLst/>
            </a:prstTxWarp>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prstTxWarp prst="textNoShape">
              <a:avLst/>
            </a:prstTxWarp>
          </a:bodyPr>
          <a:lstStyle/>
          <a:p>
            <a:pPr>
              <a:defRPr/>
            </a:pPr>
            <a:endParaRPr lang="en-US"/>
          </a:p>
        </p:txBody>
      </p:sp>
      <p:sp>
        <p:nvSpPr>
          <p:cNvPr id="4099" name="Rectangle 3"/>
          <p:cNvSpPr>
            <a:spLocks noGrp="1" noChangeArrowheads="1"/>
          </p:cNvSpPr>
          <p:nvPr>
            <p:ph type="ctrTitle"/>
          </p:nvPr>
        </p:nvSpPr>
        <p:spPr>
          <a:xfrm>
            <a:off x="1371600" y="1511300"/>
            <a:ext cx="6400800" cy="2273300"/>
          </a:xfrm>
          <a:effectLst>
            <a:outerShdw blurRad="63500" dist="46662" dir="2115817" algn="ctr" rotWithShape="0">
              <a:schemeClr val="bg2">
                <a:alpha val="74998"/>
              </a:schemeClr>
            </a:outerShdw>
          </a:effectLst>
        </p:spPr>
        <p:txBody>
          <a:bodyPr/>
          <a:lstStyle>
            <a:lvl1pPr>
              <a:defRPr>
                <a:solidFill>
                  <a:schemeClr val="tx2"/>
                </a:solidFill>
                <a:effectLst>
                  <a:outerShdw blurRad="38100" dist="38100" dir="2700000" algn="tl">
                    <a:srgbClr val="000000"/>
                  </a:outerShdw>
                </a:effectLst>
              </a:defRPr>
            </a:lvl1pPr>
          </a:lstStyle>
          <a:p>
            <a:r>
              <a:rPr lang="en-US"/>
              <a:t>Click to edit Master title style</a:t>
            </a:r>
          </a:p>
        </p:txBody>
      </p:sp>
      <p:sp>
        <p:nvSpPr>
          <p:cNvPr id="41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7E90941-7184-B141-8E6A-B99A473E8C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4EE5897-60A5-9A45-86C6-AE21E24264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81F95EC-0288-CC47-A6FC-ACBE076D6F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E2F0A51-AC90-054C-8B42-9E8AA0295A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8CBE433-A16D-134C-BC5F-9636B854B4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90C3C9-7267-5E42-A191-5561AB843D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A338958-C13B-2940-9D5B-198F8E2D30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AC7A592-5606-2F4B-BC4B-552FD0D787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1294B59-0867-FC4C-9280-8AB4AFBB5E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C01B63F-61DC-A249-ABDE-222FB8DB92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D3EFE2-F2DA-5240-99A4-793A48BD9C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B1D85F"/>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prstTxWarp prst="textNoShape">
              <a:avLst/>
            </a:prstTxWarp>
          </a:bodyPr>
          <a:lstStyle/>
          <a:p>
            <a:pPr>
              <a:defRPr/>
            </a:pPr>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pitchFamily="-105" charset="0"/>
              </a:defRPr>
            </a:lvl1pPr>
          </a:lstStyle>
          <a:p>
            <a:pPr>
              <a:defRPr/>
            </a:pPr>
            <a:endParaRPr lang="en-US"/>
          </a:p>
        </p:txBody>
      </p:sp>
      <p:sp>
        <p:nvSpPr>
          <p:cNvPr id="307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pitchFamily="-105" charset="0"/>
              </a:defRPr>
            </a:lvl1pPr>
          </a:lstStyle>
          <a:p>
            <a:pPr>
              <a:defRPr/>
            </a:pPr>
            <a:endParaRPr lang="en-US"/>
          </a:p>
        </p:txBody>
      </p:sp>
      <p:sp>
        <p:nvSpPr>
          <p:cNvPr id="307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pitchFamily="-105" charset="0"/>
              </a:defRPr>
            </a:lvl1pPr>
          </a:lstStyle>
          <a:p>
            <a:pPr>
              <a:defRPr/>
            </a:pPr>
            <a:fld id="{8A0ABE78-3A5B-4941-8B9F-5D2FA2540C3A}" type="slidenum">
              <a:rPr lang="en-US"/>
              <a:pPr>
                <a:defRPr/>
              </a:pPr>
              <a:t>‹#›</a:t>
            </a:fld>
            <a:endParaRPr lang="en-US"/>
          </a:p>
        </p:txBody>
      </p:sp>
      <p:sp>
        <p:nvSpPr>
          <p:cNvPr id="308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prstTxWarp prst="textNoShape">
              <a:avLst/>
            </a:prstTxWarp>
          </a:bodyPr>
          <a:lstStyle/>
          <a:p>
            <a:pPr>
              <a:defRPr/>
            </a:pPr>
            <a:endParaRPr lang="en-US"/>
          </a:p>
        </p:txBody>
      </p:sp>
      <p:sp>
        <p:nvSpPr>
          <p:cNvPr id="308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prstTxWarp prst="textNoShape">
              <a:avLst/>
            </a:prstTxWarp>
          </a:bodyPr>
          <a:lstStyle/>
          <a:p>
            <a:pPr>
              <a:defRPr/>
            </a:pPr>
            <a:endParaRPr lang="en-US"/>
          </a:p>
        </p:txBody>
      </p:sp>
      <p:grpSp>
        <p:nvGrpSpPr>
          <p:cNvPr id="1034" name="Group 10"/>
          <p:cNvGrpSpPr>
            <a:grpSpLocks/>
          </p:cNvGrpSpPr>
          <p:nvPr/>
        </p:nvGrpSpPr>
        <p:grpSpPr bwMode="auto">
          <a:xfrm>
            <a:off x="7938" y="5540375"/>
            <a:ext cx="1784350" cy="1246188"/>
            <a:chOff x="5" y="3490"/>
            <a:chExt cx="1124" cy="785"/>
          </a:xfrm>
        </p:grpSpPr>
        <p:sp>
          <p:nvSpPr>
            <p:cNvPr id="3083"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prstTxWarp prst="textNoShape">
                <a:avLst/>
              </a:prstTxWarp>
            </a:bodyPr>
            <a:lstStyle/>
            <a:p>
              <a:pPr>
                <a:defRPr/>
              </a:pPr>
              <a:endParaRPr lang="en-US"/>
            </a:p>
          </p:txBody>
        </p:sp>
        <p:sp>
          <p:nvSpPr>
            <p:cNvPr id="3084"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prstTxWarp prst="textNoShape">
                <a:avLst/>
              </a:prstTxWarp>
            </a:bodyPr>
            <a:lstStyle/>
            <a:p>
              <a:pPr>
                <a:defRPr/>
              </a:pPr>
              <a:endParaRPr lang="en-US"/>
            </a:p>
          </p:txBody>
        </p:sp>
        <p:sp>
          <p:nvSpPr>
            <p:cNvPr id="3085"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prstTxWarp prst="textNoShape">
                <a:avLst/>
              </a:prstTxWarp>
            </a:bodyPr>
            <a:lstStyle/>
            <a:p>
              <a:pPr>
                <a:defRPr/>
              </a:pPr>
              <a:endParaRPr lang="en-US"/>
            </a:p>
          </p:txBody>
        </p:sp>
        <p:sp>
          <p:nvSpPr>
            <p:cNvPr id="3086"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pPr>
                <a:defRPr/>
              </a:pPr>
              <a:endParaRPr lang="en-US"/>
            </a:p>
          </p:txBody>
        </p:sp>
        <p:sp>
          <p:nvSpPr>
            <p:cNvPr id="3087"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prstTxWarp prst="textNoShape">
                <a:avLst/>
              </a:prstTxWarp>
            </a:bodyPr>
            <a:lstStyle/>
            <a:p>
              <a:pPr>
                <a:defRPr/>
              </a:pPr>
              <a:endParaRPr lang="en-US"/>
            </a:p>
          </p:txBody>
        </p:sp>
        <p:sp>
          <p:nvSpPr>
            <p:cNvPr id="3088"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prstTxWarp prst="textNoShape">
                <a:avLst/>
              </a:prstTxWarp>
            </a:bodyPr>
            <a:lstStyle/>
            <a:p>
              <a:pPr>
                <a:defRPr/>
              </a:pPr>
              <a:endParaRPr lang="en-US"/>
            </a:p>
          </p:txBody>
        </p:sp>
        <p:sp>
          <p:nvSpPr>
            <p:cNvPr id="3089"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prstTxWarp prst="textNoShape">
                <a:avLst/>
              </a:prstTxWarp>
            </a:bodyPr>
            <a:lstStyle/>
            <a:p>
              <a:pPr>
                <a:defRPr/>
              </a:pPr>
              <a:endParaRPr lang="en-US"/>
            </a:p>
          </p:txBody>
        </p:sp>
        <p:sp>
          <p:nvSpPr>
            <p:cNvPr id="3090"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prstTxWarp prst="textNoShape">
                <a:avLst/>
              </a:prstTxWarp>
            </a:bodyPr>
            <a:lstStyle/>
            <a:p>
              <a:pPr>
                <a:defRPr/>
              </a:pPr>
              <a:endParaRPr lang="en-US"/>
            </a:p>
          </p:txBody>
        </p:sp>
        <p:sp>
          <p:nvSpPr>
            <p:cNvPr id="3091"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prstTxWarp prst="textNoShape">
                <a:avLst/>
              </a:prstTxWarp>
            </a:bodyPr>
            <a:lstStyle/>
            <a:p>
              <a:pPr>
                <a:defRPr/>
              </a:pPr>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3094"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095"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096"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sp>
            <p:nvSpPr>
              <p:cNvPr id="3097"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098"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099"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nvGrpSpPr>
              <p:cNvPr id="1065" name="Group 28"/>
              <p:cNvGrpSpPr>
                <a:grpSpLocks/>
              </p:cNvGrpSpPr>
              <p:nvPr userDrawn="1"/>
            </p:nvGrpSpPr>
            <p:grpSpPr bwMode="auto">
              <a:xfrm>
                <a:off x="5" y="3490"/>
                <a:ext cx="1124" cy="678"/>
                <a:chOff x="5" y="3490"/>
                <a:chExt cx="1124" cy="678"/>
              </a:xfrm>
            </p:grpSpPr>
            <p:sp>
              <p:nvSpPr>
                <p:cNvPr id="3101"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2"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3"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4"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5"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6"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7"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08"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3110"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prstTxWarp prst="textNoShape">
                <a:avLst/>
              </a:prstTxWarp>
            </a:bodyPr>
            <a:lstStyle/>
            <a:p>
              <a:pPr>
                <a:defRPr/>
              </a:pPr>
              <a:endParaRPr lang="en-US"/>
            </a:p>
          </p:txBody>
        </p:sp>
        <p:sp>
          <p:nvSpPr>
            <p:cNvPr id="3111"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prstTxWarp prst="textNoShape">
                <a:avLst/>
              </a:prstTxWarp>
            </a:bodyPr>
            <a:lstStyle/>
            <a:p>
              <a:pPr>
                <a:defRPr/>
              </a:pPr>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3114"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nvGrpSpPr>
              <p:cNvPr id="1040" name="Group 43"/>
              <p:cNvGrpSpPr>
                <a:grpSpLocks/>
              </p:cNvGrpSpPr>
              <p:nvPr userDrawn="1"/>
            </p:nvGrpSpPr>
            <p:grpSpPr bwMode="auto">
              <a:xfrm>
                <a:off x="4610" y="57"/>
                <a:ext cx="1344" cy="985"/>
                <a:chOff x="4610" y="57"/>
                <a:chExt cx="1344" cy="985"/>
              </a:xfrm>
            </p:grpSpPr>
            <p:sp>
              <p:nvSpPr>
                <p:cNvPr id="3116"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17" name="Freeform 45"/>
                <p:cNvSpPr>
                  <a:spLocks/>
                </p:cNvSpPr>
                <p:nvPr/>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18" name="Freeform 46"/>
                <p:cNvSpPr>
                  <a:spLocks/>
                </p:cNvSpPr>
                <p:nvPr/>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19"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20" name="Freeform 48"/>
                <p:cNvSpPr>
                  <a:spLocks/>
                </p:cNvSpPr>
                <p:nvPr/>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21" name="Freeform 49"/>
                <p:cNvSpPr>
                  <a:spLocks/>
                </p:cNvSpPr>
                <p:nvPr/>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22"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prstTxWarp prst="textNoShape">
                    <a:avLst/>
                  </a:prstTxWarp>
                </a:bodyPr>
                <a:lstStyle/>
                <a:p>
                  <a:pPr>
                    <a:defRPr/>
                  </a:pPr>
                  <a:endParaRPr lang="en-US"/>
                </a:p>
              </p:txBody>
            </p:sp>
            <p:sp>
              <p:nvSpPr>
                <p:cNvPr id="3123" name="Freeform 51"/>
                <p:cNvSpPr>
                  <a:spLocks/>
                </p:cNvSpPr>
                <p:nvPr/>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prstTxWarp prst="textNoShape">
                    <a:avLst/>
                  </a:prstTxWarp>
                </a:bodyPr>
                <a:lstStyle/>
                <a:p>
                  <a:pPr>
                    <a:defRPr/>
                  </a:pPr>
                  <a:endParaRPr lang="en-US"/>
                </a:p>
              </p:txBody>
            </p:sp>
          </p:grpSp>
        </p:grpSp>
        <p:sp>
          <p:nvSpPr>
            <p:cNvPr id="3124"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prstTxWarp prst="textNoShape">
                <a:avLst/>
              </a:prstTxWarp>
            </a:bodyPr>
            <a:lstStyle/>
            <a:p>
              <a:pPr>
                <a:defRPr/>
              </a:pPr>
              <a:endParaRPr lang="en-US">
                <a:latin typeface="Times" charset="0"/>
              </a:endParaRPr>
            </a:p>
          </p:txBody>
        </p:sp>
      </p:gr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3" Type="http://schemas.openxmlformats.org/officeDocument/2006/relationships/image" Target="../media/image26.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4.xml"/><Relationship Id="rId3" Type="http://schemas.openxmlformats.org/officeDocument/2006/relationships/notesSlide" Target="../notesSlides/notesSlide3.xml"/><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3" Type="http://schemas.openxmlformats.org/officeDocument/2006/relationships/image" Target="../media/image28.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3" Type="http://schemas.openxmlformats.org/officeDocument/2006/relationships/image" Target="../media/image3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themeOverride" Target="../theme/themeOverride2.xml"/><Relationship Id="rId2" Type="http://schemas.openxmlformats.org/officeDocument/2006/relationships/slideLayout" Target="../slideLayouts/slideLayout4.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themeOverride" Target="../theme/themeOverride3.xml"/><Relationship Id="rId2" Type="http://schemas.openxmlformats.org/officeDocument/2006/relationships/slideLayout" Target="../slideLayouts/slideLayout4.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themeOverride" Target="../theme/themeOverride4.xml"/><Relationship Id="rId2" Type="http://schemas.openxmlformats.org/officeDocument/2006/relationships/slideLayout" Target="../slideLayouts/slideLayout4.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themeOverride" Target="../theme/themeOverride5.xml"/><Relationship Id="rId2" Type="http://schemas.openxmlformats.org/officeDocument/2006/relationships/slideLayout" Target="../slideLayouts/slideLayout4.xml"/><Relationship Id="rId3" Type="http://schemas.openxmlformats.org/officeDocument/2006/relationships/notesSlide" Target="../notesSlides/notesSlide8.xml"/><Relationship Id="rId5"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914400"/>
            <a:ext cx="6400800" cy="2273300"/>
          </a:xfrm>
        </p:spPr>
        <p:txBody>
          <a:bodyPr/>
          <a:lstStyle/>
          <a:p>
            <a:pPr eaLnBrk="1" hangingPunct="1">
              <a:defRPr/>
            </a:pPr>
            <a:r>
              <a:rPr lang="en-US"/>
              <a:t>RENNAISANCE</a:t>
            </a:r>
            <a:br>
              <a:rPr lang="en-US"/>
            </a:br>
            <a:r>
              <a:rPr lang="en-US"/>
              <a:t>PERSPECTIVE</a:t>
            </a:r>
          </a:p>
        </p:txBody>
      </p:sp>
      <p:sp>
        <p:nvSpPr>
          <p:cNvPr id="2051" name="Rectangle 3"/>
          <p:cNvSpPr>
            <a:spLocks noGrp="1" noChangeArrowheads="1"/>
          </p:cNvSpPr>
          <p:nvPr>
            <p:ph type="subTitle" idx="1"/>
          </p:nvPr>
        </p:nvSpPr>
        <p:spPr>
          <a:xfrm>
            <a:off x="1549400" y="3454400"/>
            <a:ext cx="6032500" cy="1003300"/>
          </a:xfrm>
        </p:spPr>
        <p:txBody>
          <a:bodyPr/>
          <a:lstStyle/>
          <a:p>
            <a:pPr eaLnBrk="1" hangingPunct="1">
              <a:defRPr/>
            </a:pPr>
            <a:r>
              <a:rPr lang="en-US"/>
              <a:t>Basic ideas on Western</a:t>
            </a:r>
          </a:p>
          <a:p>
            <a:pPr eaLnBrk="1" hangingPunct="1">
              <a:defRPr/>
            </a:pPr>
            <a:r>
              <a:rPr lang="en-US"/>
              <a:t>Spatial</a:t>
            </a:r>
          </a:p>
          <a:p>
            <a:pPr eaLnBrk="1" hangingPunct="1">
              <a:defRPr/>
            </a:pPr>
            <a:r>
              <a:rPr lang="en-US"/>
              <a:t>Representation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31747" name="Picture 1027"/>
          <p:cNvPicPr>
            <a:picLocks noChangeAspect="1" noChangeArrowheads="1"/>
          </p:cNvPicPr>
          <p:nvPr/>
        </p:nvPicPr>
        <p:blipFill>
          <a:blip r:embed="rId2"/>
          <a:srcRect/>
          <a:stretch>
            <a:fillRect/>
          </a:stretch>
        </p:blipFill>
        <p:spPr bwMode="auto">
          <a:xfrm>
            <a:off x="0" y="1417638"/>
            <a:ext cx="7391400" cy="5440362"/>
          </a:xfrm>
          <a:prstGeom prst="rect">
            <a:avLst/>
          </a:prstGeom>
          <a:noFill/>
          <a:ln w="9525">
            <a:noFill/>
            <a:miter lim="800000"/>
            <a:headEnd/>
            <a:tailEnd/>
          </a:ln>
        </p:spPr>
      </p:pic>
      <p:cxnSp>
        <p:nvCxnSpPr>
          <p:cNvPr id="31748" name="AutoShape 1028"/>
          <p:cNvCxnSpPr>
            <a:cxnSpLocks noChangeShapeType="1"/>
          </p:cNvCxnSpPr>
          <p:nvPr/>
        </p:nvCxnSpPr>
        <p:spPr bwMode="auto">
          <a:xfrm>
            <a:off x="0" y="1524000"/>
            <a:ext cx="8153400" cy="5334000"/>
          </a:xfrm>
          <a:prstGeom prst="straightConnector1">
            <a:avLst/>
          </a:prstGeom>
          <a:noFill/>
          <a:ln w="9525">
            <a:solidFill>
              <a:schemeClr val="tx1"/>
            </a:solidFill>
            <a:round/>
            <a:headEnd/>
            <a:tailEnd/>
          </a:ln>
        </p:spPr>
      </p:cxnSp>
      <p:cxnSp>
        <p:nvCxnSpPr>
          <p:cNvPr id="31749" name="AutoShape 1030"/>
          <p:cNvCxnSpPr>
            <a:cxnSpLocks noChangeShapeType="1"/>
          </p:cNvCxnSpPr>
          <p:nvPr/>
        </p:nvCxnSpPr>
        <p:spPr bwMode="auto">
          <a:xfrm>
            <a:off x="0" y="6096000"/>
            <a:ext cx="8153400" cy="76200"/>
          </a:xfrm>
          <a:prstGeom prst="straightConnector1">
            <a:avLst/>
          </a:prstGeom>
          <a:noFill/>
          <a:ln w="9525">
            <a:solidFill>
              <a:schemeClr val="tx1"/>
            </a:solidFill>
            <a:round/>
            <a:headEnd/>
            <a:tailEnd/>
          </a:ln>
        </p:spPr>
      </p:cxnSp>
      <p:cxnSp>
        <p:nvCxnSpPr>
          <p:cNvPr id="31750" name="AutoShape 1032"/>
          <p:cNvCxnSpPr>
            <a:cxnSpLocks noChangeShapeType="1"/>
          </p:cNvCxnSpPr>
          <p:nvPr/>
        </p:nvCxnSpPr>
        <p:spPr bwMode="auto">
          <a:xfrm flipH="1" flipV="1">
            <a:off x="2971800" y="1371600"/>
            <a:ext cx="4953000" cy="3505200"/>
          </a:xfrm>
          <a:prstGeom prst="straightConnector1">
            <a:avLst/>
          </a:prstGeom>
          <a:noFill/>
          <a:ln w="9525">
            <a:solidFill>
              <a:schemeClr val="tx1"/>
            </a:solidFill>
            <a:round/>
            <a:headEnd/>
            <a:tailEnd/>
          </a:ln>
        </p:spPr>
      </p:cxnSp>
      <p:sp>
        <p:nvSpPr>
          <p:cNvPr id="31751" name="AutoShape 1033"/>
          <p:cNvSpPr>
            <a:spLocks noChangeArrowheads="1"/>
          </p:cNvSpPr>
          <p:nvPr/>
        </p:nvSpPr>
        <p:spPr bwMode="auto">
          <a:xfrm>
            <a:off x="7162800" y="2667000"/>
            <a:ext cx="1981200" cy="1066800"/>
          </a:xfrm>
          <a:prstGeom prst="leftArrowCallout">
            <a:avLst>
              <a:gd name="adj1" fmla="val 25000"/>
              <a:gd name="adj2" fmla="val 12500"/>
              <a:gd name="adj3" fmla="val 30952"/>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a:solidFill>
                  <a:srgbClr val="336666"/>
                </a:solidFill>
                <a:latin typeface="Arial" pitchFamily="-105" charset="0"/>
              </a:rPr>
              <a:t>Non</a:t>
            </a:r>
          </a:p>
          <a:p>
            <a:pPr algn="ctr"/>
            <a:r>
              <a:rPr lang="en-US" sz="1600">
                <a:solidFill>
                  <a:srgbClr val="336666"/>
                </a:solidFill>
                <a:latin typeface="Arial" pitchFamily="-105" charset="0"/>
              </a:rPr>
              <a:t>Congruent</a:t>
            </a:r>
          </a:p>
          <a:p>
            <a:pPr algn="ctr"/>
            <a:r>
              <a:rPr lang="en-US" sz="1600">
                <a:solidFill>
                  <a:srgbClr val="336666"/>
                </a:solidFill>
                <a:latin typeface="Arial" pitchFamily="-105" charset="0"/>
              </a:rPr>
              <a:t>Perspective</a:t>
            </a:r>
          </a:p>
          <a:p>
            <a:pPr algn="ctr"/>
            <a:r>
              <a:rPr lang="en-US" sz="1600">
                <a:solidFill>
                  <a:srgbClr val="336666"/>
                </a:solidFill>
                <a:latin typeface="Arial" pitchFamily="-105" charset="0"/>
              </a:rPr>
              <a:t>rendering</a:t>
            </a:r>
            <a:endParaRPr lang="en-US" sz="1800">
              <a:solidFill>
                <a:srgbClr val="336666"/>
              </a:solidFill>
              <a:latin typeface="Arial" pitchFamily="-105"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endParaRPr lang="en-US"/>
          </a:p>
        </p:txBody>
      </p:sp>
      <p:pic>
        <p:nvPicPr>
          <p:cNvPr id="32771" name="Picture 4"/>
          <p:cNvPicPr>
            <a:picLocks noChangeAspect="1" noChangeArrowheads="1"/>
          </p:cNvPicPr>
          <p:nvPr/>
        </p:nvPicPr>
        <p:blipFill>
          <a:blip r:embed="rId2"/>
          <a:srcRect/>
          <a:stretch>
            <a:fillRect/>
          </a:stretch>
        </p:blipFill>
        <p:spPr bwMode="auto">
          <a:xfrm>
            <a:off x="0" y="914400"/>
            <a:ext cx="8153400" cy="5402263"/>
          </a:xfrm>
          <a:prstGeom prst="rect">
            <a:avLst/>
          </a:prstGeom>
          <a:noFill/>
          <a:ln w="9525">
            <a:noFill/>
            <a:miter lim="800000"/>
            <a:headEnd/>
            <a:tailEnd/>
          </a:ln>
        </p:spPr>
      </p:pic>
      <p:sp>
        <p:nvSpPr>
          <p:cNvPr id="32772" name="Line 5"/>
          <p:cNvSpPr>
            <a:spLocks noChangeShapeType="1"/>
          </p:cNvSpPr>
          <p:nvPr/>
        </p:nvSpPr>
        <p:spPr bwMode="auto">
          <a:xfrm>
            <a:off x="4191000" y="3962400"/>
            <a:ext cx="4648200" cy="2895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73" name="Line 6"/>
          <p:cNvSpPr>
            <a:spLocks noChangeShapeType="1"/>
          </p:cNvSpPr>
          <p:nvPr/>
        </p:nvSpPr>
        <p:spPr bwMode="auto">
          <a:xfrm>
            <a:off x="6096000" y="1676400"/>
            <a:ext cx="2590800" cy="518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74" name="Line 7"/>
          <p:cNvSpPr>
            <a:spLocks noChangeShapeType="1"/>
          </p:cNvSpPr>
          <p:nvPr/>
        </p:nvSpPr>
        <p:spPr bwMode="auto">
          <a:xfrm>
            <a:off x="4191000" y="6172200"/>
            <a:ext cx="44958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75" name="Line 8"/>
          <p:cNvSpPr>
            <a:spLocks noChangeShapeType="1"/>
          </p:cNvSpPr>
          <p:nvPr/>
        </p:nvSpPr>
        <p:spPr bwMode="auto">
          <a:xfrm>
            <a:off x="3048000" y="2057400"/>
            <a:ext cx="5562600" cy="464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76" name="Rectangle 9"/>
          <p:cNvSpPr>
            <a:spLocks noChangeArrowheads="1"/>
          </p:cNvSpPr>
          <p:nvPr/>
        </p:nvSpPr>
        <p:spPr bwMode="auto">
          <a:xfrm>
            <a:off x="0" y="0"/>
            <a:ext cx="8045450" cy="581025"/>
          </a:xfrm>
          <a:prstGeom prst="rect">
            <a:avLst/>
          </a:prstGeom>
          <a:noFill/>
          <a:ln w="9525">
            <a:noFill/>
            <a:miter lim="800000"/>
            <a:headEnd/>
            <a:tailEnd/>
          </a:ln>
        </p:spPr>
        <p:txBody>
          <a:bodyPr wrap="none">
            <a:prstTxWarp prst="textNoShape">
              <a:avLst/>
            </a:prstTxWarp>
            <a:spAutoFit/>
          </a:bodyPr>
          <a:lstStyle/>
          <a:p>
            <a:r>
              <a:rPr lang="en-US" sz="1600">
                <a:solidFill>
                  <a:srgbClr val="336666"/>
                </a:solidFill>
                <a:latin typeface="Arial" pitchFamily="-105" charset="0"/>
              </a:rPr>
              <a:t>Perspective is founded on Optics, the curved lens in our eyes, or the lens in the camera</a:t>
            </a:r>
          </a:p>
          <a:p>
            <a:r>
              <a:rPr lang="en-US" sz="1600">
                <a:solidFill>
                  <a:srgbClr val="336666"/>
                </a:solidFill>
                <a:latin typeface="Arial" pitchFamily="-105" charset="0"/>
              </a:rPr>
              <a:t>Interprets objects in a distorted but organized way.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br>
              <a:rPr lang="en-US" dirty="0">
                <a:solidFill>
                  <a:srgbClr val="2E2E2E"/>
                </a:solidFill>
              </a:rPr>
            </a:br>
            <a:r>
              <a:rPr lang="en-US" sz="2800" dirty="0">
                <a:solidFill>
                  <a:srgbClr val="2E2E2E"/>
                </a:solidFill>
              </a:rPr>
              <a:t>Drawing circles </a:t>
            </a:r>
            <a:br>
              <a:rPr lang="en-US" sz="2800" dirty="0">
                <a:solidFill>
                  <a:srgbClr val="2E2E2E"/>
                </a:solidFill>
              </a:rPr>
            </a:br>
            <a:r>
              <a:rPr lang="en-US" sz="2800" dirty="0">
                <a:solidFill>
                  <a:srgbClr val="2E2E2E"/>
                </a:solidFill>
              </a:rPr>
              <a:t>according to</a:t>
            </a:r>
            <a:r>
              <a:rPr lang="en-US" sz="2800" dirty="0" smtClean="0">
                <a:solidFill>
                  <a:srgbClr val="2E2E2E"/>
                </a:solidFill>
              </a:rPr>
              <a:t> Central Perspective</a:t>
            </a:r>
            <a:endParaRPr lang="en-US" dirty="0"/>
          </a:p>
        </p:txBody>
      </p:sp>
      <p:pic>
        <p:nvPicPr>
          <p:cNvPr id="33795" name="Picture 4"/>
          <p:cNvPicPr>
            <a:picLocks noChangeAspect="1" noChangeArrowheads="1"/>
          </p:cNvPicPr>
          <p:nvPr/>
        </p:nvPicPr>
        <p:blipFill>
          <a:blip r:embed="rId2"/>
          <a:srcRect/>
          <a:stretch>
            <a:fillRect/>
          </a:stretch>
        </p:blipFill>
        <p:spPr bwMode="auto">
          <a:xfrm>
            <a:off x="3962400" y="3922713"/>
            <a:ext cx="5181600" cy="2706687"/>
          </a:xfrm>
          <a:prstGeom prst="rect">
            <a:avLst/>
          </a:prstGeom>
          <a:noFill/>
          <a:ln w="9525">
            <a:noFill/>
            <a:miter lim="800000"/>
            <a:headEnd/>
            <a:tailEnd/>
          </a:ln>
        </p:spPr>
      </p:pic>
      <p:pic>
        <p:nvPicPr>
          <p:cNvPr id="33796" name="Picture 5"/>
          <p:cNvPicPr>
            <a:picLocks noChangeAspect="1" noChangeArrowheads="1"/>
          </p:cNvPicPr>
          <p:nvPr/>
        </p:nvPicPr>
        <p:blipFill>
          <a:blip r:embed="rId2"/>
          <a:srcRect/>
          <a:stretch>
            <a:fillRect/>
          </a:stretch>
        </p:blipFill>
        <p:spPr bwMode="auto">
          <a:xfrm rot="-5400000">
            <a:off x="-1466056" y="2183606"/>
            <a:ext cx="6140450" cy="3208338"/>
          </a:xfrm>
          <a:prstGeom prst="rect">
            <a:avLst/>
          </a:prstGeom>
          <a:noFill/>
          <a:ln w="9525">
            <a:noFill/>
            <a:miter lim="800000"/>
            <a:headEnd/>
            <a:tailEnd/>
          </a:ln>
        </p:spPr>
      </p:pic>
      <p:pic>
        <p:nvPicPr>
          <p:cNvPr id="33797" name="Picture 6" descr="Salgado15ab"/>
          <p:cNvPicPr>
            <a:picLocks noChangeAspect="1" noChangeArrowheads="1"/>
          </p:cNvPicPr>
          <p:nvPr/>
        </p:nvPicPr>
        <p:blipFill>
          <a:blip r:embed="rId3"/>
          <a:srcRect/>
          <a:stretch>
            <a:fillRect/>
          </a:stretch>
        </p:blipFill>
        <p:spPr bwMode="auto">
          <a:xfrm>
            <a:off x="5334000" y="2095500"/>
            <a:ext cx="3479800" cy="1714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br>
              <a:rPr lang="en-US" dirty="0">
                <a:solidFill>
                  <a:srgbClr val="2E2E2E"/>
                </a:solidFill>
              </a:rPr>
            </a:br>
            <a:r>
              <a:rPr lang="en-US" sz="2800" dirty="0">
                <a:solidFill>
                  <a:srgbClr val="2E2E2E"/>
                </a:solidFill>
              </a:rPr>
              <a:t>Drawing geometrical shapes</a:t>
            </a:r>
            <a:br>
              <a:rPr lang="en-US" sz="2800" dirty="0">
                <a:solidFill>
                  <a:srgbClr val="2E2E2E"/>
                </a:solidFill>
              </a:rPr>
            </a:br>
            <a:r>
              <a:rPr lang="en-US" sz="2800" dirty="0">
                <a:solidFill>
                  <a:srgbClr val="2E2E2E"/>
                </a:solidFill>
              </a:rPr>
              <a:t>according to</a:t>
            </a:r>
            <a:r>
              <a:rPr lang="en-US" sz="2800" dirty="0" smtClean="0">
                <a:solidFill>
                  <a:srgbClr val="2E2E2E"/>
                </a:solidFill>
              </a:rPr>
              <a:t> Central Perspective</a:t>
            </a:r>
            <a:endParaRPr lang="en-US" dirty="0"/>
          </a:p>
        </p:txBody>
      </p:sp>
      <p:pic>
        <p:nvPicPr>
          <p:cNvPr id="34819" name="Picture 5"/>
          <p:cNvPicPr>
            <a:picLocks noChangeAspect="1" noChangeArrowheads="1"/>
          </p:cNvPicPr>
          <p:nvPr/>
        </p:nvPicPr>
        <p:blipFill>
          <a:blip r:embed="rId2"/>
          <a:srcRect/>
          <a:stretch>
            <a:fillRect/>
          </a:stretch>
        </p:blipFill>
        <p:spPr bwMode="auto">
          <a:xfrm>
            <a:off x="0" y="2974975"/>
            <a:ext cx="7467600" cy="38830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br>
              <a:rPr lang="en-US" dirty="0">
                <a:solidFill>
                  <a:srgbClr val="2E2E2E"/>
                </a:solidFill>
              </a:rPr>
            </a:br>
            <a:r>
              <a:rPr lang="en-US" sz="2800" dirty="0">
                <a:solidFill>
                  <a:srgbClr val="2E2E2E"/>
                </a:solidFill>
              </a:rPr>
              <a:t>Parallel objects in a space</a:t>
            </a:r>
            <a:br>
              <a:rPr lang="en-US" sz="2800" dirty="0">
                <a:solidFill>
                  <a:srgbClr val="2E2E2E"/>
                </a:solidFill>
              </a:rPr>
            </a:br>
            <a:r>
              <a:rPr lang="en-US" sz="2800" dirty="0">
                <a:solidFill>
                  <a:srgbClr val="2E2E2E"/>
                </a:solidFill>
              </a:rPr>
              <a:t>seen with a one point perspective.</a:t>
            </a:r>
            <a:br>
              <a:rPr lang="en-US" sz="2800" dirty="0">
                <a:solidFill>
                  <a:srgbClr val="2E2E2E"/>
                </a:solidFill>
              </a:rPr>
            </a:br>
            <a:r>
              <a:rPr lang="en-US" sz="2000" dirty="0">
                <a:solidFill>
                  <a:srgbClr val="2E2E2E"/>
                </a:solidFill>
              </a:rPr>
              <a:t>(typical urban </a:t>
            </a:r>
            <a:r>
              <a:rPr lang="en-US" sz="2000" dirty="0" smtClean="0">
                <a:solidFill>
                  <a:srgbClr val="2E2E2E"/>
                </a:solidFill>
              </a:rPr>
              <a:t>landscape seen through Central Perspective)</a:t>
            </a:r>
            <a:endParaRPr lang="en-US" dirty="0"/>
          </a:p>
        </p:txBody>
      </p:sp>
      <p:pic>
        <p:nvPicPr>
          <p:cNvPr id="35843" name="Picture 5"/>
          <p:cNvPicPr>
            <a:picLocks noChangeAspect="1" noChangeArrowheads="1"/>
          </p:cNvPicPr>
          <p:nvPr/>
        </p:nvPicPr>
        <p:blipFill>
          <a:blip r:embed="rId2"/>
          <a:srcRect/>
          <a:stretch>
            <a:fillRect/>
          </a:stretch>
        </p:blipFill>
        <p:spPr bwMode="auto">
          <a:xfrm>
            <a:off x="0" y="2524125"/>
            <a:ext cx="8305800" cy="43338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in a space</a:t>
            </a:r>
            <a:br>
              <a:rPr lang="en-US" sz="2800">
                <a:solidFill>
                  <a:srgbClr val="2E2E2E"/>
                </a:solidFill>
              </a:rPr>
            </a:br>
            <a:r>
              <a:rPr lang="en-US" sz="2800">
                <a:solidFill>
                  <a:srgbClr val="2E2E2E"/>
                </a:solidFill>
              </a:rPr>
              <a:t>seen with a one point perspective.</a:t>
            </a:r>
            <a:br>
              <a:rPr lang="en-US" sz="2800">
                <a:solidFill>
                  <a:srgbClr val="2E2E2E"/>
                </a:solidFill>
              </a:rPr>
            </a:br>
            <a:r>
              <a:rPr lang="en-US" sz="2000">
                <a:solidFill>
                  <a:srgbClr val="2E2E2E"/>
                </a:solidFill>
              </a:rPr>
              <a:t>(typical urban landscape)</a:t>
            </a:r>
            <a:endParaRPr lang="en-US"/>
          </a:p>
        </p:txBody>
      </p:sp>
      <p:pic>
        <p:nvPicPr>
          <p:cNvPr id="36867" name="Picture 4"/>
          <p:cNvPicPr>
            <a:picLocks noChangeAspect="1" noChangeArrowheads="1"/>
          </p:cNvPicPr>
          <p:nvPr/>
        </p:nvPicPr>
        <p:blipFill>
          <a:blip r:embed="rId3"/>
          <a:srcRect/>
          <a:stretch>
            <a:fillRect/>
          </a:stretch>
        </p:blipFill>
        <p:spPr bwMode="auto">
          <a:xfrm>
            <a:off x="0" y="2792413"/>
            <a:ext cx="9144000" cy="4065587"/>
          </a:xfrm>
          <a:prstGeom prst="rect">
            <a:avLst/>
          </a:prstGeom>
          <a:noFill/>
          <a:ln w="9525">
            <a:noFill/>
            <a:miter lim="800000"/>
            <a:headEnd/>
            <a:tailEnd/>
          </a:ln>
        </p:spPr>
      </p:pic>
      <p:sp>
        <p:nvSpPr>
          <p:cNvPr id="36868" name="Rectangle 5"/>
          <p:cNvSpPr>
            <a:spLocks noChangeArrowheads="1"/>
          </p:cNvSpPr>
          <p:nvPr/>
        </p:nvSpPr>
        <p:spPr bwMode="auto">
          <a:xfrm>
            <a:off x="179388" y="2271713"/>
            <a:ext cx="4584700" cy="430212"/>
          </a:xfrm>
          <a:prstGeom prst="rect">
            <a:avLst/>
          </a:prstGeom>
          <a:noFill/>
          <a:ln w="9525">
            <a:noFill/>
            <a:miter lim="800000"/>
            <a:headEnd/>
            <a:tailEnd/>
          </a:ln>
        </p:spPr>
        <p:txBody>
          <a:bodyPr wrap="none">
            <a:prstTxWarp prst="textNoShape">
              <a:avLst/>
            </a:prstTxWarp>
            <a:spAutoFit/>
          </a:bodyPr>
          <a:lstStyle/>
          <a:p>
            <a:pPr eaLnBrk="1" hangingPunct="1">
              <a:spcBef>
                <a:spcPct val="30000"/>
              </a:spcBef>
            </a:pPr>
            <a:r>
              <a:rPr lang="en-US" sz="1200">
                <a:solidFill>
                  <a:srgbClr val="000000"/>
                </a:solidFill>
                <a:latin typeface="Verdana" pitchFamily="-105" charset="0"/>
              </a:rPr>
              <a:t>Masaccio, and Masolino .</a:t>
            </a:r>
            <a:br>
              <a:rPr lang="en-US" sz="1200">
                <a:solidFill>
                  <a:srgbClr val="000000"/>
                </a:solidFill>
                <a:latin typeface="Verdana" pitchFamily="-105" charset="0"/>
              </a:rPr>
            </a:br>
            <a:r>
              <a:rPr lang="en-US" sz="1000">
                <a:solidFill>
                  <a:srgbClr val="000000"/>
                </a:solidFill>
                <a:latin typeface="Verdana" pitchFamily="-105" charset="0"/>
              </a:rPr>
              <a:t>Brancacci Chapel of Santa Maria della Carmine in Florence, 1426-28</a:t>
            </a:r>
            <a:endParaRPr lang="en-US"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in a space</a:t>
            </a:r>
            <a:br>
              <a:rPr lang="en-US" sz="2800">
                <a:solidFill>
                  <a:srgbClr val="2E2E2E"/>
                </a:solidFill>
              </a:rPr>
            </a:br>
            <a:r>
              <a:rPr lang="en-US" sz="2800">
                <a:solidFill>
                  <a:srgbClr val="2E2E2E"/>
                </a:solidFill>
              </a:rPr>
              <a:t>seen with a one point perspective.</a:t>
            </a:r>
            <a:br>
              <a:rPr lang="en-US" sz="2800">
                <a:solidFill>
                  <a:srgbClr val="2E2E2E"/>
                </a:solidFill>
              </a:rPr>
            </a:br>
            <a:r>
              <a:rPr lang="en-US" sz="2000">
                <a:solidFill>
                  <a:srgbClr val="2E2E2E"/>
                </a:solidFill>
              </a:rPr>
              <a:t>(typical urban landscape)</a:t>
            </a:r>
            <a:endParaRPr lang="en-US"/>
          </a:p>
        </p:txBody>
      </p:sp>
      <p:pic>
        <p:nvPicPr>
          <p:cNvPr id="38915" name="Picture 3"/>
          <p:cNvPicPr>
            <a:picLocks noChangeAspect="1" noChangeArrowheads="1"/>
          </p:cNvPicPr>
          <p:nvPr/>
        </p:nvPicPr>
        <p:blipFill>
          <a:blip r:embed="rId3"/>
          <a:srcRect/>
          <a:stretch>
            <a:fillRect/>
          </a:stretch>
        </p:blipFill>
        <p:spPr bwMode="auto">
          <a:xfrm>
            <a:off x="0" y="2792413"/>
            <a:ext cx="9144000" cy="4065587"/>
          </a:xfrm>
          <a:prstGeom prst="rect">
            <a:avLst/>
          </a:prstGeom>
          <a:noFill/>
          <a:ln w="9525">
            <a:noFill/>
            <a:miter lim="800000"/>
            <a:headEnd/>
            <a:tailEnd/>
          </a:ln>
        </p:spPr>
      </p:pic>
      <p:sp>
        <p:nvSpPr>
          <p:cNvPr id="38916" name="Line 6"/>
          <p:cNvSpPr>
            <a:spLocks noChangeShapeType="1"/>
          </p:cNvSpPr>
          <p:nvPr/>
        </p:nvSpPr>
        <p:spPr bwMode="auto">
          <a:xfrm flipV="1">
            <a:off x="4495800" y="1905000"/>
            <a:ext cx="2286000" cy="2590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17" name="Line 8"/>
          <p:cNvSpPr>
            <a:spLocks noChangeShapeType="1"/>
          </p:cNvSpPr>
          <p:nvPr/>
        </p:nvSpPr>
        <p:spPr bwMode="auto">
          <a:xfrm flipH="1" flipV="1">
            <a:off x="4495800" y="4495800"/>
            <a:ext cx="1600200" cy="2362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18" name="Line 9"/>
          <p:cNvSpPr>
            <a:spLocks noChangeShapeType="1"/>
          </p:cNvSpPr>
          <p:nvPr/>
        </p:nvSpPr>
        <p:spPr bwMode="auto">
          <a:xfrm flipH="1">
            <a:off x="4495800" y="3124200"/>
            <a:ext cx="20574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19" name="Line 10"/>
          <p:cNvSpPr>
            <a:spLocks noChangeShapeType="1"/>
          </p:cNvSpPr>
          <p:nvPr/>
        </p:nvSpPr>
        <p:spPr bwMode="auto">
          <a:xfrm flipH="1">
            <a:off x="4495800" y="3352800"/>
            <a:ext cx="464820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0" name="Line 11"/>
          <p:cNvSpPr>
            <a:spLocks noChangeShapeType="1"/>
          </p:cNvSpPr>
          <p:nvPr/>
        </p:nvSpPr>
        <p:spPr bwMode="auto">
          <a:xfrm flipH="1">
            <a:off x="4495800" y="3657600"/>
            <a:ext cx="464820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1" name="Line 12"/>
          <p:cNvSpPr>
            <a:spLocks noChangeShapeType="1"/>
          </p:cNvSpPr>
          <p:nvPr/>
        </p:nvSpPr>
        <p:spPr bwMode="auto">
          <a:xfrm flipH="1" flipV="1">
            <a:off x="4495800" y="4495800"/>
            <a:ext cx="4876800" cy="2133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2" name="Rectangle 5"/>
          <p:cNvSpPr>
            <a:spLocks noChangeArrowheads="1"/>
          </p:cNvSpPr>
          <p:nvPr/>
        </p:nvSpPr>
        <p:spPr bwMode="auto">
          <a:xfrm>
            <a:off x="179388" y="2271713"/>
            <a:ext cx="4584700" cy="430212"/>
          </a:xfrm>
          <a:prstGeom prst="rect">
            <a:avLst/>
          </a:prstGeom>
          <a:noFill/>
          <a:ln w="9525">
            <a:noFill/>
            <a:miter lim="800000"/>
            <a:headEnd/>
            <a:tailEnd/>
          </a:ln>
        </p:spPr>
        <p:txBody>
          <a:bodyPr wrap="none">
            <a:prstTxWarp prst="textNoShape">
              <a:avLst/>
            </a:prstTxWarp>
            <a:spAutoFit/>
          </a:bodyPr>
          <a:lstStyle/>
          <a:p>
            <a:pPr eaLnBrk="1" hangingPunct="1">
              <a:spcBef>
                <a:spcPct val="30000"/>
              </a:spcBef>
            </a:pPr>
            <a:r>
              <a:rPr lang="en-US" sz="1200">
                <a:solidFill>
                  <a:srgbClr val="000000"/>
                </a:solidFill>
                <a:latin typeface="Verdana" pitchFamily="-105" charset="0"/>
              </a:rPr>
              <a:t>Masaccio, and Masolino .</a:t>
            </a:r>
            <a:br>
              <a:rPr lang="en-US" sz="1200">
                <a:solidFill>
                  <a:srgbClr val="000000"/>
                </a:solidFill>
                <a:latin typeface="Verdana" pitchFamily="-105" charset="0"/>
              </a:rPr>
            </a:br>
            <a:r>
              <a:rPr lang="en-US" sz="1000">
                <a:solidFill>
                  <a:srgbClr val="000000"/>
                </a:solidFill>
                <a:latin typeface="Verdana" pitchFamily="-105" charset="0"/>
              </a:rPr>
              <a:t>Brancacci Chapel of Santa Maria della Carmine in Florence, 1426-28</a:t>
            </a:r>
            <a:endParaRPr lang="en-US"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a:t>
            </a:r>
            <a:br>
              <a:rPr lang="en-US" sz="2800">
                <a:solidFill>
                  <a:srgbClr val="2E2E2E"/>
                </a:solidFill>
              </a:rPr>
            </a:br>
            <a:r>
              <a:rPr lang="en-US" sz="2000">
                <a:solidFill>
                  <a:srgbClr val="2E2E2E"/>
                </a:solidFill>
              </a:rPr>
              <a:t>(typical interior situation)</a:t>
            </a:r>
            <a:endParaRPr lang="en-US"/>
          </a:p>
        </p:txBody>
      </p:sp>
      <p:pic>
        <p:nvPicPr>
          <p:cNvPr id="40963" name="Picture 4"/>
          <p:cNvPicPr>
            <a:picLocks noChangeAspect="1" noChangeArrowheads="1"/>
          </p:cNvPicPr>
          <p:nvPr/>
        </p:nvPicPr>
        <p:blipFill>
          <a:blip r:embed="rId2"/>
          <a:srcRect/>
          <a:stretch>
            <a:fillRect/>
          </a:stretch>
        </p:blipFill>
        <p:spPr bwMode="auto">
          <a:xfrm>
            <a:off x="0" y="3405188"/>
            <a:ext cx="8059738" cy="34528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a:t>
            </a:r>
            <a:br>
              <a:rPr lang="en-US" sz="2800">
                <a:solidFill>
                  <a:srgbClr val="2E2E2E"/>
                </a:solidFill>
              </a:rPr>
            </a:br>
            <a:r>
              <a:rPr lang="en-US" sz="2000">
                <a:solidFill>
                  <a:srgbClr val="2E2E2E"/>
                </a:solidFill>
              </a:rPr>
              <a:t>(frontal view)</a:t>
            </a:r>
            <a:endParaRPr lang="en-US"/>
          </a:p>
        </p:txBody>
      </p:sp>
      <p:pic>
        <p:nvPicPr>
          <p:cNvPr id="41987" name="Picture 4"/>
          <p:cNvPicPr>
            <a:picLocks noChangeAspect="1" noChangeArrowheads="1"/>
          </p:cNvPicPr>
          <p:nvPr/>
        </p:nvPicPr>
        <p:blipFill>
          <a:blip r:embed="rId2"/>
          <a:srcRect/>
          <a:stretch>
            <a:fillRect/>
          </a:stretch>
        </p:blipFill>
        <p:spPr bwMode="auto">
          <a:xfrm>
            <a:off x="0" y="2165350"/>
            <a:ext cx="7924800" cy="4692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a:t>
            </a:r>
            <a:br>
              <a:rPr lang="en-US" sz="2800">
                <a:solidFill>
                  <a:srgbClr val="2E2E2E"/>
                </a:solidFill>
              </a:rPr>
            </a:br>
            <a:r>
              <a:rPr lang="en-US" sz="2000">
                <a:solidFill>
                  <a:srgbClr val="2E2E2E"/>
                </a:solidFill>
              </a:rPr>
              <a:t>(typical </a:t>
            </a:r>
            <a:br>
              <a:rPr lang="en-US" sz="2000">
                <a:solidFill>
                  <a:srgbClr val="2E2E2E"/>
                </a:solidFill>
              </a:rPr>
            </a:br>
            <a:r>
              <a:rPr lang="en-US" sz="2000">
                <a:solidFill>
                  <a:srgbClr val="2E2E2E"/>
                </a:solidFill>
              </a:rPr>
              <a:t>interior situation,)</a:t>
            </a:r>
            <a:endParaRPr lang="en-US"/>
          </a:p>
        </p:txBody>
      </p:sp>
      <p:pic>
        <p:nvPicPr>
          <p:cNvPr id="43011" name="Picture 4"/>
          <p:cNvPicPr>
            <a:picLocks noChangeAspect="1" noChangeArrowheads="1"/>
          </p:cNvPicPr>
          <p:nvPr/>
        </p:nvPicPr>
        <p:blipFill>
          <a:blip r:embed="rId2">
            <a:lum bright="-4000" contrast="8000"/>
          </a:blip>
          <a:srcRect/>
          <a:stretch>
            <a:fillRect/>
          </a:stretch>
        </p:blipFill>
        <p:spPr bwMode="auto">
          <a:xfrm>
            <a:off x="0" y="1303338"/>
            <a:ext cx="5791200" cy="5554662"/>
          </a:xfrm>
          <a:prstGeom prst="rect">
            <a:avLst/>
          </a:prstGeom>
          <a:noFill/>
          <a:ln w="9525">
            <a:noFill/>
            <a:miter lim="800000"/>
            <a:headEnd/>
            <a:tailEnd/>
          </a:ln>
        </p:spPr>
      </p:pic>
      <p:sp>
        <p:nvSpPr>
          <p:cNvPr id="43012" name="Rectangle 5"/>
          <p:cNvSpPr>
            <a:spLocks noChangeArrowheads="1"/>
          </p:cNvSpPr>
          <p:nvPr/>
        </p:nvSpPr>
        <p:spPr bwMode="auto">
          <a:xfrm>
            <a:off x="5791200" y="4267200"/>
            <a:ext cx="2065338" cy="1924050"/>
          </a:xfrm>
          <a:prstGeom prst="rect">
            <a:avLst/>
          </a:prstGeom>
          <a:noFill/>
          <a:ln w="9525">
            <a:noFill/>
            <a:miter lim="800000"/>
            <a:headEnd/>
            <a:tailEnd/>
          </a:ln>
        </p:spPr>
        <p:txBody>
          <a:bodyPr>
            <a:prstTxWarp prst="textNoShape">
              <a:avLst/>
            </a:prstTxWarp>
            <a:spAutoFit/>
          </a:bodyPr>
          <a:lstStyle/>
          <a:p>
            <a:r>
              <a:rPr lang="en-US" sz="1200">
                <a:latin typeface="Arial" pitchFamily="-105" charset="0"/>
              </a:rPr>
              <a:t>Early Rennaisance </a:t>
            </a:r>
          </a:p>
          <a:p>
            <a:r>
              <a:rPr lang="en-US" sz="1200">
                <a:latin typeface="Arial" pitchFamily="-105" charset="0"/>
              </a:rPr>
              <a:t>Sandro Boticelli</a:t>
            </a:r>
          </a:p>
          <a:p>
            <a:r>
              <a:rPr lang="en-US" sz="1200">
                <a:latin typeface="Arial" pitchFamily="-105" charset="0"/>
              </a:rPr>
              <a:t>(1445-1510)</a:t>
            </a:r>
          </a:p>
          <a:p>
            <a:r>
              <a:rPr lang="en-US" sz="1200">
                <a:latin typeface="Arial" pitchFamily="-105" charset="0"/>
              </a:rPr>
              <a:t>“The Cestello Annunciation”</a:t>
            </a:r>
          </a:p>
          <a:p>
            <a:endParaRPr lang="en-US" sz="1200">
              <a:latin typeface="Arial" pitchFamily="-105" charset="0"/>
            </a:endParaRPr>
          </a:p>
          <a:p>
            <a:r>
              <a:rPr lang="en-US" sz="1100">
                <a:solidFill>
                  <a:srgbClr val="000000"/>
                </a:solidFill>
                <a:latin typeface="Arial" pitchFamily="-105" charset="0"/>
              </a:rPr>
              <a:t>56 x 150 cm</a:t>
            </a:r>
          </a:p>
          <a:p>
            <a:r>
              <a:rPr lang="en-US" sz="1100">
                <a:solidFill>
                  <a:srgbClr val="000000"/>
                </a:solidFill>
                <a:latin typeface="Arial" pitchFamily="-105" charset="0"/>
              </a:rPr>
              <a:t>(61,3 x 59,0 inches</a:t>
            </a:r>
            <a:endParaRPr lang="en-US" sz="1200">
              <a:latin typeface="Arial" pitchFamily="-105" charset="0"/>
            </a:endParaRPr>
          </a:p>
          <a:p>
            <a:endParaRPr lang="en-US" sz="1200">
              <a:latin typeface="Arial" pitchFamily="-105" charset="0"/>
            </a:endParaRP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2209800"/>
          </a:xfrm>
          <a:solidFill>
            <a:schemeClr val="accent1"/>
          </a:solidFill>
        </p:spPr>
        <p:txBody>
          <a:bodyPr anchor="t"/>
          <a:lstStyle/>
          <a:p>
            <a:pPr eaLnBrk="1" hangingPunct="1"/>
            <a:r>
              <a:rPr lang="en-US" dirty="0">
                <a:solidFill>
                  <a:srgbClr val="2E2E2E"/>
                </a:solidFill>
              </a:rPr>
              <a:t>The perspective system</a:t>
            </a:r>
            <a:br>
              <a:rPr lang="en-US" dirty="0">
                <a:solidFill>
                  <a:srgbClr val="2E2E2E"/>
                </a:solidFill>
              </a:rPr>
            </a:br>
            <a:r>
              <a:rPr lang="en-US" sz="3600" dirty="0" smtClean="0">
                <a:solidFill>
                  <a:srgbClr val="2E2E2E"/>
                </a:solidFill>
              </a:rPr>
              <a:t>Representing real space in a 2D surface</a:t>
            </a:r>
            <a:endParaRPr lang="en-US" dirty="0"/>
          </a:p>
        </p:txBody>
      </p:sp>
      <p:pic>
        <p:nvPicPr>
          <p:cNvPr id="16387" name="Picture 5"/>
          <p:cNvPicPr>
            <a:picLocks noChangeAspect="1" noChangeArrowheads="1"/>
          </p:cNvPicPr>
          <p:nvPr/>
        </p:nvPicPr>
        <p:blipFill>
          <a:blip r:embed="rId3"/>
          <a:srcRect/>
          <a:stretch>
            <a:fillRect/>
          </a:stretch>
        </p:blipFill>
        <p:spPr bwMode="auto">
          <a:xfrm>
            <a:off x="533400" y="1752600"/>
            <a:ext cx="8001000" cy="3689350"/>
          </a:xfrm>
          <a:prstGeom prst="rect">
            <a:avLst/>
          </a:prstGeom>
          <a:noFill/>
          <a:ln w="9525">
            <a:noFill/>
            <a:miter lim="800000"/>
            <a:headEnd/>
            <a:tailEnd/>
          </a:ln>
        </p:spPr>
      </p:pic>
      <p:sp>
        <p:nvSpPr>
          <p:cNvPr id="16388" name="Rectangle 6"/>
          <p:cNvSpPr>
            <a:spLocks noChangeArrowheads="1"/>
          </p:cNvSpPr>
          <p:nvPr/>
        </p:nvSpPr>
        <p:spPr bwMode="auto">
          <a:xfrm>
            <a:off x="1787525" y="57562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6389" name="AutoShape 7"/>
          <p:cNvSpPr>
            <a:spLocks noChangeArrowheads="1"/>
          </p:cNvSpPr>
          <p:nvPr/>
        </p:nvSpPr>
        <p:spPr bwMode="auto">
          <a:xfrm>
            <a:off x="5867400" y="5486400"/>
            <a:ext cx="2667000" cy="1143000"/>
          </a:xfrm>
          <a:prstGeom prst="upArrowCallout">
            <a:avLst>
              <a:gd name="adj1" fmla="val 58333"/>
              <a:gd name="adj2" fmla="val 58333"/>
              <a:gd name="adj3" fmla="val 16667"/>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solidFill>
                  <a:srgbClr val="336666"/>
                </a:solidFill>
                <a:latin typeface="Arial" pitchFamily="-105" charset="0"/>
              </a:rPr>
              <a:t>One point </a:t>
            </a:r>
            <a:r>
              <a:rPr lang="en-US" sz="1800" dirty="0" smtClean="0">
                <a:solidFill>
                  <a:srgbClr val="336666"/>
                </a:solidFill>
                <a:latin typeface="Arial" pitchFamily="-105" charset="0"/>
              </a:rPr>
              <a:t>perspective</a:t>
            </a:r>
          </a:p>
          <a:p>
            <a:pPr algn="ctr"/>
            <a:r>
              <a:rPr lang="en-US" sz="1800" dirty="0" smtClean="0">
                <a:solidFill>
                  <a:srgbClr val="336666"/>
                </a:solidFill>
                <a:latin typeface="Arial" pitchFamily="-105" charset="0"/>
              </a:rPr>
              <a:t>Central Perspective</a:t>
            </a:r>
            <a:endParaRPr lang="en-US" dirty="0"/>
          </a:p>
        </p:txBody>
      </p:sp>
      <p:sp>
        <p:nvSpPr>
          <p:cNvPr id="16390" name="Rectangle 5"/>
          <p:cNvSpPr>
            <a:spLocks noChangeArrowheads="1"/>
          </p:cNvSpPr>
          <p:nvPr/>
        </p:nvSpPr>
        <p:spPr bwMode="auto">
          <a:xfrm>
            <a:off x="228600" y="5638800"/>
            <a:ext cx="5257800" cy="1169551"/>
          </a:xfrm>
          <a:prstGeom prst="rect">
            <a:avLst/>
          </a:prstGeom>
          <a:noFill/>
          <a:ln w="9525">
            <a:noFill/>
            <a:miter lim="800000"/>
            <a:headEnd/>
            <a:tailEnd/>
          </a:ln>
        </p:spPr>
        <p:txBody>
          <a:bodyPr>
            <a:prstTxWarp prst="textNoShape">
              <a:avLst/>
            </a:prstTxWarp>
            <a:spAutoFit/>
          </a:bodyPr>
          <a:lstStyle/>
          <a:p>
            <a:r>
              <a:rPr lang="en-US" sz="1000" dirty="0">
                <a:latin typeface="Verdana" pitchFamily="-105" charset="0"/>
              </a:rPr>
              <a:t>One point </a:t>
            </a:r>
            <a:r>
              <a:rPr lang="en-US" sz="1000" dirty="0" smtClean="0">
                <a:latin typeface="Verdana" pitchFamily="-105" charset="0"/>
              </a:rPr>
              <a:t>perspective, Central </a:t>
            </a:r>
            <a:r>
              <a:rPr lang="en-US" sz="1000" dirty="0">
                <a:latin typeface="Verdana" pitchFamily="-105" charset="0"/>
              </a:rPr>
              <a:t>or Linear perspective.</a:t>
            </a:r>
          </a:p>
          <a:p>
            <a:r>
              <a:rPr lang="en-US" sz="1000" dirty="0">
                <a:latin typeface="Verdana" pitchFamily="-105" charset="0"/>
              </a:rPr>
              <a:t>The horizon line in perspective drawing is a horizontal line across the picture.</a:t>
            </a:r>
            <a:br>
              <a:rPr lang="en-US" sz="1000" dirty="0">
                <a:latin typeface="Verdana" pitchFamily="-105" charset="0"/>
              </a:rPr>
            </a:br>
            <a:r>
              <a:rPr lang="en-US" sz="1000" dirty="0">
                <a:latin typeface="Verdana" pitchFamily="-105" charset="0"/>
              </a:rPr>
              <a:t>It is always at eye level - its placement determines where we seem to be looking from - a high place, or from close to the ground. </a:t>
            </a:r>
            <a:br>
              <a:rPr lang="en-US" sz="1000" dirty="0">
                <a:latin typeface="Verdana" pitchFamily="-105" charset="0"/>
              </a:rPr>
            </a:br>
            <a:r>
              <a:rPr lang="en-US" sz="1000" dirty="0">
                <a:latin typeface="Verdana" pitchFamily="-105" charset="0"/>
              </a:rPr>
              <a:t>The actual horizon might not be visible, but you need to draw a 'virtual' horizon to construct a picture in perspective</a:t>
            </a:r>
            <a:r>
              <a:rPr lang="en-US" sz="1000" dirty="0" smtClean="0">
                <a:latin typeface="Verdana" pitchFamily="-105" charset="0"/>
              </a:rPr>
              <a:t>. Objects are perceived smaller as they get close to that line.</a:t>
            </a:r>
            <a:endParaRPr lang="en-US" sz="1000" dirty="0">
              <a:latin typeface="Verdana" pitchFamily="-105"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smtClean="0">
                <a:solidFill>
                  <a:srgbClr val="2E2E2E"/>
                </a:solidFill>
              </a:rPr>
              <a:t/>
            </a:r>
            <a:br>
              <a:rPr lang="en-US" smtClean="0">
                <a:solidFill>
                  <a:srgbClr val="2E2E2E"/>
                </a:solidFill>
              </a:rPr>
            </a:br>
            <a:r>
              <a:rPr lang="en-US" sz="2800" smtClean="0">
                <a:solidFill>
                  <a:srgbClr val="2E2E2E"/>
                </a:solidFill>
              </a:rPr>
              <a:t/>
            </a:r>
            <a:br>
              <a:rPr lang="en-US" sz="2800" smtClean="0">
                <a:solidFill>
                  <a:srgbClr val="2E2E2E"/>
                </a:solidFill>
              </a:rPr>
            </a:br>
            <a:endParaRPr lang="en-US" smtClean="0"/>
          </a:p>
        </p:txBody>
      </p:sp>
      <p:pic>
        <p:nvPicPr>
          <p:cNvPr id="44035" name="Picture 5"/>
          <p:cNvPicPr>
            <a:picLocks noChangeAspect="1" noChangeArrowheads="1"/>
          </p:cNvPicPr>
          <p:nvPr/>
        </p:nvPicPr>
        <p:blipFill>
          <a:blip r:embed="rId3"/>
          <a:srcRect/>
          <a:stretch>
            <a:fillRect/>
          </a:stretch>
        </p:blipFill>
        <p:spPr bwMode="auto">
          <a:xfrm>
            <a:off x="2667000" y="0"/>
            <a:ext cx="4514850" cy="6858000"/>
          </a:xfrm>
          <a:prstGeom prst="rect">
            <a:avLst/>
          </a:prstGeom>
          <a:noFill/>
          <a:ln w="9525">
            <a:noFill/>
            <a:miter lim="800000"/>
            <a:headEnd/>
            <a:tailEnd/>
          </a:ln>
        </p:spPr>
      </p:pic>
      <p:sp>
        <p:nvSpPr>
          <p:cNvPr id="44036" name="Line 6"/>
          <p:cNvSpPr>
            <a:spLocks noChangeShapeType="1"/>
          </p:cNvSpPr>
          <p:nvPr/>
        </p:nvSpPr>
        <p:spPr bwMode="auto">
          <a:xfrm>
            <a:off x="0" y="2667000"/>
            <a:ext cx="9144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37" name="Line 7"/>
          <p:cNvSpPr>
            <a:spLocks noChangeShapeType="1"/>
          </p:cNvSpPr>
          <p:nvPr/>
        </p:nvSpPr>
        <p:spPr bwMode="auto">
          <a:xfrm flipH="1">
            <a:off x="2667000" y="2667000"/>
            <a:ext cx="2286000" cy="419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38" name="Line 8"/>
          <p:cNvSpPr>
            <a:spLocks noChangeShapeType="1"/>
          </p:cNvSpPr>
          <p:nvPr/>
        </p:nvSpPr>
        <p:spPr bwMode="auto">
          <a:xfrm flipH="1">
            <a:off x="228600" y="2667000"/>
            <a:ext cx="4724400" cy="419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39" name="Line 9"/>
          <p:cNvSpPr>
            <a:spLocks noChangeShapeType="1"/>
          </p:cNvSpPr>
          <p:nvPr/>
        </p:nvSpPr>
        <p:spPr bwMode="auto">
          <a:xfrm>
            <a:off x="4876800" y="2667000"/>
            <a:ext cx="4648200"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40" name="Line 10"/>
          <p:cNvSpPr>
            <a:spLocks noChangeShapeType="1"/>
          </p:cNvSpPr>
          <p:nvPr/>
        </p:nvSpPr>
        <p:spPr bwMode="auto">
          <a:xfrm flipH="1">
            <a:off x="-533400" y="2667000"/>
            <a:ext cx="5486400" cy="2514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41" name="Line 11"/>
          <p:cNvSpPr>
            <a:spLocks noChangeShapeType="1"/>
          </p:cNvSpPr>
          <p:nvPr/>
        </p:nvSpPr>
        <p:spPr bwMode="auto">
          <a:xfrm>
            <a:off x="4876800" y="2667000"/>
            <a:ext cx="5029200" cy="2209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42" name="Line 12"/>
          <p:cNvSpPr>
            <a:spLocks noChangeShapeType="1"/>
          </p:cNvSpPr>
          <p:nvPr/>
        </p:nvSpPr>
        <p:spPr bwMode="auto">
          <a:xfrm flipH="1">
            <a:off x="-228600" y="2667000"/>
            <a:ext cx="5181600" cy="1828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43" name="Line 13"/>
          <p:cNvSpPr>
            <a:spLocks noChangeShapeType="1"/>
          </p:cNvSpPr>
          <p:nvPr/>
        </p:nvSpPr>
        <p:spPr bwMode="auto">
          <a:xfrm>
            <a:off x="4876800" y="2667000"/>
            <a:ext cx="4495800" cy="1600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044" name="Rectangle 14"/>
          <p:cNvSpPr>
            <a:spLocks noChangeArrowheads="1"/>
          </p:cNvSpPr>
          <p:nvPr/>
        </p:nvSpPr>
        <p:spPr bwMode="auto">
          <a:xfrm>
            <a:off x="7443788" y="57753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4045" name="Rectangle 15"/>
          <p:cNvSpPr>
            <a:spLocks noChangeArrowheads="1"/>
          </p:cNvSpPr>
          <p:nvPr/>
        </p:nvSpPr>
        <p:spPr bwMode="auto">
          <a:xfrm>
            <a:off x="0" y="228600"/>
            <a:ext cx="2590800" cy="1187450"/>
          </a:xfrm>
          <a:prstGeom prst="rect">
            <a:avLst/>
          </a:prstGeom>
          <a:noFill/>
          <a:ln w="9525">
            <a:noFill/>
            <a:miter lim="800000"/>
            <a:headEnd/>
            <a:tailEnd/>
          </a:ln>
        </p:spPr>
        <p:txBody>
          <a:bodyPr wrap="none">
            <a:prstTxWarp prst="textNoShape">
              <a:avLst/>
            </a:prstTxWarp>
            <a:spAutoFit/>
          </a:bodyPr>
          <a:lstStyle/>
          <a:p>
            <a:r>
              <a:rPr lang="en-US" sz="1400">
                <a:latin typeface="Verdana" pitchFamily="-105" charset="0"/>
              </a:rPr>
              <a:t>The marriage of the virgin,</a:t>
            </a:r>
          </a:p>
          <a:p>
            <a:r>
              <a:rPr lang="en-US" sz="1400">
                <a:latin typeface="Verdana" pitchFamily="-105" charset="0"/>
              </a:rPr>
              <a:t>1504.</a:t>
            </a:r>
          </a:p>
          <a:p>
            <a:r>
              <a:rPr lang="en-US" sz="1000">
                <a:latin typeface="Verdana" pitchFamily="-105" charset="0"/>
              </a:rPr>
              <a:t>“Lo sposalizio della vergine”</a:t>
            </a:r>
          </a:p>
          <a:p>
            <a:r>
              <a:rPr lang="en-US" sz="1000">
                <a:latin typeface="Verdana" pitchFamily="-105" charset="0"/>
              </a:rPr>
              <a:t>Pinacoteca Brera, Milano.</a:t>
            </a:r>
          </a:p>
          <a:p>
            <a:endParaRPr lang="en-US" sz="1000">
              <a:latin typeface="Verdana" pitchFamily="-105" charset="0"/>
            </a:endParaRPr>
          </a:p>
          <a:p>
            <a:r>
              <a:rPr lang="en-US" sz="1400" b="1">
                <a:solidFill>
                  <a:srgbClr val="292929"/>
                </a:solidFill>
                <a:latin typeface="Verdana" pitchFamily="-105" charset="0"/>
              </a:rPr>
              <a:t>Raffaello</a:t>
            </a:r>
            <a:endParaRPr lang="en-US" sz="1000">
              <a:latin typeface="Verdana" pitchFamily="-105"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6082" name="Rectangle 2"/>
          <p:cNvSpPr txBox="1">
            <a:spLocks noChangeArrowheads="1"/>
          </p:cNvSpPr>
          <p:nvPr/>
        </p:nvSpPr>
        <p:spPr bwMode="auto">
          <a:xfrm>
            <a:off x="0" y="0"/>
            <a:ext cx="9144000" cy="2286000"/>
          </a:xfrm>
          <a:prstGeom prst="rect">
            <a:avLst/>
          </a:prstGeom>
          <a:solidFill>
            <a:schemeClr val="accent1"/>
          </a:solidFill>
          <a:ln w="9525">
            <a:noFill/>
            <a:miter lim="800000"/>
            <a:headEnd/>
            <a:tailEnd/>
          </a:ln>
        </p:spPr>
        <p:txBody>
          <a:bodyPr>
            <a:prstTxWarp prst="textNoShape">
              <a:avLst/>
            </a:prstTxWarp>
          </a:bodyPr>
          <a:lstStyle/>
          <a:p>
            <a:pPr algn="r" eaLnBrk="1" hangingPunct="1"/>
            <a:r>
              <a:rPr lang="en-US" sz="4400">
                <a:solidFill>
                  <a:srgbClr val="2E2E2E"/>
                </a:solidFill>
                <a:latin typeface="Arial" pitchFamily="-105" charset="0"/>
              </a:rPr>
              <a:t>Perspective</a:t>
            </a:r>
            <a:br>
              <a:rPr lang="en-US" sz="4400">
                <a:solidFill>
                  <a:srgbClr val="2E2E2E"/>
                </a:solidFill>
                <a:latin typeface="Arial" pitchFamily="-105" charset="0"/>
              </a:rPr>
            </a:br>
            <a:r>
              <a:rPr lang="en-US" sz="2000">
                <a:solidFill>
                  <a:srgbClr val="2E2E2E"/>
                </a:solidFill>
                <a:latin typeface="Arial" pitchFamily="-105" charset="0"/>
              </a:rPr>
              <a:t>Central point of view inside a cube.</a:t>
            </a:r>
            <a:br>
              <a:rPr lang="en-US" sz="2000">
                <a:solidFill>
                  <a:srgbClr val="2E2E2E"/>
                </a:solidFill>
                <a:latin typeface="Arial" pitchFamily="-105" charset="0"/>
              </a:rPr>
            </a:br>
            <a:endParaRPr lang="en-US" sz="2000">
              <a:latin typeface="Arial" pitchFamily="-105" charset="0"/>
            </a:endParaRPr>
          </a:p>
        </p:txBody>
      </p:sp>
      <p:pic>
        <p:nvPicPr>
          <p:cNvPr id="46083" name="Picture 4"/>
          <p:cNvPicPr>
            <a:picLocks noChangeAspect="1" noChangeArrowheads="1"/>
          </p:cNvPicPr>
          <p:nvPr/>
        </p:nvPicPr>
        <p:blipFill>
          <a:blip r:embed="rId3">
            <a:lum bright="-10000" contrast="14000"/>
          </a:blip>
          <a:srcRect/>
          <a:stretch>
            <a:fillRect/>
          </a:stretch>
        </p:blipFill>
        <p:spPr bwMode="auto">
          <a:xfrm>
            <a:off x="0" y="1908175"/>
            <a:ext cx="8077200" cy="4949825"/>
          </a:xfrm>
          <a:prstGeom prst="rect">
            <a:avLst/>
          </a:prstGeom>
          <a:noFill/>
          <a:ln w="9525">
            <a:noFill/>
            <a:miter lim="800000"/>
            <a:headEnd/>
            <a:tailEnd/>
          </a:ln>
        </p:spPr>
      </p:pic>
      <p:sp>
        <p:nvSpPr>
          <p:cNvPr id="46084" name="TextBox 3"/>
          <p:cNvSpPr txBox="1">
            <a:spLocks noChangeArrowheads="1"/>
          </p:cNvSpPr>
          <p:nvPr/>
        </p:nvSpPr>
        <p:spPr bwMode="auto">
          <a:xfrm>
            <a:off x="152400" y="1143000"/>
            <a:ext cx="2895600" cy="615950"/>
          </a:xfrm>
          <a:prstGeom prst="rect">
            <a:avLst/>
          </a:prstGeom>
          <a:noFill/>
          <a:ln w="9525">
            <a:noFill/>
            <a:miter lim="800000"/>
            <a:headEnd/>
            <a:tailEnd/>
          </a:ln>
        </p:spPr>
        <p:txBody>
          <a:bodyPr>
            <a:prstTxWarp prst="textNoShape">
              <a:avLst/>
            </a:prstTxWarp>
            <a:spAutoFit/>
          </a:bodyPr>
          <a:lstStyle/>
          <a:p>
            <a:r>
              <a:rPr lang="en-US" sz="1200">
                <a:latin typeface="Verdana" pitchFamily="-105" charset="0"/>
              </a:rPr>
              <a:t>Lorenzo Ghilberti, Architect</a:t>
            </a:r>
          </a:p>
          <a:p>
            <a:r>
              <a:rPr lang="en-US" sz="1200">
                <a:latin typeface="Verdana" pitchFamily="-105" charset="0"/>
              </a:rPr>
              <a:t>1378-1455</a:t>
            </a:r>
          </a:p>
          <a:p>
            <a:r>
              <a:rPr lang="en-US" sz="1000">
                <a:solidFill>
                  <a:srgbClr val="262626"/>
                </a:solidFill>
                <a:latin typeface="Verdana" pitchFamily="-105" charset="0"/>
              </a:rPr>
              <a:t>Porta Baptisterio Fiorenze. Bass Relief</a:t>
            </a:r>
            <a:endParaRPr lang="en-US"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000">
                <a:solidFill>
                  <a:srgbClr val="2E2E2E"/>
                </a:solidFill>
              </a:rPr>
              <a:t>Central point of view inside a cube.</a:t>
            </a:r>
            <a:br>
              <a:rPr lang="en-US" sz="2000">
                <a:solidFill>
                  <a:srgbClr val="2E2E2E"/>
                </a:solidFill>
              </a:rPr>
            </a:br>
            <a:endParaRPr lang="en-US" sz="2000"/>
          </a:p>
        </p:txBody>
      </p:sp>
      <p:pic>
        <p:nvPicPr>
          <p:cNvPr id="48131" name="Picture 3"/>
          <p:cNvPicPr>
            <a:picLocks noChangeAspect="1" noChangeArrowheads="1"/>
          </p:cNvPicPr>
          <p:nvPr/>
        </p:nvPicPr>
        <p:blipFill>
          <a:blip r:embed="rId3">
            <a:lum bright="-10000" contrast="14000"/>
          </a:blip>
          <a:srcRect/>
          <a:stretch>
            <a:fillRect/>
          </a:stretch>
        </p:blipFill>
        <p:spPr bwMode="auto">
          <a:xfrm>
            <a:off x="0" y="1755775"/>
            <a:ext cx="8077200" cy="4949825"/>
          </a:xfrm>
          <a:prstGeom prst="rect">
            <a:avLst/>
          </a:prstGeom>
          <a:noFill/>
          <a:ln w="9525">
            <a:noFill/>
            <a:miter lim="800000"/>
            <a:headEnd/>
            <a:tailEnd/>
          </a:ln>
        </p:spPr>
      </p:pic>
      <p:sp>
        <p:nvSpPr>
          <p:cNvPr id="48132" name="Line 4"/>
          <p:cNvSpPr>
            <a:spLocks noChangeShapeType="1"/>
          </p:cNvSpPr>
          <p:nvPr/>
        </p:nvSpPr>
        <p:spPr bwMode="auto">
          <a:xfrm flipV="1">
            <a:off x="2819400" y="1905000"/>
            <a:ext cx="34290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3" name="Line 5"/>
          <p:cNvSpPr>
            <a:spLocks noChangeShapeType="1"/>
          </p:cNvSpPr>
          <p:nvPr/>
        </p:nvSpPr>
        <p:spPr bwMode="auto">
          <a:xfrm flipV="1">
            <a:off x="1524000" y="1905000"/>
            <a:ext cx="47244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4" name="Line 6"/>
          <p:cNvSpPr>
            <a:spLocks noChangeShapeType="1"/>
          </p:cNvSpPr>
          <p:nvPr/>
        </p:nvSpPr>
        <p:spPr bwMode="auto">
          <a:xfrm flipV="1">
            <a:off x="4114800" y="1905000"/>
            <a:ext cx="21336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5" name="Line 7"/>
          <p:cNvSpPr>
            <a:spLocks noChangeShapeType="1"/>
          </p:cNvSpPr>
          <p:nvPr/>
        </p:nvSpPr>
        <p:spPr bwMode="auto">
          <a:xfrm flipV="1">
            <a:off x="5334000" y="1905000"/>
            <a:ext cx="9144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6" name="Line 8"/>
          <p:cNvSpPr>
            <a:spLocks noChangeShapeType="1"/>
          </p:cNvSpPr>
          <p:nvPr/>
        </p:nvSpPr>
        <p:spPr bwMode="auto">
          <a:xfrm>
            <a:off x="2819400" y="6705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7" name="Line 9"/>
          <p:cNvSpPr>
            <a:spLocks noChangeShapeType="1"/>
          </p:cNvSpPr>
          <p:nvPr/>
        </p:nvSpPr>
        <p:spPr bwMode="auto">
          <a:xfrm>
            <a:off x="1524000" y="67056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8" name="Line 10"/>
          <p:cNvSpPr>
            <a:spLocks noChangeShapeType="1"/>
          </p:cNvSpPr>
          <p:nvPr/>
        </p:nvSpPr>
        <p:spPr bwMode="auto">
          <a:xfrm>
            <a:off x="304800" y="6705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39" name="Line 11"/>
          <p:cNvSpPr>
            <a:spLocks noChangeShapeType="1"/>
          </p:cNvSpPr>
          <p:nvPr/>
        </p:nvSpPr>
        <p:spPr bwMode="auto">
          <a:xfrm>
            <a:off x="4114800" y="67056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0" name="Line 12"/>
          <p:cNvSpPr>
            <a:spLocks noChangeShapeType="1"/>
          </p:cNvSpPr>
          <p:nvPr/>
        </p:nvSpPr>
        <p:spPr bwMode="auto">
          <a:xfrm>
            <a:off x="5334000" y="6705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1" name="Line 13"/>
          <p:cNvSpPr>
            <a:spLocks noChangeShapeType="1"/>
          </p:cNvSpPr>
          <p:nvPr/>
        </p:nvSpPr>
        <p:spPr bwMode="auto">
          <a:xfrm>
            <a:off x="6629400" y="6705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2" name="Line 14"/>
          <p:cNvSpPr>
            <a:spLocks noChangeShapeType="1"/>
          </p:cNvSpPr>
          <p:nvPr/>
        </p:nvSpPr>
        <p:spPr bwMode="auto">
          <a:xfrm>
            <a:off x="6248400" y="1905000"/>
            <a:ext cx="3810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3" name="Line 15"/>
          <p:cNvSpPr>
            <a:spLocks noChangeShapeType="1"/>
          </p:cNvSpPr>
          <p:nvPr/>
        </p:nvSpPr>
        <p:spPr bwMode="auto">
          <a:xfrm flipH="1" flipV="1">
            <a:off x="6248400" y="1905000"/>
            <a:ext cx="16764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4" name="Line 16"/>
          <p:cNvSpPr>
            <a:spLocks noChangeShapeType="1"/>
          </p:cNvSpPr>
          <p:nvPr/>
        </p:nvSpPr>
        <p:spPr bwMode="auto">
          <a:xfrm>
            <a:off x="6248400" y="1905000"/>
            <a:ext cx="28956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5" name="Line 17"/>
          <p:cNvSpPr>
            <a:spLocks noChangeShapeType="1"/>
          </p:cNvSpPr>
          <p:nvPr/>
        </p:nvSpPr>
        <p:spPr bwMode="auto">
          <a:xfrm flipV="1">
            <a:off x="304800" y="1905000"/>
            <a:ext cx="5943600" cy="4800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6" name="Line 18"/>
          <p:cNvSpPr>
            <a:spLocks noChangeShapeType="1"/>
          </p:cNvSpPr>
          <p:nvPr/>
        </p:nvSpPr>
        <p:spPr bwMode="auto">
          <a:xfrm flipV="1">
            <a:off x="7696200" y="1676400"/>
            <a:ext cx="0" cy="2438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7" name="Line 19"/>
          <p:cNvSpPr>
            <a:spLocks noChangeShapeType="1"/>
          </p:cNvSpPr>
          <p:nvPr/>
        </p:nvSpPr>
        <p:spPr bwMode="auto">
          <a:xfrm>
            <a:off x="7696200" y="4114800"/>
            <a:ext cx="381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148" name="Line 20"/>
          <p:cNvSpPr>
            <a:spLocks noChangeShapeType="1"/>
          </p:cNvSpPr>
          <p:nvPr/>
        </p:nvSpPr>
        <p:spPr bwMode="auto">
          <a:xfrm flipH="1" flipV="1">
            <a:off x="6248400" y="1905000"/>
            <a:ext cx="1447800" cy="2209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sz="2800" smtClean="0">
                <a:solidFill>
                  <a:srgbClr val="2E2E2E"/>
                </a:solidFill>
              </a:rPr>
              <a:t/>
            </a:r>
            <a:br>
              <a:rPr lang="en-US" sz="2800" smtClean="0">
                <a:solidFill>
                  <a:srgbClr val="2E2E2E"/>
                </a:solidFill>
              </a:rPr>
            </a:br>
            <a:endParaRPr lang="en-US" smtClean="0"/>
          </a:p>
        </p:txBody>
      </p:sp>
      <p:pic>
        <p:nvPicPr>
          <p:cNvPr id="50179" name="Picture 4"/>
          <p:cNvPicPr>
            <a:picLocks noChangeAspect="1" noChangeArrowheads="1"/>
          </p:cNvPicPr>
          <p:nvPr/>
        </p:nvPicPr>
        <p:blipFill>
          <a:blip r:embed="rId3">
            <a:lum bright="-6000" contrast="10000"/>
          </a:blip>
          <a:srcRect/>
          <a:stretch>
            <a:fillRect/>
          </a:stretch>
        </p:blipFill>
        <p:spPr bwMode="auto">
          <a:xfrm>
            <a:off x="0" y="-36513"/>
            <a:ext cx="7065963" cy="6894513"/>
          </a:xfrm>
          <a:prstGeom prst="rect">
            <a:avLst/>
          </a:prstGeom>
          <a:noFill/>
          <a:ln w="9525">
            <a:noFill/>
            <a:miter lim="800000"/>
            <a:headEnd/>
            <a:tailEnd/>
          </a:ln>
        </p:spPr>
      </p:pic>
      <p:sp>
        <p:nvSpPr>
          <p:cNvPr id="50180" name="TextBox 3"/>
          <p:cNvSpPr txBox="1">
            <a:spLocks noChangeArrowheads="1"/>
          </p:cNvSpPr>
          <p:nvPr/>
        </p:nvSpPr>
        <p:spPr bwMode="auto">
          <a:xfrm>
            <a:off x="7086600" y="3200400"/>
            <a:ext cx="1905000" cy="954088"/>
          </a:xfrm>
          <a:prstGeom prst="rect">
            <a:avLst/>
          </a:prstGeom>
          <a:noFill/>
          <a:ln w="9525">
            <a:noFill/>
            <a:miter lim="800000"/>
            <a:headEnd/>
            <a:tailEnd/>
          </a:ln>
        </p:spPr>
        <p:txBody>
          <a:bodyPr>
            <a:prstTxWarp prst="textNoShape">
              <a:avLst/>
            </a:prstTxWarp>
            <a:spAutoFit/>
          </a:bodyPr>
          <a:lstStyle/>
          <a:p>
            <a:r>
              <a:rPr lang="en-US" sz="1200">
                <a:latin typeface="Verdana" pitchFamily="-105" charset="0"/>
              </a:rPr>
              <a:t>Lorenzo Ghilberti, </a:t>
            </a:r>
            <a:br>
              <a:rPr lang="en-US" sz="1200">
                <a:latin typeface="Verdana" pitchFamily="-105" charset="0"/>
              </a:rPr>
            </a:br>
            <a:r>
              <a:rPr lang="en-US" sz="1200">
                <a:latin typeface="Verdana" pitchFamily="-105" charset="0"/>
              </a:rPr>
              <a:t>Architect</a:t>
            </a:r>
          </a:p>
          <a:p>
            <a:r>
              <a:rPr lang="en-US" sz="1200">
                <a:latin typeface="Verdana" pitchFamily="-105" charset="0"/>
              </a:rPr>
              <a:t>1378-1455</a:t>
            </a:r>
          </a:p>
          <a:p>
            <a:r>
              <a:rPr lang="en-US" sz="1000">
                <a:solidFill>
                  <a:srgbClr val="262626"/>
                </a:solidFill>
                <a:latin typeface="Verdana" pitchFamily="-105" charset="0"/>
              </a:rPr>
              <a:t>Porta Baptisterio Fiorenze. </a:t>
            </a:r>
            <a:br>
              <a:rPr lang="en-US" sz="1000">
                <a:solidFill>
                  <a:srgbClr val="262626"/>
                </a:solidFill>
                <a:latin typeface="Verdana" pitchFamily="-105" charset="0"/>
              </a:rPr>
            </a:br>
            <a:r>
              <a:rPr lang="en-US" sz="1000">
                <a:solidFill>
                  <a:srgbClr val="262626"/>
                </a:solidFill>
                <a:latin typeface="Verdana" pitchFamily="-105" charset="0"/>
              </a:rPr>
              <a:t>Bass Relief</a:t>
            </a:r>
            <a:endParaRPr lang="en-US"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sz="2800" smtClean="0">
                <a:solidFill>
                  <a:srgbClr val="2E2E2E"/>
                </a:solidFill>
              </a:rPr>
              <a:t/>
            </a:r>
            <a:br>
              <a:rPr lang="en-US" sz="2800" smtClean="0">
                <a:solidFill>
                  <a:srgbClr val="2E2E2E"/>
                </a:solidFill>
              </a:rPr>
            </a:br>
            <a:endParaRPr lang="en-US" smtClean="0"/>
          </a:p>
        </p:txBody>
      </p:sp>
      <p:pic>
        <p:nvPicPr>
          <p:cNvPr id="52227" name="Picture 3"/>
          <p:cNvPicPr>
            <a:picLocks noChangeAspect="1" noChangeArrowheads="1"/>
          </p:cNvPicPr>
          <p:nvPr/>
        </p:nvPicPr>
        <p:blipFill>
          <a:blip r:embed="rId3">
            <a:lum bright="-6000" contrast="10000"/>
          </a:blip>
          <a:srcRect/>
          <a:stretch>
            <a:fillRect/>
          </a:stretch>
        </p:blipFill>
        <p:spPr bwMode="auto">
          <a:xfrm>
            <a:off x="0" y="-36513"/>
            <a:ext cx="7065963" cy="6894513"/>
          </a:xfrm>
          <a:prstGeom prst="rect">
            <a:avLst/>
          </a:prstGeom>
          <a:noFill/>
          <a:ln w="9525">
            <a:noFill/>
            <a:miter lim="800000"/>
            <a:headEnd/>
            <a:tailEnd/>
          </a:ln>
        </p:spPr>
      </p:pic>
      <p:sp>
        <p:nvSpPr>
          <p:cNvPr id="52228" name="Line 4"/>
          <p:cNvSpPr>
            <a:spLocks noChangeShapeType="1"/>
          </p:cNvSpPr>
          <p:nvPr/>
        </p:nvSpPr>
        <p:spPr bwMode="auto">
          <a:xfrm>
            <a:off x="2895600" y="914400"/>
            <a:ext cx="838200" cy="1828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29" name="Line 5"/>
          <p:cNvSpPr>
            <a:spLocks noChangeShapeType="1"/>
          </p:cNvSpPr>
          <p:nvPr/>
        </p:nvSpPr>
        <p:spPr bwMode="auto">
          <a:xfrm flipV="1">
            <a:off x="2895600" y="2743200"/>
            <a:ext cx="8382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0" name="Line 6"/>
          <p:cNvSpPr>
            <a:spLocks noChangeShapeType="1"/>
          </p:cNvSpPr>
          <p:nvPr/>
        </p:nvSpPr>
        <p:spPr bwMode="auto">
          <a:xfrm flipH="1" flipV="1">
            <a:off x="3733800" y="2743200"/>
            <a:ext cx="9144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1" name="Line 7"/>
          <p:cNvSpPr>
            <a:spLocks noChangeShapeType="1"/>
          </p:cNvSpPr>
          <p:nvPr/>
        </p:nvSpPr>
        <p:spPr bwMode="auto">
          <a:xfrm>
            <a:off x="457200" y="990600"/>
            <a:ext cx="3276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2" name="Line 8"/>
          <p:cNvSpPr>
            <a:spLocks noChangeShapeType="1"/>
          </p:cNvSpPr>
          <p:nvPr/>
        </p:nvSpPr>
        <p:spPr bwMode="auto">
          <a:xfrm>
            <a:off x="457200" y="0"/>
            <a:ext cx="3276600" cy="2743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3" name="Line 9"/>
          <p:cNvSpPr>
            <a:spLocks noChangeShapeType="1"/>
          </p:cNvSpPr>
          <p:nvPr/>
        </p:nvSpPr>
        <p:spPr bwMode="auto">
          <a:xfrm flipH="1">
            <a:off x="3733800" y="914400"/>
            <a:ext cx="914400" cy="1828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4" name="Line 11"/>
          <p:cNvSpPr>
            <a:spLocks noChangeShapeType="1"/>
          </p:cNvSpPr>
          <p:nvPr/>
        </p:nvSpPr>
        <p:spPr bwMode="auto">
          <a:xfrm>
            <a:off x="1371600" y="2209800"/>
            <a:ext cx="2362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5" name="Line 12"/>
          <p:cNvSpPr>
            <a:spLocks noChangeShapeType="1"/>
          </p:cNvSpPr>
          <p:nvPr/>
        </p:nvSpPr>
        <p:spPr bwMode="auto">
          <a:xfrm flipH="1">
            <a:off x="3733800" y="228600"/>
            <a:ext cx="2971800" cy="2514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6" name="Line 13"/>
          <p:cNvSpPr>
            <a:spLocks noChangeShapeType="1"/>
          </p:cNvSpPr>
          <p:nvPr/>
        </p:nvSpPr>
        <p:spPr bwMode="auto">
          <a:xfrm flipH="1">
            <a:off x="3733800" y="1600200"/>
            <a:ext cx="297180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2237" name="TextBox 12"/>
          <p:cNvSpPr txBox="1">
            <a:spLocks noChangeArrowheads="1"/>
          </p:cNvSpPr>
          <p:nvPr/>
        </p:nvSpPr>
        <p:spPr bwMode="auto">
          <a:xfrm>
            <a:off x="7086600" y="3200400"/>
            <a:ext cx="1905000" cy="954088"/>
          </a:xfrm>
          <a:prstGeom prst="rect">
            <a:avLst/>
          </a:prstGeom>
          <a:noFill/>
          <a:ln w="9525">
            <a:noFill/>
            <a:miter lim="800000"/>
            <a:headEnd/>
            <a:tailEnd/>
          </a:ln>
        </p:spPr>
        <p:txBody>
          <a:bodyPr>
            <a:prstTxWarp prst="textNoShape">
              <a:avLst/>
            </a:prstTxWarp>
            <a:spAutoFit/>
          </a:bodyPr>
          <a:lstStyle/>
          <a:p>
            <a:r>
              <a:rPr lang="en-US" sz="1200">
                <a:latin typeface="Verdana" pitchFamily="-105" charset="0"/>
              </a:rPr>
              <a:t>Lorenzo Ghilberti, </a:t>
            </a:r>
            <a:br>
              <a:rPr lang="en-US" sz="1200">
                <a:latin typeface="Verdana" pitchFamily="-105" charset="0"/>
              </a:rPr>
            </a:br>
            <a:r>
              <a:rPr lang="en-US" sz="1200">
                <a:latin typeface="Verdana" pitchFamily="-105" charset="0"/>
              </a:rPr>
              <a:t>Architect</a:t>
            </a:r>
          </a:p>
          <a:p>
            <a:r>
              <a:rPr lang="en-US" sz="1200">
                <a:latin typeface="Verdana" pitchFamily="-105" charset="0"/>
              </a:rPr>
              <a:t>1378-1455</a:t>
            </a:r>
          </a:p>
          <a:p>
            <a:r>
              <a:rPr lang="en-US" sz="1000">
                <a:solidFill>
                  <a:srgbClr val="262626"/>
                </a:solidFill>
                <a:latin typeface="Verdana" pitchFamily="-105" charset="0"/>
              </a:rPr>
              <a:t>Porta Baptisterio Fiorenze. </a:t>
            </a:r>
            <a:br>
              <a:rPr lang="en-US" sz="1000">
                <a:solidFill>
                  <a:srgbClr val="262626"/>
                </a:solidFill>
                <a:latin typeface="Verdana" pitchFamily="-105" charset="0"/>
              </a:rPr>
            </a:br>
            <a:r>
              <a:rPr lang="en-US" sz="1000">
                <a:solidFill>
                  <a:srgbClr val="262626"/>
                </a:solidFill>
                <a:latin typeface="Verdana" pitchFamily="-105" charset="0"/>
              </a:rPr>
              <a:t>Bass Relief</a:t>
            </a:r>
            <a:endParaRPr lang="en-US" sz="1000"/>
          </a:p>
        </p:txBody>
      </p:sp>
      <p:cxnSp>
        <p:nvCxnSpPr>
          <p:cNvPr id="52238" name="Straight Connector 14"/>
          <p:cNvCxnSpPr>
            <a:cxnSpLocks noChangeShapeType="1"/>
          </p:cNvCxnSpPr>
          <p:nvPr/>
        </p:nvCxnSpPr>
        <p:spPr bwMode="auto">
          <a:xfrm>
            <a:off x="0" y="2743200"/>
            <a:ext cx="8305800" cy="1588"/>
          </a:xfrm>
          <a:prstGeom prst="line">
            <a:avLst/>
          </a:prstGeom>
          <a:noFill/>
          <a:ln w="9525">
            <a:solidFill>
              <a:schemeClr val="tx2"/>
            </a:solidFill>
            <a:round/>
            <a:headEnd/>
            <a:tailEnd/>
          </a:ln>
        </p:spPr>
      </p:cxnSp>
      <p:sp>
        <p:nvSpPr>
          <p:cNvPr id="52239" name="TextBox 17"/>
          <p:cNvSpPr txBox="1">
            <a:spLocks noChangeArrowheads="1"/>
          </p:cNvSpPr>
          <p:nvPr/>
        </p:nvSpPr>
        <p:spPr bwMode="auto">
          <a:xfrm>
            <a:off x="7467600" y="2514600"/>
            <a:ext cx="954088" cy="246063"/>
          </a:xfrm>
          <a:prstGeom prst="rect">
            <a:avLst/>
          </a:prstGeom>
          <a:noFill/>
          <a:ln w="9525">
            <a:noFill/>
            <a:miter lim="800000"/>
            <a:headEnd/>
            <a:tailEnd/>
          </a:ln>
        </p:spPr>
        <p:txBody>
          <a:bodyPr wrap="none">
            <a:prstTxWarp prst="textNoShape">
              <a:avLst/>
            </a:prstTxWarp>
            <a:spAutoFit/>
          </a:bodyPr>
          <a:lstStyle/>
          <a:p>
            <a:r>
              <a:rPr lang="en-US" sz="1000">
                <a:solidFill>
                  <a:schemeClr val="tx2"/>
                </a:solidFill>
                <a:latin typeface="Verdana" pitchFamily="-105" charset="0"/>
              </a:rPr>
              <a:t>Horizon line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cube.example</a:t>
            </a:r>
            <a:br>
              <a:rPr lang="en-US" sz="2800">
                <a:solidFill>
                  <a:srgbClr val="2E2E2E"/>
                </a:solidFill>
              </a:rPr>
            </a:br>
            <a:endParaRPr lang="en-US"/>
          </a:p>
        </p:txBody>
      </p:sp>
      <p:sp>
        <p:nvSpPr>
          <p:cNvPr id="54275" name="Line 5"/>
          <p:cNvSpPr>
            <a:spLocks noChangeShapeType="1"/>
          </p:cNvSpPr>
          <p:nvPr/>
        </p:nvSpPr>
        <p:spPr bwMode="auto">
          <a:xfrm flipV="1">
            <a:off x="2895600" y="2743200"/>
            <a:ext cx="8382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4276" name="Line 12"/>
          <p:cNvSpPr>
            <a:spLocks noChangeShapeType="1"/>
          </p:cNvSpPr>
          <p:nvPr/>
        </p:nvSpPr>
        <p:spPr bwMode="auto">
          <a:xfrm flipH="1">
            <a:off x="3733800" y="1600200"/>
            <a:ext cx="297180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54277" name="Picture 14"/>
          <p:cNvPicPr>
            <a:picLocks noChangeAspect="1" noChangeArrowheads="1"/>
          </p:cNvPicPr>
          <p:nvPr/>
        </p:nvPicPr>
        <p:blipFill>
          <a:blip r:embed="rId3">
            <a:lum contrast="8000"/>
          </a:blip>
          <a:srcRect/>
          <a:stretch>
            <a:fillRect/>
          </a:stretch>
        </p:blipFill>
        <p:spPr bwMode="auto">
          <a:xfrm>
            <a:off x="0" y="-233363"/>
            <a:ext cx="9144000" cy="7091363"/>
          </a:xfrm>
          <a:prstGeom prst="rect">
            <a:avLst/>
          </a:prstGeom>
          <a:noFill/>
          <a:ln w="9525">
            <a:noFill/>
            <a:miter lim="800000"/>
            <a:headEnd/>
            <a:tailEnd/>
          </a:ln>
        </p:spPr>
      </p:pic>
      <p:sp>
        <p:nvSpPr>
          <p:cNvPr id="54278" name="Rectangle 15"/>
          <p:cNvSpPr>
            <a:spLocks noChangeArrowheads="1"/>
          </p:cNvSpPr>
          <p:nvPr/>
        </p:nvSpPr>
        <p:spPr bwMode="auto">
          <a:xfrm>
            <a:off x="3124200" y="0"/>
            <a:ext cx="6019800" cy="492125"/>
          </a:xfrm>
          <a:prstGeom prst="rect">
            <a:avLst/>
          </a:prstGeom>
          <a:noFill/>
          <a:ln w="9525">
            <a:noFill/>
            <a:miter lim="800000"/>
            <a:headEnd/>
            <a:tailEnd/>
          </a:ln>
        </p:spPr>
        <p:txBody>
          <a:bodyPr>
            <a:prstTxWarp prst="textNoShape">
              <a:avLst/>
            </a:prstTxWarp>
            <a:spAutoFit/>
          </a:bodyPr>
          <a:lstStyle/>
          <a:p>
            <a:pPr algn="r"/>
            <a:r>
              <a:rPr lang="en-US" sz="1300">
                <a:solidFill>
                  <a:srgbClr val="C5C5C5"/>
                </a:solidFill>
                <a:latin typeface="Arial" pitchFamily="-105" charset="0"/>
              </a:rPr>
              <a:t>Paolo Ucello. St. George and the Dragon, 1456. </a:t>
            </a:r>
            <a:br>
              <a:rPr lang="en-US" sz="1300">
                <a:solidFill>
                  <a:srgbClr val="C5C5C5"/>
                </a:solidFill>
                <a:latin typeface="Arial" pitchFamily="-105" charset="0"/>
              </a:rPr>
            </a:br>
            <a:r>
              <a:rPr lang="en-US" sz="1300">
                <a:solidFill>
                  <a:srgbClr val="C5C5C5"/>
                </a:solidFill>
                <a:latin typeface="Arial" pitchFamily="-105" charset="0"/>
              </a:rPr>
              <a:t> National Gallery, London.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cube.example</a:t>
            </a:r>
            <a:br>
              <a:rPr lang="en-US" sz="2800">
                <a:solidFill>
                  <a:srgbClr val="2E2E2E"/>
                </a:solidFill>
              </a:rPr>
            </a:br>
            <a:endParaRPr lang="en-US"/>
          </a:p>
        </p:txBody>
      </p:sp>
      <p:sp>
        <p:nvSpPr>
          <p:cNvPr id="56323" name="Line 5"/>
          <p:cNvSpPr>
            <a:spLocks noChangeShapeType="1"/>
          </p:cNvSpPr>
          <p:nvPr/>
        </p:nvSpPr>
        <p:spPr bwMode="auto">
          <a:xfrm flipV="1">
            <a:off x="2895600" y="2743200"/>
            <a:ext cx="8382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4" name="Line 12"/>
          <p:cNvSpPr>
            <a:spLocks noChangeShapeType="1"/>
          </p:cNvSpPr>
          <p:nvPr/>
        </p:nvSpPr>
        <p:spPr bwMode="auto">
          <a:xfrm flipH="1">
            <a:off x="3733800" y="1600200"/>
            <a:ext cx="2971800" cy="114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56325" name="Picture 14"/>
          <p:cNvPicPr>
            <a:picLocks noChangeAspect="1" noChangeArrowheads="1"/>
          </p:cNvPicPr>
          <p:nvPr/>
        </p:nvPicPr>
        <p:blipFill>
          <a:blip r:embed="rId3">
            <a:lum contrast="8000"/>
          </a:blip>
          <a:srcRect/>
          <a:stretch>
            <a:fillRect/>
          </a:stretch>
        </p:blipFill>
        <p:spPr bwMode="auto">
          <a:xfrm>
            <a:off x="0" y="-233363"/>
            <a:ext cx="9144000" cy="7091363"/>
          </a:xfrm>
          <a:prstGeom prst="rect">
            <a:avLst/>
          </a:prstGeom>
          <a:noFill/>
          <a:ln w="9525">
            <a:noFill/>
            <a:miter lim="800000"/>
            <a:headEnd/>
            <a:tailEnd/>
          </a:ln>
        </p:spPr>
      </p:pic>
      <p:cxnSp>
        <p:nvCxnSpPr>
          <p:cNvPr id="56326" name="Straight Connector 7"/>
          <p:cNvCxnSpPr>
            <a:cxnSpLocks noChangeShapeType="1"/>
          </p:cNvCxnSpPr>
          <p:nvPr/>
        </p:nvCxnSpPr>
        <p:spPr bwMode="auto">
          <a:xfrm rot="5400000">
            <a:off x="762000" y="3810000"/>
            <a:ext cx="3048000" cy="3048000"/>
          </a:xfrm>
          <a:prstGeom prst="line">
            <a:avLst/>
          </a:prstGeom>
          <a:noFill/>
          <a:ln w="9525">
            <a:solidFill>
              <a:schemeClr val="tx1"/>
            </a:solidFill>
            <a:round/>
            <a:headEnd/>
            <a:tailEnd/>
          </a:ln>
        </p:spPr>
      </p:cxnSp>
      <p:cxnSp>
        <p:nvCxnSpPr>
          <p:cNvPr id="56327" name="Straight Connector 9"/>
          <p:cNvCxnSpPr>
            <a:cxnSpLocks noChangeShapeType="1"/>
          </p:cNvCxnSpPr>
          <p:nvPr/>
        </p:nvCxnSpPr>
        <p:spPr bwMode="auto">
          <a:xfrm rot="5400000" flipH="1" flipV="1">
            <a:off x="2286000" y="5486400"/>
            <a:ext cx="1371600" cy="1371600"/>
          </a:xfrm>
          <a:prstGeom prst="line">
            <a:avLst/>
          </a:prstGeom>
          <a:noFill/>
          <a:ln w="9525">
            <a:solidFill>
              <a:schemeClr val="tx1"/>
            </a:solidFill>
            <a:round/>
            <a:headEnd/>
            <a:tailEnd/>
          </a:ln>
        </p:spPr>
      </p:cxnSp>
      <p:cxnSp>
        <p:nvCxnSpPr>
          <p:cNvPr id="56328" name="Straight Connector 11"/>
          <p:cNvCxnSpPr>
            <a:cxnSpLocks noChangeShapeType="1"/>
          </p:cNvCxnSpPr>
          <p:nvPr/>
        </p:nvCxnSpPr>
        <p:spPr bwMode="auto">
          <a:xfrm rot="5400000" flipH="1" flipV="1">
            <a:off x="3657600" y="6172200"/>
            <a:ext cx="990600" cy="381000"/>
          </a:xfrm>
          <a:prstGeom prst="line">
            <a:avLst/>
          </a:prstGeom>
          <a:noFill/>
          <a:ln w="9525">
            <a:solidFill>
              <a:schemeClr val="tx1"/>
            </a:solidFill>
            <a:round/>
            <a:headEnd/>
            <a:tailEnd/>
          </a:ln>
        </p:spPr>
      </p:cxnSp>
      <p:cxnSp>
        <p:nvCxnSpPr>
          <p:cNvPr id="56329" name="Straight Connector 13"/>
          <p:cNvCxnSpPr>
            <a:cxnSpLocks noChangeShapeType="1"/>
          </p:cNvCxnSpPr>
          <p:nvPr/>
        </p:nvCxnSpPr>
        <p:spPr bwMode="auto">
          <a:xfrm rot="5400000">
            <a:off x="4152107" y="6363494"/>
            <a:ext cx="990600" cy="1587"/>
          </a:xfrm>
          <a:prstGeom prst="line">
            <a:avLst/>
          </a:prstGeom>
          <a:noFill/>
          <a:ln w="9525">
            <a:solidFill>
              <a:schemeClr val="tx1"/>
            </a:solidFill>
            <a:round/>
            <a:headEnd/>
            <a:tailEnd/>
          </a:ln>
        </p:spPr>
      </p:cxnSp>
      <p:cxnSp>
        <p:nvCxnSpPr>
          <p:cNvPr id="56330" name="Straight Connector 15"/>
          <p:cNvCxnSpPr>
            <a:cxnSpLocks noChangeShapeType="1"/>
          </p:cNvCxnSpPr>
          <p:nvPr/>
        </p:nvCxnSpPr>
        <p:spPr bwMode="auto">
          <a:xfrm rot="10800000">
            <a:off x="6477000" y="5791200"/>
            <a:ext cx="1676400" cy="1066800"/>
          </a:xfrm>
          <a:prstGeom prst="line">
            <a:avLst/>
          </a:prstGeom>
          <a:noFill/>
          <a:ln w="9525">
            <a:solidFill>
              <a:schemeClr val="tx1"/>
            </a:solidFill>
            <a:round/>
            <a:headEnd/>
            <a:tailEnd/>
          </a:ln>
        </p:spPr>
      </p:cxnSp>
      <p:cxnSp>
        <p:nvCxnSpPr>
          <p:cNvPr id="56331" name="Straight Connector 18"/>
          <p:cNvCxnSpPr>
            <a:cxnSpLocks noChangeShapeType="1"/>
          </p:cNvCxnSpPr>
          <p:nvPr/>
        </p:nvCxnSpPr>
        <p:spPr bwMode="auto">
          <a:xfrm rot="16200000" flipV="1">
            <a:off x="7772400" y="4572000"/>
            <a:ext cx="1219200" cy="1219200"/>
          </a:xfrm>
          <a:prstGeom prst="line">
            <a:avLst/>
          </a:prstGeom>
          <a:noFill/>
          <a:ln w="9525">
            <a:solidFill>
              <a:schemeClr val="tx1"/>
            </a:solidFill>
            <a:round/>
            <a:headEnd/>
            <a:tailEnd/>
          </a:ln>
        </p:spPr>
      </p:cxnSp>
      <p:cxnSp>
        <p:nvCxnSpPr>
          <p:cNvPr id="56332" name="Straight Connector 20"/>
          <p:cNvCxnSpPr>
            <a:cxnSpLocks noChangeShapeType="1"/>
          </p:cNvCxnSpPr>
          <p:nvPr/>
        </p:nvCxnSpPr>
        <p:spPr bwMode="auto">
          <a:xfrm rot="10800000">
            <a:off x="8305800" y="4267200"/>
            <a:ext cx="838200" cy="457200"/>
          </a:xfrm>
          <a:prstGeom prst="line">
            <a:avLst/>
          </a:prstGeom>
          <a:noFill/>
          <a:ln w="9525">
            <a:solidFill>
              <a:schemeClr val="tx1"/>
            </a:solidFill>
            <a:round/>
            <a:headEnd/>
            <a:tailEnd/>
          </a:ln>
        </p:spPr>
      </p:cxnSp>
      <p:sp>
        <p:nvSpPr>
          <p:cNvPr id="56333" name="Rectangle 15"/>
          <p:cNvSpPr>
            <a:spLocks noChangeArrowheads="1"/>
          </p:cNvSpPr>
          <p:nvPr/>
        </p:nvSpPr>
        <p:spPr bwMode="auto">
          <a:xfrm>
            <a:off x="3124200" y="0"/>
            <a:ext cx="6019800" cy="692150"/>
          </a:xfrm>
          <a:prstGeom prst="rect">
            <a:avLst/>
          </a:prstGeom>
          <a:noFill/>
          <a:ln w="9525">
            <a:noFill/>
            <a:miter lim="800000"/>
            <a:headEnd/>
            <a:tailEnd/>
          </a:ln>
        </p:spPr>
        <p:txBody>
          <a:bodyPr>
            <a:prstTxWarp prst="textNoShape">
              <a:avLst/>
            </a:prstTxWarp>
            <a:spAutoFit/>
          </a:bodyPr>
          <a:lstStyle/>
          <a:p>
            <a:pPr algn="r"/>
            <a:r>
              <a:rPr lang="en-US" sz="1300">
                <a:solidFill>
                  <a:srgbClr val="C5C5C5"/>
                </a:solidFill>
                <a:latin typeface="Arial" pitchFamily="-105" charset="0"/>
              </a:rPr>
              <a:t>Paolo Ucello. St. George and the Dragon, 1456. </a:t>
            </a:r>
            <a:br>
              <a:rPr lang="en-US" sz="1300">
                <a:solidFill>
                  <a:srgbClr val="C5C5C5"/>
                </a:solidFill>
                <a:latin typeface="Arial" pitchFamily="-105" charset="0"/>
              </a:rPr>
            </a:br>
            <a:r>
              <a:rPr lang="en-US" sz="1300">
                <a:solidFill>
                  <a:srgbClr val="C5C5C5"/>
                </a:solidFill>
                <a:latin typeface="Arial" pitchFamily="-105" charset="0"/>
              </a:rPr>
              <a:t> National Gallery, London</a:t>
            </a:r>
            <a:br>
              <a:rPr lang="en-US" sz="1300">
                <a:solidFill>
                  <a:srgbClr val="C5C5C5"/>
                </a:solidFill>
                <a:latin typeface="Arial" pitchFamily="-105" charset="0"/>
              </a:rPr>
            </a:br>
            <a:r>
              <a:rPr lang="en-US" sz="1300">
                <a:solidFill>
                  <a:srgbClr val="C5C5C5"/>
                </a:solidFill>
                <a:latin typeface="Arial" pitchFamily="-105" charset="0"/>
              </a:rPr>
              <a:t>Attempt to apply perspective to nature in the XV century.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Parallel objects seen with a 2 point view</a:t>
            </a:r>
            <a:br>
              <a:rPr lang="en-US" sz="2800">
                <a:solidFill>
                  <a:srgbClr val="2E2E2E"/>
                </a:solidFill>
              </a:rPr>
            </a:br>
            <a:r>
              <a:rPr lang="en-US" sz="2800">
                <a:solidFill>
                  <a:srgbClr val="2E2E2E"/>
                </a:solidFill>
              </a:rPr>
              <a:t>inside a cube.</a:t>
            </a:r>
            <a:br>
              <a:rPr lang="en-US" sz="2800">
                <a:solidFill>
                  <a:srgbClr val="2E2E2E"/>
                </a:solidFill>
              </a:rPr>
            </a:br>
            <a:endParaRPr lang="en-US"/>
          </a:p>
        </p:txBody>
      </p:sp>
      <p:pic>
        <p:nvPicPr>
          <p:cNvPr id="58371" name="Picture 5"/>
          <p:cNvPicPr>
            <a:picLocks noChangeAspect="1" noChangeArrowheads="1"/>
          </p:cNvPicPr>
          <p:nvPr/>
        </p:nvPicPr>
        <p:blipFill>
          <a:blip r:embed="rId2"/>
          <a:srcRect/>
          <a:stretch>
            <a:fillRect/>
          </a:stretch>
        </p:blipFill>
        <p:spPr bwMode="auto">
          <a:xfrm>
            <a:off x="76200" y="2035175"/>
            <a:ext cx="8153400" cy="4827588"/>
          </a:xfrm>
          <a:prstGeom prst="rect">
            <a:avLst/>
          </a:prstGeom>
          <a:noFill/>
          <a:ln w="9525">
            <a:noFill/>
            <a:miter lim="800000"/>
            <a:headEnd/>
            <a:tailEnd/>
          </a:ln>
        </p:spPr>
      </p:pic>
      <p:cxnSp>
        <p:nvCxnSpPr>
          <p:cNvPr id="58372" name="Straight Arrow Connector 4"/>
          <p:cNvCxnSpPr>
            <a:cxnSpLocks noChangeShapeType="1"/>
          </p:cNvCxnSpPr>
          <p:nvPr/>
        </p:nvCxnSpPr>
        <p:spPr bwMode="auto">
          <a:xfrm rot="16200000" flipH="1">
            <a:off x="-647700" y="2400300"/>
            <a:ext cx="2209800" cy="762000"/>
          </a:xfrm>
          <a:prstGeom prst="straightConnector1">
            <a:avLst/>
          </a:prstGeom>
          <a:noFill/>
          <a:ln w="9525">
            <a:solidFill>
              <a:schemeClr val="tx1"/>
            </a:solidFill>
            <a:round/>
            <a:headEnd/>
            <a:tailEnd type="arrow" w="med" len="med"/>
          </a:ln>
        </p:spPr>
      </p:cxnSp>
      <p:cxnSp>
        <p:nvCxnSpPr>
          <p:cNvPr id="58373" name="Straight Arrow Connector 6"/>
          <p:cNvCxnSpPr>
            <a:cxnSpLocks noChangeShapeType="1"/>
          </p:cNvCxnSpPr>
          <p:nvPr/>
        </p:nvCxnSpPr>
        <p:spPr bwMode="auto">
          <a:xfrm rot="10800000" flipV="1">
            <a:off x="7391400" y="3276600"/>
            <a:ext cx="1447800" cy="762000"/>
          </a:xfrm>
          <a:prstGeom prst="straightConnector1">
            <a:avLst/>
          </a:prstGeom>
          <a:noFill/>
          <a:ln w="9525">
            <a:solidFill>
              <a:schemeClr val="tx1"/>
            </a:solidFill>
            <a:round/>
            <a:headEnd/>
            <a:tailEnd type="arrow" w="med" len="med"/>
          </a:ln>
        </p:spPr>
      </p:cxnSp>
      <p:cxnSp>
        <p:nvCxnSpPr>
          <p:cNvPr id="58374" name="Straight Connector 8"/>
          <p:cNvCxnSpPr>
            <a:cxnSpLocks noChangeShapeType="1"/>
          </p:cNvCxnSpPr>
          <p:nvPr/>
        </p:nvCxnSpPr>
        <p:spPr bwMode="auto">
          <a:xfrm>
            <a:off x="0" y="4191000"/>
            <a:ext cx="9144000" cy="1588"/>
          </a:xfrm>
          <a:prstGeom prst="line">
            <a:avLst/>
          </a:prstGeom>
          <a:noFill/>
          <a:ln w="9525">
            <a:solidFill>
              <a:schemeClr val="tx2"/>
            </a:solidFill>
            <a:round/>
            <a:headEnd/>
            <a:tailEnd/>
          </a:ln>
        </p:spPr>
      </p:cxnSp>
      <p:sp>
        <p:nvSpPr>
          <p:cNvPr id="58375" name="TextBox 9"/>
          <p:cNvSpPr txBox="1">
            <a:spLocks noChangeArrowheads="1"/>
          </p:cNvSpPr>
          <p:nvPr/>
        </p:nvSpPr>
        <p:spPr bwMode="auto">
          <a:xfrm>
            <a:off x="8189913" y="4173538"/>
            <a:ext cx="954087" cy="246062"/>
          </a:xfrm>
          <a:prstGeom prst="rect">
            <a:avLst/>
          </a:prstGeom>
          <a:noFill/>
          <a:ln w="9525">
            <a:noFill/>
            <a:miter lim="800000"/>
            <a:headEnd/>
            <a:tailEnd/>
          </a:ln>
        </p:spPr>
        <p:txBody>
          <a:bodyPr wrap="none">
            <a:prstTxWarp prst="textNoShape">
              <a:avLst/>
            </a:prstTxWarp>
            <a:spAutoFit/>
          </a:bodyPr>
          <a:lstStyle/>
          <a:p>
            <a:r>
              <a:rPr lang="en-US" sz="1000">
                <a:solidFill>
                  <a:schemeClr val="tx2"/>
                </a:solidFill>
                <a:latin typeface="Verdana" pitchFamily="-105" charset="0"/>
              </a:rPr>
              <a:t>Horizon line</a:t>
            </a:r>
          </a:p>
        </p:txBody>
      </p:sp>
      <p:sp>
        <p:nvSpPr>
          <p:cNvPr id="58376" name="TextBox 7"/>
          <p:cNvSpPr txBox="1">
            <a:spLocks noChangeArrowheads="1"/>
          </p:cNvSpPr>
          <p:nvPr/>
        </p:nvSpPr>
        <p:spPr bwMode="auto">
          <a:xfrm>
            <a:off x="0" y="990600"/>
            <a:ext cx="917575" cy="646113"/>
          </a:xfrm>
          <a:prstGeom prst="rect">
            <a:avLst/>
          </a:prstGeom>
          <a:noFill/>
          <a:ln w="9525">
            <a:noFill/>
            <a:miter lim="800000"/>
            <a:headEnd/>
            <a:tailEnd/>
          </a:ln>
        </p:spPr>
        <p:txBody>
          <a:bodyPr wrap="none">
            <a:prstTxWarp prst="textNoShape">
              <a:avLst/>
            </a:prstTxWarp>
            <a:spAutoFit/>
          </a:bodyPr>
          <a:lstStyle/>
          <a:p>
            <a:r>
              <a:rPr lang="en-US" sz="1200">
                <a:latin typeface="Verdana" pitchFamily="-105" charset="0"/>
                <a:ea typeface="Verdana" pitchFamily="-105" charset="0"/>
                <a:cs typeface="Verdana" pitchFamily="-105" charset="0"/>
              </a:rPr>
              <a:t>First </a:t>
            </a:r>
            <a:br>
              <a:rPr lang="en-US" sz="1200">
                <a:latin typeface="Verdana" pitchFamily="-105" charset="0"/>
                <a:ea typeface="Verdana" pitchFamily="-105" charset="0"/>
                <a:cs typeface="Verdana" pitchFamily="-105" charset="0"/>
              </a:rPr>
            </a:br>
            <a:r>
              <a:rPr lang="en-US" sz="1200">
                <a:latin typeface="Verdana" pitchFamily="-105" charset="0"/>
                <a:ea typeface="Verdana" pitchFamily="-105" charset="0"/>
                <a:cs typeface="Verdana" pitchFamily="-105" charset="0"/>
              </a:rPr>
              <a:t>vanishing </a:t>
            </a:r>
            <a:br>
              <a:rPr lang="en-US" sz="1200">
                <a:latin typeface="Verdana" pitchFamily="-105" charset="0"/>
                <a:ea typeface="Verdana" pitchFamily="-105" charset="0"/>
                <a:cs typeface="Verdana" pitchFamily="-105" charset="0"/>
              </a:rPr>
            </a:br>
            <a:r>
              <a:rPr lang="en-US" sz="1200">
                <a:latin typeface="Verdana" pitchFamily="-105" charset="0"/>
                <a:ea typeface="Verdana" pitchFamily="-105" charset="0"/>
                <a:cs typeface="Verdana" pitchFamily="-105" charset="0"/>
              </a:rPr>
              <a:t>point</a:t>
            </a:r>
          </a:p>
        </p:txBody>
      </p:sp>
      <p:sp>
        <p:nvSpPr>
          <p:cNvPr id="58377" name="TextBox 8"/>
          <p:cNvSpPr txBox="1">
            <a:spLocks noChangeArrowheads="1"/>
          </p:cNvSpPr>
          <p:nvPr/>
        </p:nvSpPr>
        <p:spPr bwMode="auto">
          <a:xfrm>
            <a:off x="8172450" y="2590800"/>
            <a:ext cx="971550" cy="646113"/>
          </a:xfrm>
          <a:prstGeom prst="rect">
            <a:avLst/>
          </a:prstGeom>
          <a:noFill/>
          <a:ln w="9525">
            <a:noFill/>
            <a:miter lim="800000"/>
            <a:headEnd/>
            <a:tailEnd/>
          </a:ln>
        </p:spPr>
        <p:txBody>
          <a:bodyPr wrap="none">
            <a:prstTxWarp prst="textNoShape">
              <a:avLst/>
            </a:prstTxWarp>
            <a:spAutoFit/>
          </a:bodyPr>
          <a:lstStyle/>
          <a:p>
            <a:pPr algn="r"/>
            <a:r>
              <a:rPr lang="en-US" sz="1200">
                <a:latin typeface="Verdana" pitchFamily="-105" charset="0"/>
                <a:ea typeface="Verdana" pitchFamily="-105" charset="0"/>
                <a:cs typeface="Verdana" pitchFamily="-105" charset="0"/>
              </a:rPr>
              <a:t>Second</a:t>
            </a:r>
            <a:br>
              <a:rPr lang="en-US" sz="1200">
                <a:latin typeface="Verdana" pitchFamily="-105" charset="0"/>
                <a:ea typeface="Verdana" pitchFamily="-105" charset="0"/>
                <a:cs typeface="Verdana" pitchFamily="-105" charset="0"/>
              </a:rPr>
            </a:br>
            <a:r>
              <a:rPr lang="en-US" sz="1200">
                <a:latin typeface="Verdana" pitchFamily="-105" charset="0"/>
                <a:ea typeface="Verdana" pitchFamily="-105" charset="0"/>
                <a:cs typeface="Verdana" pitchFamily="-105" charset="0"/>
              </a:rPr>
              <a:t> vanishing </a:t>
            </a:r>
            <a:br>
              <a:rPr lang="en-US" sz="1200">
                <a:latin typeface="Verdana" pitchFamily="-105" charset="0"/>
                <a:ea typeface="Verdana" pitchFamily="-105" charset="0"/>
                <a:cs typeface="Verdana" pitchFamily="-105" charset="0"/>
              </a:rPr>
            </a:br>
            <a:r>
              <a:rPr lang="en-US" sz="1200">
                <a:latin typeface="Verdana" pitchFamily="-105" charset="0"/>
                <a:ea typeface="Verdana" pitchFamily="-105" charset="0"/>
                <a:cs typeface="Verdana" pitchFamily="-105" charset="0"/>
              </a:rPr>
              <a:t>point</a:t>
            </a:r>
          </a:p>
        </p:txBody>
      </p:sp>
      <p:sp>
        <p:nvSpPr>
          <p:cNvPr id="58378" name="TextBox 9"/>
          <p:cNvSpPr txBox="1">
            <a:spLocks noChangeArrowheads="1"/>
          </p:cNvSpPr>
          <p:nvPr/>
        </p:nvSpPr>
        <p:spPr bwMode="auto">
          <a:xfrm>
            <a:off x="228600" y="1824038"/>
            <a:ext cx="8091488" cy="461962"/>
          </a:xfrm>
          <a:prstGeom prst="rect">
            <a:avLst/>
          </a:prstGeom>
          <a:noFill/>
          <a:ln w="9525">
            <a:noFill/>
            <a:miter lim="800000"/>
            <a:headEnd/>
            <a:tailEnd/>
          </a:ln>
        </p:spPr>
        <p:txBody>
          <a:bodyPr wrap="none">
            <a:prstTxWarp prst="textNoShape">
              <a:avLst/>
            </a:prstTxWarp>
            <a:spAutoFit/>
          </a:bodyPr>
          <a:lstStyle/>
          <a:p>
            <a:r>
              <a:rPr lang="en-US" sz="1200">
                <a:latin typeface="Verdana" pitchFamily="-105" charset="0"/>
                <a:ea typeface="Verdana" pitchFamily="-105" charset="0"/>
                <a:cs typeface="Verdana" pitchFamily="-105" charset="0"/>
              </a:rPr>
              <a:t>The lines going towards the vanishing points are perpendicular to each other. As you move away from </a:t>
            </a:r>
            <a:br>
              <a:rPr lang="en-US" sz="1200">
                <a:latin typeface="Verdana" pitchFamily="-105" charset="0"/>
                <a:ea typeface="Verdana" pitchFamily="-105" charset="0"/>
                <a:cs typeface="Verdana" pitchFamily="-105" charset="0"/>
              </a:rPr>
            </a:br>
            <a:r>
              <a:rPr lang="en-US" sz="1200">
                <a:latin typeface="Verdana" pitchFamily="-105" charset="0"/>
                <a:ea typeface="Verdana" pitchFamily="-105" charset="0"/>
                <a:cs typeface="Verdana" pitchFamily="-105" charset="0"/>
              </a:rPr>
              <a:t>the central area objects appear somehow deformed (perspective aberration).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A cube seen </a:t>
            </a:r>
            <a:r>
              <a:rPr lang="en-US" sz="2800" dirty="0">
                <a:solidFill>
                  <a:srgbClr val="2E2E2E"/>
                </a:solidFill>
              </a:rPr>
              <a:t>with a 2 point view</a:t>
            </a:r>
            <a:r>
              <a:rPr lang="en-US" sz="2800" dirty="0" smtClean="0">
                <a:solidFill>
                  <a:srgbClr val="2E2E2E"/>
                </a:solidFill>
              </a:rPr>
              <a:t/>
            </a:r>
            <a:br>
              <a:rPr lang="en-US" sz="2800" dirty="0" smtClean="0">
                <a:solidFill>
                  <a:srgbClr val="2E2E2E"/>
                </a:solidFill>
              </a:rPr>
            </a:br>
            <a:r>
              <a:rPr lang="en-US" sz="2800" dirty="0" smtClean="0">
                <a:solidFill>
                  <a:srgbClr val="2E2E2E"/>
                </a:solidFill>
              </a:rPr>
              <a:t/>
            </a:r>
            <a:br>
              <a:rPr lang="en-US" sz="2800" dirty="0" smtClean="0">
                <a:solidFill>
                  <a:srgbClr val="2E2E2E"/>
                </a:solidFill>
              </a:rPr>
            </a:br>
            <a:endParaRPr lang="en-US" dirty="0"/>
          </a:p>
        </p:txBody>
      </p:sp>
      <p:sp>
        <p:nvSpPr>
          <p:cNvPr id="58378" name="TextBox 9"/>
          <p:cNvSpPr txBox="1">
            <a:spLocks noChangeArrowheads="1"/>
          </p:cNvSpPr>
          <p:nvPr/>
        </p:nvSpPr>
        <p:spPr bwMode="auto">
          <a:xfrm>
            <a:off x="228600" y="1824038"/>
            <a:ext cx="8378090" cy="461665"/>
          </a:xfrm>
          <a:prstGeom prst="rect">
            <a:avLst/>
          </a:prstGeom>
          <a:noFill/>
          <a:ln w="9525">
            <a:noFill/>
            <a:miter lim="800000"/>
            <a:headEnd/>
            <a:tailEnd/>
          </a:ln>
        </p:spPr>
        <p:txBody>
          <a:bodyPr wrap="none">
            <a:prstTxWarp prst="textNoShape">
              <a:avLst/>
            </a:prstTxWarp>
            <a:spAutoFit/>
          </a:bodyPr>
          <a:lstStyle/>
          <a:p>
            <a:r>
              <a:rPr lang="en-US" sz="1200" dirty="0" smtClean="0">
                <a:latin typeface="Verdana" pitchFamily="-105" charset="0"/>
                <a:ea typeface="Verdana" pitchFamily="-105" charset="0"/>
                <a:cs typeface="Verdana" pitchFamily="-105" charset="0"/>
              </a:rPr>
              <a:t>Outside a central sphere, marked by the viewers point, objects get very deformed if placed to the bottom</a:t>
            </a:r>
            <a:br>
              <a:rPr lang="en-US" sz="1200" dirty="0" smtClean="0">
                <a:latin typeface="Verdana" pitchFamily="-105" charset="0"/>
                <a:ea typeface="Verdana" pitchFamily="-105" charset="0"/>
                <a:cs typeface="Verdana" pitchFamily="-105" charset="0"/>
              </a:rPr>
            </a:br>
            <a:r>
              <a:rPr lang="en-US" sz="1200" dirty="0" smtClean="0">
                <a:latin typeface="Verdana" pitchFamily="-105" charset="0"/>
                <a:ea typeface="Verdana" pitchFamily="-105" charset="0"/>
                <a:cs typeface="Verdana" pitchFamily="-105" charset="0"/>
              </a:rPr>
              <a:t> of the page or towards the bottom and the sides.</a:t>
            </a:r>
            <a:endParaRPr lang="en-US" sz="1200" dirty="0">
              <a:latin typeface="Verdana" pitchFamily="-105" charset="0"/>
              <a:ea typeface="Verdana" pitchFamily="-105" charset="0"/>
              <a:cs typeface="Verdana" pitchFamily="-105" charset="0"/>
            </a:endParaRPr>
          </a:p>
        </p:txBody>
      </p:sp>
      <p:pic>
        <p:nvPicPr>
          <p:cNvPr id="11" name="Picture 10" descr="perspec4g.gif"/>
          <p:cNvPicPr>
            <a:picLocks noChangeAspect="1"/>
          </p:cNvPicPr>
          <p:nvPr/>
        </p:nvPicPr>
        <p:blipFill>
          <a:blip r:embed="rId2"/>
          <a:stretch>
            <a:fillRect/>
          </a:stretch>
        </p:blipFill>
        <p:spPr>
          <a:xfrm>
            <a:off x="381000" y="2740025"/>
            <a:ext cx="3962400" cy="2696633"/>
          </a:xfrm>
          <a:prstGeom prst="rect">
            <a:avLst/>
          </a:prstGeom>
        </p:spPr>
      </p:pic>
      <p:pic>
        <p:nvPicPr>
          <p:cNvPr id="12" name="Picture 11" descr="perspec4h.gif"/>
          <p:cNvPicPr>
            <a:picLocks noChangeAspect="1"/>
          </p:cNvPicPr>
          <p:nvPr/>
        </p:nvPicPr>
        <p:blipFill>
          <a:blip r:embed="rId3"/>
          <a:stretch>
            <a:fillRect/>
          </a:stretch>
        </p:blipFill>
        <p:spPr>
          <a:xfrm>
            <a:off x="4424266" y="2743201"/>
            <a:ext cx="3957734" cy="2693458"/>
          </a:xfrm>
          <a:prstGeom prst="rect">
            <a:avLst/>
          </a:prstGeom>
        </p:spPr>
      </p:pic>
      <p:cxnSp>
        <p:nvCxnSpPr>
          <p:cNvPr id="14" name="Straight Connector 13"/>
          <p:cNvCxnSpPr/>
          <p:nvPr/>
        </p:nvCxnSpPr>
        <p:spPr bwMode="auto">
          <a:xfrm rot="5400000" flipH="1" flipV="1">
            <a:off x="685800" y="3048000"/>
            <a:ext cx="1371600" cy="762000"/>
          </a:xfrm>
          <a:prstGeom prst="line">
            <a:avLst/>
          </a:prstGeom>
          <a:solidFill>
            <a:schemeClr val="accent1"/>
          </a:solidFill>
          <a:ln w="28575" cap="flat" cmpd="sng" algn="ctr">
            <a:solidFill>
              <a:srgbClr val="D88FFF"/>
            </a:solidFill>
            <a:prstDash val="solid"/>
            <a:round/>
            <a:headEnd type="none" w="med" len="med"/>
            <a:tailEnd type="none" w="med" len="med"/>
          </a:ln>
          <a:effectLst/>
        </p:spPr>
      </p:cxnSp>
      <p:cxnSp>
        <p:nvCxnSpPr>
          <p:cNvPr id="16" name="Straight Connector 15"/>
          <p:cNvCxnSpPr/>
          <p:nvPr/>
        </p:nvCxnSpPr>
        <p:spPr bwMode="auto">
          <a:xfrm>
            <a:off x="1752600" y="2743200"/>
            <a:ext cx="2286000" cy="1371600"/>
          </a:xfrm>
          <a:prstGeom prst="line">
            <a:avLst/>
          </a:prstGeom>
          <a:solidFill>
            <a:schemeClr val="accent1"/>
          </a:solidFill>
          <a:ln w="28575" cap="flat" cmpd="sng" algn="ctr">
            <a:solidFill>
              <a:srgbClr val="D88FFF"/>
            </a:solidFill>
            <a:prstDash val="solid"/>
            <a:round/>
            <a:headEnd type="none" w="med" len="med"/>
            <a:tailEnd type="none" w="med" len="med"/>
          </a:ln>
          <a:effectLst/>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A cube seen </a:t>
            </a:r>
            <a:r>
              <a:rPr lang="en-US" sz="2800" dirty="0">
                <a:solidFill>
                  <a:srgbClr val="2E2E2E"/>
                </a:solidFill>
              </a:rPr>
              <a:t>with a 2 point view</a:t>
            </a:r>
            <a:r>
              <a:rPr lang="en-US" sz="2800" dirty="0" smtClean="0">
                <a:solidFill>
                  <a:srgbClr val="2E2E2E"/>
                </a:solidFill>
              </a:rPr>
              <a:t/>
            </a:r>
            <a:br>
              <a:rPr lang="en-US" sz="2800" dirty="0" smtClean="0">
                <a:solidFill>
                  <a:srgbClr val="2E2E2E"/>
                </a:solidFill>
              </a:rPr>
            </a:br>
            <a:r>
              <a:rPr lang="en-US" sz="2800" dirty="0" smtClean="0">
                <a:solidFill>
                  <a:srgbClr val="2E2E2E"/>
                </a:solidFill>
              </a:rPr>
              <a:t/>
            </a:r>
            <a:br>
              <a:rPr lang="en-US" sz="2800" dirty="0" smtClean="0">
                <a:solidFill>
                  <a:srgbClr val="2E2E2E"/>
                </a:solidFill>
              </a:rPr>
            </a:br>
            <a:endParaRPr lang="en-US" dirty="0"/>
          </a:p>
        </p:txBody>
      </p:sp>
      <p:sp>
        <p:nvSpPr>
          <p:cNvPr id="58378" name="TextBox 9"/>
          <p:cNvSpPr txBox="1">
            <a:spLocks noChangeArrowheads="1"/>
          </p:cNvSpPr>
          <p:nvPr/>
        </p:nvSpPr>
        <p:spPr bwMode="auto">
          <a:xfrm>
            <a:off x="228600" y="1824038"/>
            <a:ext cx="8378090" cy="461665"/>
          </a:xfrm>
          <a:prstGeom prst="rect">
            <a:avLst/>
          </a:prstGeom>
          <a:noFill/>
          <a:ln w="9525">
            <a:noFill/>
            <a:miter lim="800000"/>
            <a:headEnd/>
            <a:tailEnd/>
          </a:ln>
        </p:spPr>
        <p:txBody>
          <a:bodyPr wrap="none">
            <a:prstTxWarp prst="textNoShape">
              <a:avLst/>
            </a:prstTxWarp>
            <a:spAutoFit/>
          </a:bodyPr>
          <a:lstStyle/>
          <a:p>
            <a:r>
              <a:rPr lang="en-US" sz="1200" dirty="0" smtClean="0">
                <a:latin typeface="Verdana" pitchFamily="-105" charset="0"/>
                <a:ea typeface="Verdana" pitchFamily="-105" charset="0"/>
                <a:cs typeface="Verdana" pitchFamily="-105" charset="0"/>
              </a:rPr>
              <a:t>Outside a central sphere, marked by the viewers point, objects get very deformed if placed to the bottom</a:t>
            </a:r>
            <a:br>
              <a:rPr lang="en-US" sz="1200" dirty="0" smtClean="0">
                <a:latin typeface="Verdana" pitchFamily="-105" charset="0"/>
                <a:ea typeface="Verdana" pitchFamily="-105" charset="0"/>
                <a:cs typeface="Verdana" pitchFamily="-105" charset="0"/>
              </a:rPr>
            </a:br>
            <a:r>
              <a:rPr lang="en-US" sz="1200" dirty="0" smtClean="0">
                <a:latin typeface="Verdana" pitchFamily="-105" charset="0"/>
                <a:ea typeface="Verdana" pitchFamily="-105" charset="0"/>
                <a:cs typeface="Verdana" pitchFamily="-105" charset="0"/>
              </a:rPr>
              <a:t>of the page or towards the bottom and the sides.</a:t>
            </a:r>
            <a:endParaRPr lang="en-US" sz="1200" dirty="0">
              <a:latin typeface="Verdana" pitchFamily="-105" charset="0"/>
              <a:ea typeface="Verdana" pitchFamily="-105" charset="0"/>
              <a:cs typeface="Verdana" pitchFamily="-105" charset="0"/>
            </a:endParaRPr>
          </a:p>
        </p:txBody>
      </p:sp>
      <p:pic>
        <p:nvPicPr>
          <p:cNvPr id="6" name="Picture 5" descr="persp_graphic1.gif"/>
          <p:cNvPicPr>
            <a:picLocks noChangeAspect="1"/>
          </p:cNvPicPr>
          <p:nvPr/>
        </p:nvPicPr>
        <p:blipFill>
          <a:blip r:embed="rId2"/>
          <a:stretch>
            <a:fillRect/>
          </a:stretch>
        </p:blipFill>
        <p:spPr>
          <a:xfrm>
            <a:off x="304800" y="2286000"/>
            <a:ext cx="5257800" cy="4420690"/>
          </a:xfrm>
          <a:prstGeom prst="rect">
            <a:avLst/>
          </a:prstGeom>
        </p:spPr>
      </p:pic>
      <p:cxnSp>
        <p:nvCxnSpPr>
          <p:cNvPr id="8" name="Straight Arrow Connector 7"/>
          <p:cNvCxnSpPr/>
          <p:nvPr/>
        </p:nvCxnSpPr>
        <p:spPr bwMode="auto">
          <a:xfrm flipV="1">
            <a:off x="3733800" y="2971800"/>
            <a:ext cx="2362200" cy="152400"/>
          </a:xfrm>
          <a:prstGeom prst="straightConnector1">
            <a:avLst/>
          </a:prstGeom>
          <a:solidFill>
            <a:schemeClr val="accent1"/>
          </a:solidFill>
          <a:ln w="38100" cap="flat" cmpd="sng" algn="ctr">
            <a:solidFill>
              <a:srgbClr val="D88FFF"/>
            </a:solidFill>
            <a:prstDash val="solid"/>
            <a:round/>
            <a:headEnd type="none" w="med" len="med"/>
            <a:tailEnd type="arrow" w="med" len="med"/>
          </a:ln>
          <a:effectLst/>
        </p:spPr>
      </p:cxnSp>
      <p:sp>
        <p:nvSpPr>
          <p:cNvPr id="9" name="TextBox 8"/>
          <p:cNvSpPr txBox="1"/>
          <p:nvPr/>
        </p:nvSpPr>
        <p:spPr>
          <a:xfrm>
            <a:off x="6096000" y="2514600"/>
            <a:ext cx="3140253" cy="3046987"/>
          </a:xfrm>
          <a:prstGeom prst="rect">
            <a:avLst/>
          </a:prstGeom>
          <a:noFill/>
        </p:spPr>
        <p:txBody>
          <a:bodyPr wrap="none" rtlCol="0">
            <a:spAutoFit/>
          </a:bodyPr>
          <a:lstStyle/>
          <a:p>
            <a:r>
              <a:rPr lang="en-US" sz="1200" dirty="0" smtClean="0">
                <a:latin typeface="Verdana"/>
                <a:cs typeface="Verdana"/>
              </a:rPr>
              <a:t>Notice that to truly represent a cube,</a:t>
            </a:r>
          </a:p>
          <a:p>
            <a:r>
              <a:rPr lang="en-US" sz="1200" dirty="0" smtClean="0">
                <a:latin typeface="Verdana"/>
                <a:cs typeface="Verdana"/>
              </a:rPr>
              <a:t>both vanishing points need to form </a:t>
            </a:r>
            <a:br>
              <a:rPr lang="en-US" sz="1200" dirty="0" smtClean="0">
                <a:latin typeface="Verdana"/>
                <a:cs typeface="Verdana"/>
              </a:rPr>
            </a:br>
            <a:r>
              <a:rPr lang="en-US" sz="1200" dirty="0" smtClean="0">
                <a:latin typeface="Verdana"/>
                <a:cs typeface="Verdana"/>
              </a:rPr>
              <a:t>a 90 degree angle with center on </a:t>
            </a:r>
          </a:p>
          <a:p>
            <a:r>
              <a:rPr lang="en-US" sz="1200" dirty="0" smtClean="0">
                <a:latin typeface="Verdana"/>
                <a:cs typeface="Verdana"/>
              </a:rPr>
              <a:t>the vertical representing the viewers</a:t>
            </a:r>
          </a:p>
          <a:p>
            <a:r>
              <a:rPr lang="en-US" sz="1200" dirty="0" smtClean="0">
                <a:latin typeface="Verdana"/>
                <a:cs typeface="Verdana"/>
              </a:rPr>
              <a:t>stand point.</a:t>
            </a:r>
          </a:p>
          <a:p>
            <a:endParaRPr lang="en-US" sz="1200" dirty="0" smtClean="0">
              <a:latin typeface="Verdana"/>
              <a:cs typeface="Verdana"/>
            </a:endParaRPr>
          </a:p>
          <a:p>
            <a:r>
              <a:rPr lang="en-US" sz="1200" dirty="0" smtClean="0">
                <a:latin typeface="Verdana"/>
                <a:cs typeface="Verdana"/>
              </a:rPr>
              <a:t>That vertical is defined by the closest </a:t>
            </a:r>
          </a:p>
          <a:p>
            <a:r>
              <a:rPr lang="en-US" sz="1200" dirty="0" smtClean="0">
                <a:latin typeface="Verdana"/>
                <a:cs typeface="Verdana"/>
              </a:rPr>
              <a:t>angle of the cube.</a:t>
            </a:r>
          </a:p>
          <a:p>
            <a:endParaRPr lang="en-US" sz="1200" dirty="0" smtClean="0">
              <a:latin typeface="Verdana"/>
              <a:cs typeface="Verdana"/>
            </a:endParaRPr>
          </a:p>
          <a:p>
            <a:endParaRPr lang="en-US" sz="1200" dirty="0" smtClean="0">
              <a:latin typeface="Verdana"/>
              <a:cs typeface="Verdana"/>
            </a:endParaRPr>
          </a:p>
          <a:p>
            <a:endParaRPr lang="en-US" sz="1200" dirty="0" smtClean="0">
              <a:latin typeface="Verdana"/>
              <a:cs typeface="Verdana"/>
            </a:endParaRPr>
          </a:p>
          <a:p>
            <a:endParaRPr lang="en-US" sz="1200" dirty="0" smtClean="0">
              <a:latin typeface="Verdana"/>
              <a:cs typeface="Verdana"/>
            </a:endParaRPr>
          </a:p>
          <a:p>
            <a:r>
              <a:rPr lang="en-US" sz="1200" dirty="0" smtClean="0">
                <a:latin typeface="Verdana"/>
                <a:cs typeface="Verdana"/>
              </a:rPr>
              <a:t>Because this cube is placed very close</a:t>
            </a:r>
            <a:br>
              <a:rPr lang="en-US" sz="1200" dirty="0" smtClean="0">
                <a:latin typeface="Verdana"/>
                <a:cs typeface="Verdana"/>
              </a:rPr>
            </a:br>
            <a:r>
              <a:rPr lang="en-US" sz="1200" dirty="0" smtClean="0">
                <a:latin typeface="Verdana"/>
                <a:cs typeface="Verdana"/>
              </a:rPr>
              <a:t>to the bottom of the page it shows </a:t>
            </a:r>
            <a:br>
              <a:rPr lang="en-US" sz="1200" dirty="0" smtClean="0">
                <a:latin typeface="Verdana"/>
                <a:cs typeface="Verdana"/>
              </a:rPr>
            </a:br>
            <a:r>
              <a:rPr lang="en-US" sz="1200" dirty="0" smtClean="0">
                <a:latin typeface="Verdana"/>
                <a:cs typeface="Verdana"/>
              </a:rPr>
              <a:t>a lot of deformation, </a:t>
            </a:r>
            <a:br>
              <a:rPr lang="en-US" sz="1200" dirty="0" smtClean="0">
                <a:latin typeface="Verdana"/>
                <a:cs typeface="Verdana"/>
              </a:rPr>
            </a:br>
            <a:r>
              <a:rPr lang="en-US" sz="1200" dirty="0" smtClean="0">
                <a:latin typeface="Verdana"/>
                <a:cs typeface="Verdana"/>
              </a:rPr>
              <a:t>specially in the lower part.</a:t>
            </a:r>
            <a:endParaRPr lang="en-US" sz="12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400" dirty="0" smtClean="0">
                <a:solidFill>
                  <a:srgbClr val="2E2E2E"/>
                </a:solidFill>
              </a:rPr>
              <a:t>The Vanishing </a:t>
            </a:r>
            <a:r>
              <a:rPr lang="en-US" sz="2800" dirty="0">
                <a:solidFill>
                  <a:srgbClr val="2E2E2E"/>
                </a:solidFill>
              </a:rPr>
              <a:t>point</a:t>
            </a:r>
            <a:endParaRPr lang="en-US" dirty="0"/>
          </a:p>
        </p:txBody>
      </p:sp>
      <p:pic>
        <p:nvPicPr>
          <p:cNvPr id="18435" name="Picture 6"/>
          <p:cNvPicPr>
            <a:picLocks noChangeAspect="1" noChangeArrowheads="1"/>
          </p:cNvPicPr>
          <p:nvPr/>
        </p:nvPicPr>
        <p:blipFill>
          <a:blip r:embed="rId4"/>
          <a:srcRect/>
          <a:stretch>
            <a:fillRect/>
          </a:stretch>
        </p:blipFill>
        <p:spPr bwMode="auto">
          <a:xfrm>
            <a:off x="0" y="381000"/>
            <a:ext cx="3263900" cy="6477000"/>
          </a:xfrm>
          <a:prstGeom prst="rect">
            <a:avLst/>
          </a:prstGeom>
          <a:noFill/>
          <a:ln w="9525">
            <a:noFill/>
            <a:miter lim="800000"/>
            <a:headEnd/>
            <a:tailEnd/>
          </a:ln>
        </p:spPr>
      </p:pic>
      <p:sp>
        <p:nvSpPr>
          <p:cNvPr id="18436" name="AutoShape 7"/>
          <p:cNvSpPr>
            <a:spLocks noChangeArrowheads="1"/>
          </p:cNvSpPr>
          <p:nvPr/>
        </p:nvSpPr>
        <p:spPr bwMode="auto">
          <a:xfrm>
            <a:off x="2743200" y="1981200"/>
            <a:ext cx="5486400" cy="1752600"/>
          </a:xfrm>
          <a:prstGeom prst="leftArrowCallout">
            <a:avLst>
              <a:gd name="adj1" fmla="val 50000"/>
              <a:gd name="adj2" fmla="val 25000"/>
              <a:gd name="adj3" fmla="val 58696"/>
              <a:gd name="adj4" fmla="val 77380"/>
            </a:avLst>
          </a:prstGeom>
          <a:solidFill>
            <a:schemeClr val="accent1"/>
          </a:solidFill>
          <a:ln w="9525">
            <a:solidFill>
              <a:schemeClr val="tx1"/>
            </a:solidFill>
            <a:miter lim="800000"/>
            <a:headEnd/>
            <a:tailEnd/>
          </a:ln>
        </p:spPr>
        <p:txBody>
          <a:bodyPr>
            <a:prstTxWarp prst="textNoShape">
              <a:avLst/>
            </a:prstTxWarp>
          </a:bodyPr>
          <a:lstStyle/>
          <a:p>
            <a:r>
              <a:rPr lang="en-US" dirty="0"/>
              <a:t>     </a:t>
            </a:r>
            <a:r>
              <a:rPr lang="en-US" dirty="0">
                <a:solidFill>
                  <a:srgbClr val="336666"/>
                </a:solidFill>
                <a:latin typeface="Arial" pitchFamily="-105" charset="0"/>
              </a:rPr>
              <a:t>VP vanishing point</a:t>
            </a:r>
            <a:endParaRPr lang="en-US" dirty="0" smtClean="0">
              <a:solidFill>
                <a:srgbClr val="336666"/>
              </a:solidFill>
              <a:latin typeface="Arial" pitchFamily="-105" charset="0"/>
            </a:endParaRPr>
          </a:p>
          <a:p>
            <a:endParaRPr lang="en-US" dirty="0" smtClean="0">
              <a:solidFill>
                <a:srgbClr val="336666"/>
              </a:solidFill>
              <a:latin typeface="Arial" pitchFamily="-105" charset="0"/>
            </a:endParaRPr>
          </a:p>
          <a:p>
            <a:r>
              <a:rPr lang="en-US" sz="1800" dirty="0" smtClean="0">
                <a:solidFill>
                  <a:srgbClr val="336666"/>
                </a:solidFill>
                <a:latin typeface="Arial" pitchFamily="-105" charset="0"/>
              </a:rPr>
              <a:t>	It is placed on </a:t>
            </a:r>
            <a:r>
              <a:rPr lang="en-US" sz="1800" dirty="0">
                <a:solidFill>
                  <a:srgbClr val="336666"/>
                </a:solidFill>
                <a:latin typeface="Arial" pitchFamily="-105" charset="0"/>
              </a:rPr>
              <a:t>the horizon line</a:t>
            </a:r>
          </a:p>
          <a:p>
            <a:r>
              <a:rPr lang="en-US" sz="1800" dirty="0" smtClean="0">
                <a:solidFill>
                  <a:srgbClr val="336666"/>
                </a:solidFill>
                <a:latin typeface="Arial" pitchFamily="-105" charset="0"/>
              </a:rPr>
              <a:t>	All </a:t>
            </a:r>
            <a:r>
              <a:rPr lang="en-US" sz="1800" dirty="0">
                <a:solidFill>
                  <a:srgbClr val="336666"/>
                </a:solidFill>
                <a:latin typeface="Arial" pitchFamily="-105" charset="0"/>
              </a:rPr>
              <a:t>the vanishing lines 	</a:t>
            </a:r>
            <a:r>
              <a:rPr lang="en-US" sz="1800" dirty="0" smtClean="0">
                <a:solidFill>
                  <a:srgbClr val="336666"/>
                </a:solidFill>
                <a:latin typeface="Arial" pitchFamily="-105" charset="0"/>
              </a:rPr>
              <a:t>converge to that point.</a:t>
            </a:r>
            <a:endParaRPr lang="en-US" dirty="0">
              <a:solidFill>
                <a:srgbClr val="336666"/>
              </a:solidFill>
              <a:latin typeface="Arial" pitchFamily="-105" charset="0"/>
            </a:endParaRPr>
          </a:p>
        </p:txBody>
      </p:sp>
      <p:pic>
        <p:nvPicPr>
          <p:cNvPr id="18437" name="Picture 9"/>
          <p:cNvPicPr>
            <a:picLocks noChangeAspect="1" noChangeArrowheads="1"/>
          </p:cNvPicPr>
          <p:nvPr/>
        </p:nvPicPr>
        <p:blipFill>
          <a:blip r:embed="rId5"/>
          <a:srcRect/>
          <a:stretch>
            <a:fillRect/>
          </a:stretch>
        </p:blipFill>
        <p:spPr bwMode="auto">
          <a:xfrm>
            <a:off x="6527800" y="4038600"/>
            <a:ext cx="2540000" cy="2540000"/>
          </a:xfrm>
          <a:prstGeom prst="rect">
            <a:avLst/>
          </a:prstGeom>
          <a:noFill/>
          <a:ln w="9525">
            <a:noFill/>
            <a:miter lim="800000"/>
            <a:headEnd/>
            <a:tailEnd/>
          </a:ln>
        </p:spPr>
      </p:pic>
      <p:sp>
        <p:nvSpPr>
          <p:cNvPr id="18438" name="TextBox 5"/>
          <p:cNvSpPr txBox="1">
            <a:spLocks noChangeArrowheads="1"/>
          </p:cNvSpPr>
          <p:nvPr/>
        </p:nvSpPr>
        <p:spPr bwMode="auto">
          <a:xfrm>
            <a:off x="3316288" y="4876800"/>
            <a:ext cx="3249608" cy="1015663"/>
          </a:xfrm>
          <a:prstGeom prst="rect">
            <a:avLst/>
          </a:prstGeom>
          <a:noFill/>
          <a:ln w="9525">
            <a:noFill/>
            <a:miter lim="800000"/>
            <a:headEnd/>
            <a:tailEnd/>
          </a:ln>
        </p:spPr>
        <p:txBody>
          <a:bodyPr wrap="none">
            <a:prstTxWarp prst="textNoShape">
              <a:avLst/>
            </a:prstTxWarp>
            <a:spAutoFit/>
          </a:bodyPr>
          <a:lstStyle/>
          <a:p>
            <a:r>
              <a:rPr lang="en-US" sz="1000" dirty="0">
                <a:latin typeface="Verdana" pitchFamily="-105" charset="0"/>
              </a:rPr>
              <a:t>In Linear Perspective drawing, </a:t>
            </a:r>
            <a:endParaRPr lang="en-US" sz="1000" dirty="0" smtClean="0">
              <a:latin typeface="Verdana" pitchFamily="-105" charset="0"/>
            </a:endParaRPr>
          </a:p>
          <a:p>
            <a:r>
              <a:rPr lang="en-US" sz="1000" dirty="0" smtClean="0">
                <a:latin typeface="Verdana" pitchFamily="-105" charset="0"/>
              </a:rPr>
              <a:t>The lines that go from the viewer to the infinite</a:t>
            </a:r>
          </a:p>
          <a:p>
            <a:r>
              <a:rPr lang="en-US" sz="1000" dirty="0" smtClean="0">
                <a:latin typeface="Verdana" pitchFamily="-105" charset="0"/>
              </a:rPr>
              <a:t>(the ones that would represent 3D space</a:t>
            </a:r>
          </a:p>
          <a:p>
            <a:r>
              <a:rPr lang="en-US" sz="1000" dirty="0" smtClean="0">
                <a:latin typeface="Verdana" pitchFamily="-105" charset="0"/>
              </a:rPr>
              <a:t>besides width and height)</a:t>
            </a:r>
            <a:br>
              <a:rPr lang="en-US" sz="1000" dirty="0" smtClean="0">
                <a:latin typeface="Verdana" pitchFamily="-105" charset="0"/>
              </a:rPr>
            </a:br>
            <a:r>
              <a:rPr lang="en-US" sz="1000" dirty="0" smtClean="0">
                <a:latin typeface="Verdana" pitchFamily="-105" charset="0"/>
              </a:rPr>
              <a:t>are drawn </a:t>
            </a:r>
            <a:r>
              <a:rPr lang="en-US" sz="1000" dirty="0">
                <a:latin typeface="Verdana" pitchFamily="-105" charset="0"/>
              </a:rPr>
              <a:t>along</a:t>
            </a:r>
            <a:r>
              <a:rPr lang="en-US" sz="1000" dirty="0" smtClean="0">
                <a:latin typeface="Verdana" pitchFamily="-105" charset="0"/>
              </a:rPr>
              <a:t> receding along</a:t>
            </a:r>
          </a:p>
          <a:p>
            <a:r>
              <a:rPr lang="en-US" sz="1000" dirty="0" smtClean="0">
                <a:latin typeface="Verdana" pitchFamily="-105" charset="0"/>
              </a:rPr>
              <a:t>towards </a:t>
            </a:r>
            <a:r>
              <a:rPr lang="en-US" sz="1000" dirty="0">
                <a:latin typeface="Verdana" pitchFamily="-105" charset="0"/>
              </a:rPr>
              <a:t>the vanishing point. </a:t>
            </a:r>
            <a:endParaRPr lang="en-US" sz="1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A cube seen </a:t>
            </a:r>
            <a:r>
              <a:rPr lang="en-US" sz="2800" dirty="0">
                <a:solidFill>
                  <a:srgbClr val="2E2E2E"/>
                </a:solidFill>
              </a:rPr>
              <a:t>with a 2 point view</a:t>
            </a:r>
            <a:r>
              <a:rPr lang="en-US" sz="2800" dirty="0" smtClean="0">
                <a:solidFill>
                  <a:srgbClr val="2E2E2E"/>
                </a:solidFill>
              </a:rPr>
              <a:t/>
            </a:r>
            <a:br>
              <a:rPr lang="en-US" sz="2800" dirty="0" smtClean="0">
                <a:solidFill>
                  <a:srgbClr val="2E2E2E"/>
                </a:solidFill>
              </a:rPr>
            </a:br>
            <a:r>
              <a:rPr lang="en-US" sz="2800" dirty="0" smtClean="0">
                <a:solidFill>
                  <a:srgbClr val="2E2E2E"/>
                </a:solidFill>
              </a:rPr>
              <a:t/>
            </a:r>
            <a:br>
              <a:rPr lang="en-US" sz="2800" dirty="0" smtClean="0">
                <a:solidFill>
                  <a:srgbClr val="2E2E2E"/>
                </a:solidFill>
              </a:rPr>
            </a:br>
            <a:endParaRPr lang="en-US" dirty="0"/>
          </a:p>
        </p:txBody>
      </p:sp>
      <p:sp>
        <p:nvSpPr>
          <p:cNvPr id="58378" name="TextBox 9"/>
          <p:cNvSpPr txBox="1">
            <a:spLocks noChangeArrowheads="1"/>
          </p:cNvSpPr>
          <p:nvPr/>
        </p:nvSpPr>
        <p:spPr bwMode="auto">
          <a:xfrm>
            <a:off x="228600" y="1824038"/>
            <a:ext cx="8378090" cy="461665"/>
          </a:xfrm>
          <a:prstGeom prst="rect">
            <a:avLst/>
          </a:prstGeom>
          <a:noFill/>
          <a:ln w="9525">
            <a:noFill/>
            <a:miter lim="800000"/>
            <a:headEnd/>
            <a:tailEnd/>
          </a:ln>
        </p:spPr>
        <p:txBody>
          <a:bodyPr wrap="none">
            <a:prstTxWarp prst="textNoShape">
              <a:avLst/>
            </a:prstTxWarp>
            <a:spAutoFit/>
          </a:bodyPr>
          <a:lstStyle/>
          <a:p>
            <a:r>
              <a:rPr lang="en-US" sz="1200" dirty="0" smtClean="0">
                <a:latin typeface="Verdana" pitchFamily="-105" charset="0"/>
                <a:ea typeface="Verdana" pitchFamily="-105" charset="0"/>
                <a:cs typeface="Verdana" pitchFamily="-105" charset="0"/>
              </a:rPr>
              <a:t>Outside a central sphere, marked by the viewers point, objects get very deformed if placed to the bottom</a:t>
            </a:r>
            <a:br>
              <a:rPr lang="en-US" sz="1200" dirty="0" smtClean="0">
                <a:latin typeface="Verdana" pitchFamily="-105" charset="0"/>
                <a:ea typeface="Verdana" pitchFamily="-105" charset="0"/>
                <a:cs typeface="Verdana" pitchFamily="-105" charset="0"/>
              </a:rPr>
            </a:br>
            <a:r>
              <a:rPr lang="en-US" sz="1200" dirty="0" smtClean="0">
                <a:latin typeface="Verdana" pitchFamily="-105" charset="0"/>
                <a:ea typeface="Verdana" pitchFamily="-105" charset="0"/>
                <a:cs typeface="Verdana" pitchFamily="-105" charset="0"/>
              </a:rPr>
              <a:t>of the page or towards the bottom and the sides.</a:t>
            </a:r>
            <a:endParaRPr lang="en-US" sz="1200" dirty="0">
              <a:latin typeface="Verdana" pitchFamily="-105" charset="0"/>
              <a:ea typeface="Verdana" pitchFamily="-105" charset="0"/>
              <a:cs typeface="Verdana" pitchFamily="-105" charset="0"/>
            </a:endParaRPr>
          </a:p>
        </p:txBody>
      </p:sp>
      <p:sp>
        <p:nvSpPr>
          <p:cNvPr id="9" name="TextBox 8"/>
          <p:cNvSpPr txBox="1"/>
          <p:nvPr/>
        </p:nvSpPr>
        <p:spPr>
          <a:xfrm>
            <a:off x="5867401" y="2514600"/>
            <a:ext cx="3276600" cy="4154983"/>
          </a:xfrm>
          <a:prstGeom prst="rect">
            <a:avLst/>
          </a:prstGeom>
          <a:noFill/>
        </p:spPr>
        <p:txBody>
          <a:bodyPr wrap="square" rtlCol="0">
            <a:spAutoFit/>
          </a:bodyPr>
          <a:lstStyle/>
          <a:p>
            <a:r>
              <a:rPr lang="en-US" sz="1200" dirty="0" smtClean="0">
                <a:latin typeface="Verdana"/>
                <a:cs typeface="Verdana"/>
              </a:rPr>
              <a:t>Both vanishing points are still forming </a:t>
            </a:r>
            <a:br>
              <a:rPr lang="en-US" sz="1200" dirty="0" smtClean="0">
                <a:latin typeface="Verdana"/>
                <a:cs typeface="Verdana"/>
              </a:rPr>
            </a:br>
            <a:r>
              <a:rPr lang="en-US" sz="1200" dirty="0" smtClean="0">
                <a:latin typeface="Verdana"/>
                <a:cs typeface="Verdana"/>
              </a:rPr>
              <a:t>a 90 degree angle with center on </a:t>
            </a:r>
          </a:p>
          <a:p>
            <a:r>
              <a:rPr lang="en-US" sz="1200" dirty="0" smtClean="0">
                <a:latin typeface="Verdana"/>
                <a:cs typeface="Verdana"/>
              </a:rPr>
              <a:t>the vertical representing the viewers</a:t>
            </a:r>
          </a:p>
          <a:p>
            <a:r>
              <a:rPr lang="en-US" sz="1200" dirty="0" smtClean="0">
                <a:latin typeface="Verdana"/>
                <a:cs typeface="Verdana"/>
              </a:rPr>
              <a:t>stand point.</a:t>
            </a:r>
          </a:p>
          <a:p>
            <a:endParaRPr lang="en-US" sz="1200" dirty="0" smtClean="0">
              <a:latin typeface="Verdana"/>
              <a:cs typeface="Verdana"/>
            </a:endParaRPr>
          </a:p>
          <a:p>
            <a:r>
              <a:rPr lang="en-US" sz="1200" dirty="0" smtClean="0">
                <a:latin typeface="Verdana"/>
                <a:cs typeface="Verdana"/>
              </a:rPr>
              <a:t>That 90 degree can be placed upper </a:t>
            </a:r>
            <a:br>
              <a:rPr lang="en-US" sz="1200" dirty="0" smtClean="0">
                <a:latin typeface="Verdana"/>
                <a:cs typeface="Verdana"/>
              </a:rPr>
            </a:br>
            <a:r>
              <a:rPr lang="en-US" sz="1200" dirty="0" smtClean="0">
                <a:latin typeface="Verdana"/>
                <a:cs typeface="Verdana"/>
              </a:rPr>
              <a:t>or lower on that vertical.</a:t>
            </a:r>
          </a:p>
          <a:p>
            <a:r>
              <a:rPr lang="en-US" sz="1200" dirty="0" smtClean="0">
                <a:latin typeface="Verdana"/>
                <a:cs typeface="Verdana"/>
              </a:rPr>
              <a:t>It is usually calculated by making sure that the distance from the horizon to the center of the angle (up of the page) is the same than</a:t>
            </a:r>
          </a:p>
          <a:p>
            <a:r>
              <a:rPr lang="en-US" sz="1200" dirty="0" smtClean="0">
                <a:latin typeface="Verdana"/>
                <a:cs typeface="Verdana"/>
              </a:rPr>
              <a:t>the distance from the bottom of the drawing to the horizon.</a:t>
            </a:r>
          </a:p>
          <a:p>
            <a:r>
              <a:rPr lang="en-US" sz="1200" dirty="0" smtClean="0">
                <a:latin typeface="Verdana"/>
                <a:cs typeface="Verdana"/>
              </a:rPr>
              <a:t>The higher the center of that imaginary</a:t>
            </a:r>
            <a:br>
              <a:rPr lang="en-US" sz="1200" dirty="0" smtClean="0">
                <a:latin typeface="Verdana"/>
                <a:cs typeface="Verdana"/>
              </a:rPr>
            </a:br>
            <a:r>
              <a:rPr lang="en-US" sz="1200" dirty="0" smtClean="0">
                <a:latin typeface="Verdana"/>
                <a:cs typeface="Verdana"/>
              </a:rPr>
              <a:t>angle, the further apart the vanishing points will be and the less deformation we will get.</a:t>
            </a:r>
          </a:p>
          <a:p>
            <a:endParaRPr lang="en-US" sz="1200" dirty="0" smtClean="0">
              <a:latin typeface="Verdana"/>
              <a:cs typeface="Verdana"/>
            </a:endParaRPr>
          </a:p>
          <a:p>
            <a:r>
              <a:rPr lang="en-US" sz="1200" dirty="0" smtClean="0">
                <a:latin typeface="Verdana"/>
                <a:cs typeface="Verdana"/>
              </a:rPr>
              <a:t>As a general rule the  vanishing points</a:t>
            </a:r>
            <a:br>
              <a:rPr lang="en-US" sz="1200" dirty="0" smtClean="0">
                <a:latin typeface="Verdana"/>
                <a:cs typeface="Verdana"/>
              </a:rPr>
            </a:br>
            <a:r>
              <a:rPr lang="en-US" sz="1200" dirty="0" smtClean="0">
                <a:latin typeface="Verdana"/>
                <a:cs typeface="Verdana"/>
              </a:rPr>
              <a:t>(at lest one of them or both) should be outside the border of you paper.</a:t>
            </a:r>
          </a:p>
          <a:p>
            <a:endParaRPr lang="en-US" sz="1200" dirty="0" smtClean="0">
              <a:latin typeface="Verdana"/>
              <a:cs typeface="Verdana"/>
            </a:endParaRPr>
          </a:p>
        </p:txBody>
      </p:sp>
      <p:pic>
        <p:nvPicPr>
          <p:cNvPr id="10" name="Picture 9" descr="persp_graphic2.gif"/>
          <p:cNvPicPr>
            <a:picLocks noChangeAspect="1"/>
          </p:cNvPicPr>
          <p:nvPr/>
        </p:nvPicPr>
        <p:blipFill>
          <a:blip r:embed="rId2"/>
          <a:stretch>
            <a:fillRect/>
          </a:stretch>
        </p:blipFill>
        <p:spPr>
          <a:xfrm>
            <a:off x="304800" y="2286000"/>
            <a:ext cx="5135154" cy="4419600"/>
          </a:xfrm>
          <a:prstGeom prst="rect">
            <a:avLst/>
          </a:prstGeom>
        </p:spPr>
      </p:pic>
      <p:cxnSp>
        <p:nvCxnSpPr>
          <p:cNvPr id="8" name="Straight Arrow Connector 7"/>
          <p:cNvCxnSpPr/>
          <p:nvPr/>
        </p:nvCxnSpPr>
        <p:spPr bwMode="auto">
          <a:xfrm flipV="1">
            <a:off x="3733800" y="3048000"/>
            <a:ext cx="2057400" cy="76200"/>
          </a:xfrm>
          <a:prstGeom prst="straightConnector1">
            <a:avLst/>
          </a:prstGeom>
          <a:solidFill>
            <a:schemeClr val="accent1"/>
          </a:solidFill>
          <a:ln w="38100" cap="flat" cmpd="sng" algn="ctr">
            <a:solidFill>
              <a:srgbClr val="D88FFF"/>
            </a:solidFill>
            <a:prstDash val="solid"/>
            <a:round/>
            <a:headEnd type="none" w="med" len="med"/>
            <a:tailEnd type="arrow" w="med" len="med"/>
          </a:ln>
          <a:effectLst/>
        </p:spPr>
      </p:cxnSp>
      <p:cxnSp>
        <p:nvCxnSpPr>
          <p:cNvPr id="15" name="Straight Arrow Connector 14"/>
          <p:cNvCxnSpPr/>
          <p:nvPr/>
        </p:nvCxnSpPr>
        <p:spPr bwMode="auto">
          <a:xfrm rot="5400000">
            <a:off x="2515394" y="5562600"/>
            <a:ext cx="1675606" cy="79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p:nvPr/>
        </p:nvCxnSpPr>
        <p:spPr bwMode="auto">
          <a:xfrm rot="5400000">
            <a:off x="2515394" y="3885406"/>
            <a:ext cx="1676400" cy="1588"/>
          </a:xfrm>
          <a:prstGeom prst="straightConnector1">
            <a:avLst/>
          </a:prstGeom>
          <a:solidFill>
            <a:schemeClr val="accent1"/>
          </a:solidFill>
          <a:ln w="9525" cap="flat" cmpd="sng" algn="ctr">
            <a:solidFill>
              <a:schemeClr val="tx1"/>
            </a:solidFill>
            <a:prstDash val="solid"/>
            <a:round/>
            <a:headEnd type="arrow"/>
            <a:tailEnd type="arrow"/>
          </a:ln>
          <a:effectLst/>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3" name="Rectangle 12"/>
          <p:cNvSpPr/>
          <p:nvPr/>
        </p:nvSpPr>
        <p:spPr bwMode="auto">
          <a:xfrm>
            <a:off x="4572000" y="2286000"/>
            <a:ext cx="4343400" cy="3810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pic>
        <p:nvPicPr>
          <p:cNvPr id="11" name="Picture 10" descr="persp_graphic3.gif"/>
          <p:cNvPicPr>
            <a:picLocks noChangeAspect="1"/>
          </p:cNvPicPr>
          <p:nvPr/>
        </p:nvPicPr>
        <p:blipFill>
          <a:blip r:embed="rId2"/>
          <a:stretch>
            <a:fillRect/>
          </a:stretch>
        </p:blipFill>
        <p:spPr>
          <a:xfrm>
            <a:off x="4572000" y="2438400"/>
            <a:ext cx="4343400" cy="3670685"/>
          </a:xfrm>
          <a:prstGeom prst="rect">
            <a:avLst/>
          </a:prstGeom>
        </p:spPr>
      </p:pic>
      <p:sp>
        <p:nvSpPr>
          <p:cNvPr id="583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A cube seen </a:t>
            </a:r>
            <a:r>
              <a:rPr lang="en-US" sz="2800" dirty="0">
                <a:solidFill>
                  <a:srgbClr val="2E2E2E"/>
                </a:solidFill>
              </a:rPr>
              <a:t>with a 2 point view</a:t>
            </a:r>
            <a:r>
              <a:rPr lang="en-US" sz="2800" dirty="0" smtClean="0">
                <a:solidFill>
                  <a:srgbClr val="2E2E2E"/>
                </a:solidFill>
              </a:rPr>
              <a:t/>
            </a:r>
            <a:br>
              <a:rPr lang="en-US" sz="2800" dirty="0" smtClean="0">
                <a:solidFill>
                  <a:srgbClr val="2E2E2E"/>
                </a:solidFill>
              </a:rPr>
            </a:br>
            <a:r>
              <a:rPr lang="en-US" sz="2800" dirty="0" smtClean="0">
                <a:solidFill>
                  <a:srgbClr val="2E2E2E"/>
                </a:solidFill>
              </a:rPr>
              <a:t/>
            </a:r>
            <a:br>
              <a:rPr lang="en-US" sz="2800" dirty="0" smtClean="0">
                <a:solidFill>
                  <a:srgbClr val="2E2E2E"/>
                </a:solidFill>
              </a:rPr>
            </a:br>
            <a:endParaRPr lang="en-US" dirty="0"/>
          </a:p>
        </p:txBody>
      </p:sp>
      <p:sp>
        <p:nvSpPr>
          <p:cNvPr id="58378" name="TextBox 9"/>
          <p:cNvSpPr txBox="1">
            <a:spLocks noChangeArrowheads="1"/>
          </p:cNvSpPr>
          <p:nvPr/>
        </p:nvSpPr>
        <p:spPr bwMode="auto">
          <a:xfrm>
            <a:off x="152400" y="2009001"/>
            <a:ext cx="8871465" cy="276999"/>
          </a:xfrm>
          <a:prstGeom prst="rect">
            <a:avLst/>
          </a:prstGeom>
          <a:noFill/>
          <a:ln w="9525">
            <a:noFill/>
            <a:miter lim="800000"/>
            <a:headEnd/>
            <a:tailEnd/>
          </a:ln>
        </p:spPr>
        <p:txBody>
          <a:bodyPr wrap="none">
            <a:prstTxWarp prst="textNoShape">
              <a:avLst/>
            </a:prstTxWarp>
            <a:spAutoFit/>
          </a:bodyPr>
          <a:lstStyle/>
          <a:p>
            <a:r>
              <a:rPr lang="en-US" sz="1200" dirty="0" smtClean="0">
                <a:latin typeface="Verdana" pitchFamily="-105" charset="0"/>
                <a:ea typeface="Verdana" pitchFamily="-105" charset="0"/>
                <a:cs typeface="Verdana" pitchFamily="-105" charset="0"/>
              </a:rPr>
              <a:t>The cube to the right has less deformation because of being placed towards the center of that imaginary sphere</a:t>
            </a:r>
            <a:endParaRPr lang="en-US" sz="1200" dirty="0">
              <a:latin typeface="Verdana" pitchFamily="-105" charset="0"/>
              <a:ea typeface="Verdana" pitchFamily="-105" charset="0"/>
              <a:cs typeface="Verdana" pitchFamily="-105" charset="0"/>
            </a:endParaRPr>
          </a:p>
        </p:txBody>
      </p:sp>
      <p:pic>
        <p:nvPicPr>
          <p:cNvPr id="12" name="Picture 11" descr="persp_graphic2.gif"/>
          <p:cNvPicPr>
            <a:picLocks noChangeAspect="1"/>
          </p:cNvPicPr>
          <p:nvPr/>
        </p:nvPicPr>
        <p:blipFill>
          <a:blip r:embed="rId3"/>
          <a:stretch>
            <a:fillRect/>
          </a:stretch>
        </p:blipFill>
        <p:spPr>
          <a:xfrm>
            <a:off x="0" y="2286000"/>
            <a:ext cx="4426857" cy="3810000"/>
          </a:xfrm>
          <a:prstGeom prst="rect">
            <a:avLst/>
          </a:prstGeom>
        </p:spPr>
      </p:pic>
      <p:sp>
        <p:nvSpPr>
          <p:cNvPr id="17" name="Oval 16"/>
          <p:cNvSpPr/>
          <p:nvPr/>
        </p:nvSpPr>
        <p:spPr bwMode="auto">
          <a:xfrm>
            <a:off x="1524000" y="3657600"/>
            <a:ext cx="2133600" cy="2133600"/>
          </a:xfrm>
          <a:prstGeom prst="ellipse">
            <a:avLst/>
          </a:prstGeom>
          <a:solidFill>
            <a:srgbClr val="CCFFCC">
              <a:alpha val="39000"/>
            </a:srgbClr>
          </a:solidFill>
          <a:ln w="9525" cap="flat" cmpd="sng" algn="ctr">
            <a:solidFill>
              <a:srgbClr val="B0E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Oval 17"/>
          <p:cNvSpPr/>
          <p:nvPr/>
        </p:nvSpPr>
        <p:spPr bwMode="auto">
          <a:xfrm>
            <a:off x="5867400" y="3657600"/>
            <a:ext cx="2133600" cy="2133600"/>
          </a:xfrm>
          <a:prstGeom prst="ellipse">
            <a:avLst/>
          </a:prstGeom>
          <a:solidFill>
            <a:srgbClr val="CCFFCC">
              <a:alpha val="39000"/>
            </a:srgbClr>
          </a:solidFill>
          <a:ln w="9525" cap="flat" cmpd="sng" algn="ctr">
            <a:solidFill>
              <a:srgbClr val="B0E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A cube seen </a:t>
            </a:r>
            <a:r>
              <a:rPr lang="en-US" sz="2800" dirty="0">
                <a:solidFill>
                  <a:srgbClr val="2E2E2E"/>
                </a:solidFill>
              </a:rPr>
              <a:t>with a 2 point view</a:t>
            </a:r>
            <a:r>
              <a:rPr lang="en-US" sz="2800" dirty="0" smtClean="0">
                <a:solidFill>
                  <a:srgbClr val="2E2E2E"/>
                </a:solidFill>
              </a:rPr>
              <a:t/>
            </a:r>
            <a:br>
              <a:rPr lang="en-US" sz="2800" dirty="0" smtClean="0">
                <a:solidFill>
                  <a:srgbClr val="2E2E2E"/>
                </a:solidFill>
              </a:rPr>
            </a:br>
            <a:r>
              <a:rPr lang="en-US" sz="2800" dirty="0" smtClean="0">
                <a:solidFill>
                  <a:srgbClr val="2E2E2E"/>
                </a:solidFill>
              </a:rPr>
              <a:t/>
            </a:r>
            <a:br>
              <a:rPr lang="en-US" sz="2800" dirty="0" smtClean="0">
                <a:solidFill>
                  <a:srgbClr val="2E2E2E"/>
                </a:solidFill>
              </a:rPr>
            </a:br>
            <a:endParaRPr lang="en-US" dirty="0"/>
          </a:p>
        </p:txBody>
      </p:sp>
      <p:sp>
        <p:nvSpPr>
          <p:cNvPr id="58378" name="TextBox 9"/>
          <p:cNvSpPr txBox="1">
            <a:spLocks noChangeArrowheads="1"/>
          </p:cNvSpPr>
          <p:nvPr/>
        </p:nvSpPr>
        <p:spPr bwMode="auto">
          <a:xfrm>
            <a:off x="228600" y="1824038"/>
            <a:ext cx="8282962" cy="461665"/>
          </a:xfrm>
          <a:prstGeom prst="rect">
            <a:avLst/>
          </a:prstGeom>
          <a:noFill/>
          <a:ln w="9525">
            <a:noFill/>
            <a:miter lim="800000"/>
            <a:headEnd/>
            <a:tailEnd/>
          </a:ln>
        </p:spPr>
        <p:txBody>
          <a:bodyPr wrap="none">
            <a:prstTxWarp prst="textNoShape">
              <a:avLst/>
            </a:prstTxWarp>
            <a:spAutoFit/>
          </a:bodyPr>
          <a:lstStyle/>
          <a:p>
            <a:r>
              <a:rPr lang="en-US" sz="1200" dirty="0" smtClean="0">
                <a:latin typeface="Verdana" pitchFamily="-105" charset="0"/>
                <a:ea typeface="Verdana" pitchFamily="-105" charset="0"/>
                <a:cs typeface="Verdana" pitchFamily="-105" charset="0"/>
              </a:rPr>
              <a:t>With more measurements we could calculate how a real object (with defined measurements) would look </a:t>
            </a:r>
            <a:br>
              <a:rPr lang="en-US" sz="1200" dirty="0" smtClean="0">
                <a:latin typeface="Verdana" pitchFamily="-105" charset="0"/>
                <a:ea typeface="Verdana" pitchFamily="-105" charset="0"/>
                <a:cs typeface="Verdana" pitchFamily="-105" charset="0"/>
              </a:rPr>
            </a:br>
            <a:r>
              <a:rPr lang="en-US" sz="1200" dirty="0" smtClean="0">
                <a:latin typeface="Verdana" pitchFamily="-105" charset="0"/>
                <a:ea typeface="Verdana" pitchFamily="-105" charset="0"/>
                <a:cs typeface="Verdana" pitchFamily="-105" charset="0"/>
              </a:rPr>
              <a:t>in our defined space.</a:t>
            </a:r>
            <a:endParaRPr lang="en-US" sz="1200" dirty="0">
              <a:latin typeface="Verdana" pitchFamily="-105" charset="0"/>
              <a:ea typeface="Verdana" pitchFamily="-105" charset="0"/>
              <a:cs typeface="Verdana" pitchFamily="-105" charset="0"/>
            </a:endParaRPr>
          </a:p>
        </p:txBody>
      </p:sp>
      <p:pic>
        <p:nvPicPr>
          <p:cNvPr id="11" name="Picture 10" descr="measure1.gif"/>
          <p:cNvPicPr>
            <a:picLocks noChangeAspect="1"/>
          </p:cNvPicPr>
          <p:nvPr/>
        </p:nvPicPr>
        <p:blipFill>
          <a:blip r:embed="rId2"/>
          <a:stretch>
            <a:fillRect/>
          </a:stretch>
        </p:blipFill>
        <p:spPr>
          <a:xfrm>
            <a:off x="381000" y="2438400"/>
            <a:ext cx="3787775" cy="3892991"/>
          </a:xfrm>
          <a:prstGeom prst="rect">
            <a:avLst/>
          </a:prstGeom>
        </p:spPr>
      </p:pic>
      <p:pic>
        <p:nvPicPr>
          <p:cNvPr id="12" name="Picture 11" descr="perspec4a.gif"/>
          <p:cNvPicPr>
            <a:picLocks noChangeAspect="1"/>
          </p:cNvPicPr>
          <p:nvPr/>
        </p:nvPicPr>
        <p:blipFill>
          <a:blip r:embed="rId3"/>
          <a:stretch>
            <a:fillRect/>
          </a:stretch>
        </p:blipFill>
        <p:spPr>
          <a:xfrm>
            <a:off x="5715000" y="2667000"/>
            <a:ext cx="3213100" cy="3111500"/>
          </a:xfrm>
          <a:prstGeom prst="rect">
            <a:avLst/>
          </a:prstGeom>
        </p:spPr>
      </p:pic>
      <p:cxnSp>
        <p:nvCxnSpPr>
          <p:cNvPr id="14" name="Straight Connector 13"/>
          <p:cNvCxnSpPr/>
          <p:nvPr/>
        </p:nvCxnSpPr>
        <p:spPr bwMode="auto">
          <a:xfrm flipV="1">
            <a:off x="2590800" y="4343400"/>
            <a:ext cx="2362200" cy="114300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18" name="Straight Connector 17"/>
          <p:cNvCxnSpPr/>
          <p:nvPr/>
        </p:nvCxnSpPr>
        <p:spPr bwMode="auto">
          <a:xfrm>
            <a:off x="3733800" y="4343400"/>
            <a:ext cx="1524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2133600" y="4343400"/>
            <a:ext cx="2819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4724400" y="4114800"/>
            <a:ext cx="476275" cy="246221"/>
          </a:xfrm>
          <a:prstGeom prst="rect">
            <a:avLst/>
          </a:prstGeom>
          <a:noFill/>
        </p:spPr>
        <p:txBody>
          <a:bodyPr wrap="none" rtlCol="0">
            <a:spAutoFit/>
          </a:bodyPr>
          <a:lstStyle/>
          <a:p>
            <a:r>
              <a:rPr lang="en-US" sz="1000" dirty="0" smtClean="0">
                <a:latin typeface="Verdana"/>
                <a:cs typeface="Verdana"/>
              </a:rPr>
              <a:t>VP 2</a:t>
            </a:r>
            <a:endParaRPr lang="en-US" sz="1000" dirty="0">
              <a:latin typeface="Verdana"/>
              <a:cs typeface="Verdana"/>
            </a:endParaRPr>
          </a:p>
        </p:txBody>
      </p:sp>
      <p:cxnSp>
        <p:nvCxnSpPr>
          <p:cNvPr id="25" name="Straight Connector 24"/>
          <p:cNvCxnSpPr>
            <a:endCxn id="11" idx="0"/>
          </p:cNvCxnSpPr>
          <p:nvPr/>
        </p:nvCxnSpPr>
        <p:spPr bwMode="auto">
          <a:xfrm rot="5400000" flipH="1" flipV="1">
            <a:off x="680244" y="2748756"/>
            <a:ext cx="1905000" cy="1284288"/>
          </a:xfrm>
          <a:prstGeom prst="line">
            <a:avLst/>
          </a:prstGeom>
          <a:solidFill>
            <a:schemeClr val="accent1"/>
          </a:solidFill>
          <a:ln w="12700" cap="flat" cmpd="sng" algn="ctr">
            <a:solidFill>
              <a:srgbClr val="D88FFF"/>
            </a:solidFill>
            <a:prstDash val="solid"/>
            <a:round/>
            <a:headEnd type="none" w="med" len="med"/>
            <a:tailEnd type="none" w="med" len="med"/>
          </a:ln>
          <a:effectLst/>
        </p:spPr>
      </p:cxnSp>
      <p:cxnSp>
        <p:nvCxnSpPr>
          <p:cNvPr id="27" name="Straight Connector 26"/>
          <p:cNvCxnSpPr/>
          <p:nvPr/>
        </p:nvCxnSpPr>
        <p:spPr bwMode="auto">
          <a:xfrm rot="16200000" flipH="1">
            <a:off x="2657402" y="2055886"/>
            <a:ext cx="1922621" cy="2687650"/>
          </a:xfrm>
          <a:prstGeom prst="line">
            <a:avLst/>
          </a:prstGeom>
          <a:solidFill>
            <a:schemeClr val="accent1"/>
          </a:solidFill>
          <a:ln w="9525" cap="flat" cmpd="sng" algn="ctr">
            <a:solidFill>
              <a:srgbClr val="D88FFF"/>
            </a:solidFill>
            <a:prstDash val="solid"/>
            <a:round/>
            <a:headEnd type="none" w="med" len="med"/>
            <a:tailEnd type="none" w="med" len="med"/>
          </a:ln>
          <a:effectLst/>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2 point perspective</a:t>
            </a:r>
            <a:br>
              <a:rPr lang="en-US" sz="2800">
                <a:solidFill>
                  <a:srgbClr val="2E2E2E"/>
                </a:solidFill>
              </a:rPr>
            </a:br>
            <a:r>
              <a:rPr lang="en-US" sz="2000">
                <a:solidFill>
                  <a:srgbClr val="2E2E2E"/>
                </a:solidFill>
              </a:rPr>
              <a:t>(typical interior situation</a:t>
            </a:r>
            <a:br>
              <a:rPr lang="en-US" sz="2000">
                <a:solidFill>
                  <a:srgbClr val="2E2E2E"/>
                </a:solidFill>
              </a:rPr>
            </a:br>
            <a:r>
              <a:rPr lang="en-US" sz="2000">
                <a:solidFill>
                  <a:srgbClr val="2E2E2E"/>
                </a:solidFill>
              </a:rPr>
              <a:t>Side view)</a:t>
            </a:r>
            <a:endParaRPr lang="en-US"/>
          </a:p>
        </p:txBody>
      </p:sp>
      <p:pic>
        <p:nvPicPr>
          <p:cNvPr id="59395" name="Picture 4"/>
          <p:cNvPicPr>
            <a:picLocks noChangeAspect="1" noChangeArrowheads="1"/>
          </p:cNvPicPr>
          <p:nvPr/>
        </p:nvPicPr>
        <p:blipFill>
          <a:blip r:embed="rId2"/>
          <a:srcRect/>
          <a:stretch>
            <a:fillRect/>
          </a:stretch>
        </p:blipFill>
        <p:spPr bwMode="auto">
          <a:xfrm>
            <a:off x="0" y="0"/>
            <a:ext cx="4622800" cy="6858000"/>
          </a:xfrm>
          <a:prstGeom prst="rect">
            <a:avLst/>
          </a:prstGeom>
          <a:noFill/>
          <a:ln w="9525">
            <a:noFill/>
            <a:miter lim="800000"/>
            <a:headEnd/>
            <a:tailEnd/>
          </a:ln>
        </p:spPr>
      </p:pic>
      <p:sp>
        <p:nvSpPr>
          <p:cNvPr id="59396" name="Rectangle 5"/>
          <p:cNvSpPr>
            <a:spLocks noChangeArrowheads="1"/>
          </p:cNvSpPr>
          <p:nvPr/>
        </p:nvSpPr>
        <p:spPr bwMode="auto">
          <a:xfrm>
            <a:off x="4648200" y="6024563"/>
            <a:ext cx="1676400" cy="757237"/>
          </a:xfrm>
          <a:prstGeom prst="rect">
            <a:avLst/>
          </a:prstGeom>
          <a:noFill/>
          <a:ln w="9525">
            <a:noFill/>
            <a:miter lim="800000"/>
            <a:headEnd/>
            <a:tailEnd/>
          </a:ln>
        </p:spPr>
        <p:txBody>
          <a:bodyPr>
            <a:prstTxWarp prst="textNoShape">
              <a:avLst/>
            </a:prstTxWarp>
            <a:spAutoFit/>
          </a:bodyPr>
          <a:lstStyle/>
          <a:p>
            <a:pPr eaLnBrk="1" hangingPunct="1">
              <a:spcBef>
                <a:spcPct val="30000"/>
              </a:spcBef>
            </a:pPr>
            <a:r>
              <a:rPr lang="en-US" sz="1200" b="1">
                <a:solidFill>
                  <a:srgbClr val="000000"/>
                </a:solidFill>
                <a:latin typeface="Times New Roman" pitchFamily="-105" charset="0"/>
              </a:rPr>
              <a:t>Rene Magritte</a:t>
            </a:r>
          </a:p>
          <a:p>
            <a:pPr eaLnBrk="1" hangingPunct="1">
              <a:spcBef>
                <a:spcPct val="30000"/>
              </a:spcBef>
            </a:pPr>
            <a:r>
              <a:rPr lang="en-US" sz="1200">
                <a:solidFill>
                  <a:srgbClr val="000000"/>
                </a:solidFill>
                <a:latin typeface="Times New Roman" pitchFamily="-105" charset="0"/>
              </a:rPr>
              <a:t>French Surrealist artist.</a:t>
            </a:r>
          </a:p>
          <a:p>
            <a:pPr eaLnBrk="1" hangingPunct="1">
              <a:spcBef>
                <a:spcPct val="30000"/>
              </a:spcBef>
            </a:pPr>
            <a:r>
              <a:rPr lang="en-US" sz="1200">
                <a:solidFill>
                  <a:srgbClr val="000000"/>
                </a:solidFill>
                <a:latin typeface="Times New Roman" pitchFamily="-105" charset="0"/>
              </a:rPr>
              <a:t>1898-1967</a:t>
            </a:r>
            <a:endParaRPr lang="en-US"/>
          </a:p>
        </p:txBody>
      </p:sp>
      <p:cxnSp>
        <p:nvCxnSpPr>
          <p:cNvPr id="59397" name="Straight Connector 5"/>
          <p:cNvCxnSpPr>
            <a:cxnSpLocks noChangeShapeType="1"/>
          </p:cNvCxnSpPr>
          <p:nvPr/>
        </p:nvCxnSpPr>
        <p:spPr bwMode="auto">
          <a:xfrm rot="5400000">
            <a:off x="6668294" y="3999706"/>
            <a:ext cx="1447800" cy="1588"/>
          </a:xfrm>
          <a:prstGeom prst="line">
            <a:avLst/>
          </a:prstGeom>
          <a:noFill/>
          <a:ln w="9525">
            <a:solidFill>
              <a:schemeClr val="tx1"/>
            </a:solidFill>
            <a:round/>
            <a:headEnd/>
            <a:tailEnd/>
          </a:ln>
        </p:spPr>
      </p:cxnSp>
      <p:cxnSp>
        <p:nvCxnSpPr>
          <p:cNvPr id="59398" name="Straight Connector 7"/>
          <p:cNvCxnSpPr>
            <a:cxnSpLocks noChangeShapeType="1"/>
          </p:cNvCxnSpPr>
          <p:nvPr/>
        </p:nvCxnSpPr>
        <p:spPr bwMode="auto">
          <a:xfrm>
            <a:off x="7392988" y="4722813"/>
            <a:ext cx="762000" cy="533400"/>
          </a:xfrm>
          <a:prstGeom prst="line">
            <a:avLst/>
          </a:prstGeom>
          <a:noFill/>
          <a:ln w="9525">
            <a:solidFill>
              <a:schemeClr val="tx1"/>
            </a:solidFill>
            <a:round/>
            <a:headEnd/>
            <a:tailEnd/>
          </a:ln>
        </p:spPr>
      </p:cxnSp>
      <p:cxnSp>
        <p:nvCxnSpPr>
          <p:cNvPr id="59399" name="Straight Connector 9"/>
          <p:cNvCxnSpPr>
            <a:cxnSpLocks noChangeShapeType="1"/>
          </p:cNvCxnSpPr>
          <p:nvPr/>
        </p:nvCxnSpPr>
        <p:spPr bwMode="auto">
          <a:xfrm rot="10800000" flipV="1">
            <a:off x="6478588" y="4722813"/>
            <a:ext cx="914400" cy="304800"/>
          </a:xfrm>
          <a:prstGeom prst="line">
            <a:avLst/>
          </a:prstGeom>
          <a:noFill/>
          <a:ln w="9525">
            <a:solidFill>
              <a:schemeClr val="tx1"/>
            </a:solidFill>
            <a:round/>
            <a:headEnd/>
            <a:tailEnd/>
          </a:ln>
        </p:spPr>
      </p:cxnSp>
      <p:cxnSp>
        <p:nvCxnSpPr>
          <p:cNvPr id="59400" name="Straight Connector 11"/>
          <p:cNvCxnSpPr>
            <a:cxnSpLocks noChangeShapeType="1"/>
          </p:cNvCxnSpPr>
          <p:nvPr/>
        </p:nvCxnSpPr>
        <p:spPr bwMode="auto">
          <a:xfrm rot="10800000" flipV="1">
            <a:off x="7392988" y="4418013"/>
            <a:ext cx="914400" cy="304800"/>
          </a:xfrm>
          <a:prstGeom prst="line">
            <a:avLst/>
          </a:prstGeom>
          <a:noFill/>
          <a:ln w="9525">
            <a:solidFill>
              <a:schemeClr val="tx1">
                <a:alpha val="50195"/>
              </a:schemeClr>
            </a:solidFill>
            <a:round/>
            <a:headEnd/>
            <a:tailEnd/>
          </a:ln>
        </p:spPr>
      </p:cxnSp>
      <p:cxnSp>
        <p:nvCxnSpPr>
          <p:cNvPr id="59401" name="Straight Connector 25"/>
          <p:cNvCxnSpPr>
            <a:cxnSpLocks noChangeShapeType="1"/>
          </p:cNvCxnSpPr>
          <p:nvPr/>
        </p:nvCxnSpPr>
        <p:spPr bwMode="auto">
          <a:xfrm flipV="1">
            <a:off x="0" y="2514600"/>
            <a:ext cx="6172200" cy="152400"/>
          </a:xfrm>
          <a:prstGeom prst="line">
            <a:avLst/>
          </a:prstGeom>
          <a:noFill/>
          <a:ln w="9525">
            <a:solidFill>
              <a:schemeClr val="tx1"/>
            </a:solidFill>
            <a:round/>
            <a:headEnd/>
            <a:tailEnd/>
          </a:ln>
        </p:spPr>
      </p:cxnSp>
      <p:cxnSp>
        <p:nvCxnSpPr>
          <p:cNvPr id="59402" name="Straight Connector 28"/>
          <p:cNvCxnSpPr>
            <a:cxnSpLocks noChangeShapeType="1"/>
          </p:cNvCxnSpPr>
          <p:nvPr/>
        </p:nvCxnSpPr>
        <p:spPr bwMode="auto">
          <a:xfrm flipV="1">
            <a:off x="0" y="4648200"/>
            <a:ext cx="6019800" cy="1828800"/>
          </a:xfrm>
          <a:prstGeom prst="line">
            <a:avLst/>
          </a:prstGeom>
          <a:noFill/>
          <a:ln w="9525">
            <a:solidFill>
              <a:schemeClr val="tx1"/>
            </a:solidFill>
            <a:round/>
            <a:headEnd/>
            <a:tailEnd/>
          </a:ln>
        </p:spPr>
      </p:cxnSp>
      <p:cxnSp>
        <p:nvCxnSpPr>
          <p:cNvPr id="59403" name="Straight Connector 7"/>
          <p:cNvCxnSpPr>
            <a:cxnSpLocks noChangeShapeType="1"/>
          </p:cNvCxnSpPr>
          <p:nvPr/>
        </p:nvCxnSpPr>
        <p:spPr bwMode="auto">
          <a:xfrm>
            <a:off x="0" y="5638800"/>
            <a:ext cx="838200" cy="762000"/>
          </a:xfrm>
          <a:prstGeom prst="line">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3200">
                <a:solidFill>
                  <a:srgbClr val="2E2E2E"/>
                </a:solidFill>
              </a:rPr>
              <a:t>Spiral</a:t>
            </a:r>
            <a:r>
              <a:rPr lang="en-US">
                <a:solidFill>
                  <a:srgbClr val="2E2E2E"/>
                </a:solidFill>
              </a:rPr>
              <a:t> </a:t>
            </a:r>
            <a:r>
              <a:rPr lang="en-US" sz="2800">
                <a:solidFill>
                  <a:srgbClr val="2E2E2E"/>
                </a:solidFill>
              </a:rPr>
              <a:t>staircase</a:t>
            </a:r>
            <a:endParaRPr lang="en-US"/>
          </a:p>
        </p:txBody>
      </p:sp>
      <p:pic>
        <p:nvPicPr>
          <p:cNvPr id="60419" name="Picture 4"/>
          <p:cNvPicPr>
            <a:picLocks noChangeAspect="1" noChangeArrowheads="1"/>
          </p:cNvPicPr>
          <p:nvPr/>
        </p:nvPicPr>
        <p:blipFill>
          <a:blip r:embed="rId2"/>
          <a:srcRect/>
          <a:stretch>
            <a:fillRect/>
          </a:stretch>
        </p:blipFill>
        <p:spPr bwMode="auto">
          <a:xfrm>
            <a:off x="0" y="1371600"/>
            <a:ext cx="5302250" cy="5486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3200">
                <a:solidFill>
                  <a:srgbClr val="2E2E2E"/>
                </a:solidFill>
              </a:rPr>
              <a:t>Revolving structure</a:t>
            </a:r>
            <a:endParaRPr lang="en-US"/>
          </a:p>
        </p:txBody>
      </p:sp>
      <p:sp>
        <p:nvSpPr>
          <p:cNvPr id="61443" name="Rectangle 5"/>
          <p:cNvSpPr>
            <a:spLocks noChangeArrowheads="1"/>
          </p:cNvSpPr>
          <p:nvPr/>
        </p:nvSpPr>
        <p:spPr bwMode="auto">
          <a:xfrm>
            <a:off x="0" y="0"/>
            <a:ext cx="4724400" cy="6858000"/>
          </a:xfrm>
          <a:prstGeom prst="rect">
            <a:avLst/>
          </a:prstGeom>
          <a:solidFill>
            <a:schemeClr val="tx1"/>
          </a:solidFill>
          <a:ln w="9525">
            <a:noFill/>
            <a:miter lim="800000"/>
            <a:headEnd/>
            <a:tailEnd/>
          </a:ln>
        </p:spPr>
        <p:txBody>
          <a:bodyPr wrap="none" anchor="ctr">
            <a:prstTxWarp prst="textNoShape">
              <a:avLst/>
            </a:prstTxWarp>
          </a:bodyPr>
          <a:lstStyle/>
          <a:p>
            <a:endParaRPr lang="en-US"/>
          </a:p>
        </p:txBody>
      </p:sp>
      <p:pic>
        <p:nvPicPr>
          <p:cNvPr id="61444" name="Picture 4"/>
          <p:cNvPicPr>
            <a:picLocks noChangeAspect="1" noChangeArrowheads="1"/>
          </p:cNvPicPr>
          <p:nvPr/>
        </p:nvPicPr>
        <p:blipFill>
          <a:blip r:embed="rId2"/>
          <a:srcRect/>
          <a:stretch>
            <a:fillRect/>
          </a:stretch>
        </p:blipFill>
        <p:spPr bwMode="auto">
          <a:xfrm>
            <a:off x="200025" y="457200"/>
            <a:ext cx="4371975" cy="6248400"/>
          </a:xfrm>
          <a:prstGeom prst="rect">
            <a:avLst/>
          </a:prstGeom>
          <a:noFill/>
          <a:ln w="9525">
            <a:noFill/>
            <a:miter lim="800000"/>
            <a:headEnd/>
            <a:tailEnd/>
          </a:ln>
        </p:spPr>
      </p:pic>
      <p:sp>
        <p:nvSpPr>
          <p:cNvPr id="61445" name="Rectangle 6"/>
          <p:cNvSpPr>
            <a:spLocks noChangeArrowheads="1"/>
          </p:cNvSpPr>
          <p:nvPr/>
        </p:nvSpPr>
        <p:spPr bwMode="auto">
          <a:xfrm>
            <a:off x="4876800" y="2928938"/>
            <a:ext cx="3894138" cy="2220912"/>
          </a:xfrm>
          <a:prstGeom prst="rect">
            <a:avLst/>
          </a:prstGeom>
          <a:noFill/>
          <a:ln w="9525">
            <a:noFill/>
            <a:miter lim="800000"/>
            <a:headEnd/>
            <a:tailEnd/>
          </a:ln>
        </p:spPr>
        <p:txBody>
          <a:bodyPr wrap="none">
            <a:prstTxWarp prst="textNoShape">
              <a:avLst/>
            </a:prstTxWarp>
            <a:spAutoFit/>
          </a:bodyPr>
          <a:lstStyle/>
          <a:p>
            <a:r>
              <a:rPr lang="en-US" sz="1200">
                <a:solidFill>
                  <a:srgbClr val="2E2E2E"/>
                </a:solidFill>
                <a:latin typeface="Arial" pitchFamily="-105" charset="0"/>
              </a:rPr>
              <a:t>Rennaisance passion for Perspective and Geometry.</a:t>
            </a:r>
          </a:p>
          <a:p>
            <a:endParaRPr lang="en-US" sz="1200">
              <a:solidFill>
                <a:srgbClr val="2E2E2E"/>
              </a:solidFill>
              <a:latin typeface="Arial" pitchFamily="-105" charset="0"/>
            </a:endParaRPr>
          </a:p>
          <a:p>
            <a:r>
              <a:rPr lang="en-US" sz="1400" b="1">
                <a:solidFill>
                  <a:srgbClr val="2E2E2E"/>
                </a:solidFill>
                <a:latin typeface="Arial" pitchFamily="-105" charset="0"/>
              </a:rPr>
              <a:t>Paolo Ucello,</a:t>
            </a:r>
            <a:endParaRPr lang="en-US" sz="1400">
              <a:solidFill>
                <a:srgbClr val="2E2E2E"/>
              </a:solidFill>
              <a:latin typeface="Arial" pitchFamily="-105" charset="0"/>
            </a:endParaRPr>
          </a:p>
          <a:p>
            <a:r>
              <a:rPr lang="en-US" sz="1400">
                <a:solidFill>
                  <a:srgbClr val="2E2E2E"/>
                </a:solidFill>
                <a:latin typeface="Arial" pitchFamily="-105" charset="0"/>
              </a:rPr>
              <a:t>“Drawing of a chalice”, 1430</a:t>
            </a:r>
          </a:p>
          <a:p>
            <a:r>
              <a:rPr lang="en-US" sz="1400">
                <a:solidFill>
                  <a:srgbClr val="2E2E2E"/>
                </a:solidFill>
                <a:latin typeface="Arial" pitchFamily="-105" charset="0"/>
              </a:rPr>
              <a:t>Pen and ink</a:t>
            </a:r>
          </a:p>
          <a:p>
            <a:r>
              <a:rPr lang="en-US" sz="1400">
                <a:solidFill>
                  <a:srgbClr val="2E2E2E"/>
                </a:solidFill>
                <a:latin typeface="Arial" pitchFamily="-105" charset="0"/>
              </a:rPr>
              <a:t>Galleria degli Uffizi, Florence</a:t>
            </a:r>
            <a:endParaRPr lang="en-US" sz="1200">
              <a:solidFill>
                <a:srgbClr val="2E2E2E"/>
              </a:solidFill>
              <a:latin typeface="Arial" pitchFamily="-105" charset="0"/>
            </a:endParaRPr>
          </a:p>
          <a:p>
            <a:endParaRPr lang="en-US" sz="1200">
              <a:solidFill>
                <a:srgbClr val="2E2E2E"/>
              </a:solidFill>
              <a:latin typeface="Arial" pitchFamily="-105" charset="0"/>
            </a:endParaRPr>
          </a:p>
          <a:p>
            <a:endParaRPr lang="en-US" sz="1200">
              <a:solidFill>
                <a:srgbClr val="2E2E2E"/>
              </a:solidFill>
              <a:latin typeface="Arial" pitchFamily="-105" charset="0"/>
            </a:endParaRPr>
          </a:p>
          <a:p>
            <a:r>
              <a:rPr lang="en-US" sz="1200">
                <a:solidFill>
                  <a:srgbClr val="2E2E2E"/>
                </a:solidFill>
                <a:latin typeface="Arial" pitchFamily="-105" charset="0"/>
              </a:rPr>
              <a:t>Vasari called perspective:  “A tours de force of illusion “</a:t>
            </a:r>
          </a:p>
          <a:p>
            <a:endParaRPr lang="en-US">
              <a:solidFill>
                <a:srgbClr val="2E2E2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Shading an object</a:t>
            </a:r>
            <a:br>
              <a:rPr lang="en-US">
                <a:solidFill>
                  <a:srgbClr val="2E2E2E"/>
                </a:solidFill>
              </a:rPr>
            </a:br>
            <a:r>
              <a:rPr lang="en-US" sz="2800">
                <a:solidFill>
                  <a:srgbClr val="2E2E2E"/>
                </a:solidFill>
              </a:rPr>
              <a:t>Lit from a single source (point) of light</a:t>
            </a:r>
            <a:br>
              <a:rPr lang="en-US" sz="2800">
                <a:solidFill>
                  <a:srgbClr val="2E2E2E"/>
                </a:solidFill>
              </a:rPr>
            </a:br>
            <a:endParaRPr lang="en-US"/>
          </a:p>
        </p:txBody>
      </p:sp>
      <p:pic>
        <p:nvPicPr>
          <p:cNvPr id="62467" name="Picture 4"/>
          <p:cNvPicPr>
            <a:picLocks noChangeAspect="1" noChangeArrowheads="1"/>
          </p:cNvPicPr>
          <p:nvPr/>
        </p:nvPicPr>
        <p:blipFill>
          <a:blip r:embed="rId2"/>
          <a:srcRect/>
          <a:stretch>
            <a:fillRect/>
          </a:stretch>
        </p:blipFill>
        <p:spPr bwMode="auto">
          <a:xfrm>
            <a:off x="0" y="2062163"/>
            <a:ext cx="9144000" cy="479583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Shading a round object</a:t>
            </a:r>
            <a:br>
              <a:rPr lang="en-US">
                <a:solidFill>
                  <a:srgbClr val="2E2E2E"/>
                </a:solidFill>
              </a:rPr>
            </a:br>
            <a:r>
              <a:rPr lang="en-US" sz="2800">
                <a:solidFill>
                  <a:srgbClr val="2E2E2E"/>
                </a:solidFill>
              </a:rPr>
              <a:t>Lit from a single point (source)</a:t>
            </a:r>
            <a:br>
              <a:rPr lang="en-US" sz="2800">
                <a:solidFill>
                  <a:srgbClr val="2E2E2E"/>
                </a:solidFill>
              </a:rPr>
            </a:br>
            <a:endParaRPr lang="en-US"/>
          </a:p>
        </p:txBody>
      </p:sp>
      <p:pic>
        <p:nvPicPr>
          <p:cNvPr id="63491" name="Picture 3"/>
          <p:cNvPicPr>
            <a:picLocks noChangeAspect="1" noChangeArrowheads="1"/>
          </p:cNvPicPr>
          <p:nvPr/>
        </p:nvPicPr>
        <p:blipFill>
          <a:blip r:embed="rId2"/>
          <a:srcRect/>
          <a:stretch>
            <a:fillRect/>
          </a:stretch>
        </p:blipFill>
        <p:spPr bwMode="auto">
          <a:xfrm>
            <a:off x="0" y="2062163"/>
            <a:ext cx="9144000" cy="479583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Shading an object with multiple planes</a:t>
            </a:r>
            <a:br>
              <a:rPr lang="en-US">
                <a:solidFill>
                  <a:srgbClr val="2E2E2E"/>
                </a:solidFill>
              </a:rPr>
            </a:br>
            <a:r>
              <a:rPr lang="en-US" sz="2800">
                <a:solidFill>
                  <a:srgbClr val="2E2E2E"/>
                </a:solidFill>
              </a:rPr>
              <a:t>Lit from a single point (source)</a:t>
            </a:r>
            <a:br>
              <a:rPr lang="en-US" sz="2800">
                <a:solidFill>
                  <a:srgbClr val="2E2E2E"/>
                </a:solidFill>
              </a:rPr>
            </a:br>
            <a:endParaRPr lang="en-US"/>
          </a:p>
        </p:txBody>
      </p:sp>
      <p:pic>
        <p:nvPicPr>
          <p:cNvPr id="64515" name="Picture 4"/>
          <p:cNvPicPr>
            <a:picLocks noChangeAspect="1" noChangeArrowheads="1"/>
          </p:cNvPicPr>
          <p:nvPr/>
        </p:nvPicPr>
        <p:blipFill>
          <a:blip r:embed="rId2"/>
          <a:srcRect/>
          <a:stretch>
            <a:fillRect/>
          </a:stretch>
        </p:blipFill>
        <p:spPr bwMode="auto">
          <a:xfrm>
            <a:off x="0" y="2286000"/>
            <a:ext cx="9144000" cy="4572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Shading an object</a:t>
            </a:r>
            <a:br>
              <a:rPr lang="en-US">
                <a:solidFill>
                  <a:srgbClr val="2E2E2E"/>
                </a:solidFill>
              </a:rPr>
            </a:br>
            <a:r>
              <a:rPr lang="en-US" sz="2800">
                <a:solidFill>
                  <a:srgbClr val="2E2E2E"/>
                </a:solidFill>
              </a:rPr>
              <a:t>Calculating the projected shadows of an object</a:t>
            </a:r>
            <a:br>
              <a:rPr lang="en-US" sz="2800">
                <a:solidFill>
                  <a:srgbClr val="2E2E2E"/>
                </a:solidFill>
              </a:rPr>
            </a:br>
            <a:r>
              <a:rPr lang="en-US" sz="2800">
                <a:solidFill>
                  <a:srgbClr val="2E2E2E"/>
                </a:solidFill>
              </a:rPr>
              <a:t>According to a light source.</a:t>
            </a:r>
            <a:br>
              <a:rPr lang="en-US" sz="2800">
                <a:solidFill>
                  <a:srgbClr val="2E2E2E"/>
                </a:solidFill>
              </a:rPr>
            </a:br>
            <a:endParaRPr lang="en-US"/>
          </a:p>
        </p:txBody>
      </p:sp>
      <p:pic>
        <p:nvPicPr>
          <p:cNvPr id="65539" name="Picture 4"/>
          <p:cNvPicPr>
            <a:picLocks noChangeAspect="1" noChangeArrowheads="1"/>
          </p:cNvPicPr>
          <p:nvPr/>
        </p:nvPicPr>
        <p:blipFill>
          <a:blip r:embed="rId2"/>
          <a:srcRect/>
          <a:stretch>
            <a:fillRect/>
          </a:stretch>
        </p:blipFill>
        <p:spPr bwMode="auto">
          <a:xfrm>
            <a:off x="0" y="2514600"/>
            <a:ext cx="9159875" cy="4343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sp>
        <p:nvSpPr>
          <p:cNvPr id="20483" name="AutoShape 4"/>
          <p:cNvSpPr>
            <a:spLocks noChangeArrowheads="1"/>
          </p:cNvSpPr>
          <p:nvPr/>
        </p:nvSpPr>
        <p:spPr bwMode="auto">
          <a:xfrm>
            <a:off x="2743200" y="1981200"/>
            <a:ext cx="5486400" cy="1752600"/>
          </a:xfrm>
          <a:prstGeom prst="leftArrowCallout">
            <a:avLst>
              <a:gd name="adj1" fmla="val 50000"/>
              <a:gd name="adj2" fmla="val 25000"/>
              <a:gd name="adj3" fmla="val 58696"/>
              <a:gd name="adj4" fmla="val 77380"/>
            </a:avLst>
          </a:prstGeom>
          <a:solidFill>
            <a:schemeClr val="accent1"/>
          </a:solidFill>
          <a:ln w="9525">
            <a:solidFill>
              <a:schemeClr val="tx1"/>
            </a:solidFill>
            <a:miter lim="800000"/>
            <a:headEnd/>
            <a:tailEnd/>
          </a:ln>
        </p:spPr>
        <p:txBody>
          <a:bodyPr>
            <a:prstTxWarp prst="textNoShape">
              <a:avLst/>
            </a:prstTxWarp>
          </a:bodyPr>
          <a:lstStyle/>
          <a:p>
            <a:r>
              <a:rPr lang="en-US"/>
              <a:t>     </a:t>
            </a:r>
            <a:r>
              <a:rPr lang="en-US">
                <a:solidFill>
                  <a:srgbClr val="336666"/>
                </a:solidFill>
                <a:latin typeface="Arial" pitchFamily="-105" charset="0"/>
              </a:rPr>
              <a:t>VP vanishing point</a:t>
            </a:r>
          </a:p>
          <a:p>
            <a:endParaRPr lang="en-US">
              <a:solidFill>
                <a:srgbClr val="336666"/>
              </a:solidFill>
              <a:latin typeface="Arial" pitchFamily="-105" charset="0"/>
            </a:endParaRPr>
          </a:p>
          <a:p>
            <a:r>
              <a:rPr lang="en-US" sz="1800">
                <a:solidFill>
                  <a:srgbClr val="336666"/>
                </a:solidFill>
                <a:latin typeface="Arial" pitchFamily="-105" charset="0"/>
              </a:rPr>
              <a:t>	On the horizon line</a:t>
            </a:r>
          </a:p>
          <a:p>
            <a:r>
              <a:rPr lang="en-US" sz="1800">
                <a:solidFill>
                  <a:srgbClr val="336666"/>
                </a:solidFill>
                <a:latin typeface="Arial" pitchFamily="-105" charset="0"/>
              </a:rPr>
              <a:t>	Where all the vanishing lines 	converge.</a:t>
            </a:r>
            <a:endParaRPr lang="en-US">
              <a:solidFill>
                <a:srgbClr val="336666"/>
              </a:solidFill>
              <a:latin typeface="Arial" pitchFamily="-105" charset="0"/>
            </a:endParaRPr>
          </a:p>
        </p:txBody>
      </p:sp>
      <p:pic>
        <p:nvPicPr>
          <p:cNvPr id="20484" name="Picture 7" descr="lequai_vanshpointcocteau"/>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0485" name="Rectangle 4"/>
          <p:cNvSpPr>
            <a:spLocks noChangeArrowheads="1"/>
          </p:cNvSpPr>
          <p:nvPr/>
        </p:nvSpPr>
        <p:spPr bwMode="auto">
          <a:xfrm>
            <a:off x="0" y="6242050"/>
            <a:ext cx="4572000" cy="615950"/>
          </a:xfrm>
          <a:prstGeom prst="rect">
            <a:avLst/>
          </a:prstGeom>
          <a:noFill/>
          <a:ln w="9525">
            <a:noFill/>
            <a:miter lim="800000"/>
            <a:headEnd/>
            <a:tailEnd/>
          </a:ln>
        </p:spPr>
        <p:txBody>
          <a:bodyPr>
            <a:prstTxWarp prst="textNoShape">
              <a:avLst/>
            </a:prstTxWarp>
            <a:spAutoFit/>
          </a:bodyPr>
          <a:lstStyle/>
          <a:p>
            <a:pPr eaLnBrk="1" hangingPunct="1"/>
            <a:r>
              <a:rPr lang="en-US" sz="1000">
                <a:solidFill>
                  <a:srgbClr val="F0FFF6"/>
                </a:solidFill>
                <a:latin typeface="Verdana" pitchFamily="-105" charset="0"/>
                <a:ea typeface="Verdana" pitchFamily="-105" charset="0"/>
                <a:cs typeface="Verdana" pitchFamily="-105" charset="0"/>
              </a:rPr>
              <a:t>Vanishing lines.</a:t>
            </a:r>
            <a:br>
              <a:rPr lang="en-US" sz="1000">
                <a:solidFill>
                  <a:srgbClr val="F0FFF6"/>
                </a:solidFill>
                <a:latin typeface="Verdana" pitchFamily="-105" charset="0"/>
                <a:ea typeface="Verdana" pitchFamily="-105" charset="0"/>
                <a:cs typeface="Verdana" pitchFamily="-105" charset="0"/>
              </a:rPr>
            </a:br>
            <a:r>
              <a:rPr lang="en-US" sz="1000">
                <a:solidFill>
                  <a:srgbClr val="F0FFF6"/>
                </a:solidFill>
                <a:latin typeface="Verdana" pitchFamily="-105" charset="0"/>
                <a:ea typeface="Verdana" pitchFamily="-105" charset="0"/>
                <a:cs typeface="Verdana" pitchFamily="-105" charset="0"/>
              </a:rPr>
              <a:t>Frame of film “Lequai” from director Jean Cocteau</a:t>
            </a:r>
            <a:r>
              <a:rPr lang="en-US"/>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Reflective objects</a:t>
            </a:r>
            <a:br>
              <a:rPr lang="en-US">
                <a:solidFill>
                  <a:srgbClr val="2E2E2E"/>
                </a:solidFill>
              </a:rPr>
            </a:br>
            <a:r>
              <a:rPr lang="en-US" sz="2800">
                <a:solidFill>
                  <a:srgbClr val="2E2E2E"/>
                </a:solidFill>
              </a:rPr>
              <a:t>Calculating the reflection projected on a cylindrical surface.</a:t>
            </a:r>
            <a:br>
              <a:rPr lang="en-US" sz="2800">
                <a:solidFill>
                  <a:srgbClr val="2E2E2E"/>
                </a:solidFill>
              </a:rPr>
            </a:br>
            <a:endParaRPr lang="en-US"/>
          </a:p>
        </p:txBody>
      </p:sp>
      <p:pic>
        <p:nvPicPr>
          <p:cNvPr id="66563" name="Picture 4"/>
          <p:cNvPicPr>
            <a:picLocks noChangeAspect="1" noChangeArrowheads="1"/>
          </p:cNvPicPr>
          <p:nvPr/>
        </p:nvPicPr>
        <p:blipFill>
          <a:blip r:embed="rId2"/>
          <a:srcRect/>
          <a:stretch>
            <a:fillRect/>
          </a:stretch>
        </p:blipFill>
        <p:spPr bwMode="auto">
          <a:xfrm>
            <a:off x="0" y="2720975"/>
            <a:ext cx="7010400" cy="41370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T</a:t>
            </a:r>
            <a:r>
              <a:rPr lang="en-US" sz="2800" dirty="0" smtClean="0">
                <a:solidFill>
                  <a:srgbClr val="2E2E2E"/>
                </a:solidFill>
              </a:rPr>
              <a:t>he Vanishing </a:t>
            </a:r>
            <a:r>
              <a:rPr lang="en-US" sz="2800" dirty="0">
                <a:solidFill>
                  <a:srgbClr val="2E2E2E"/>
                </a:solidFill>
              </a:rPr>
              <a:t>point in 1 point perspective</a:t>
            </a:r>
            <a:endParaRPr lang="en-US" dirty="0"/>
          </a:p>
        </p:txBody>
      </p:sp>
      <p:pic>
        <p:nvPicPr>
          <p:cNvPr id="22531" name="Picture 5" descr="vanishingpoint"/>
          <p:cNvPicPr>
            <a:picLocks noChangeAspect="1" noChangeArrowheads="1"/>
          </p:cNvPicPr>
          <p:nvPr/>
        </p:nvPicPr>
        <p:blipFill>
          <a:blip r:embed="rId4"/>
          <a:srcRect/>
          <a:stretch>
            <a:fillRect/>
          </a:stretch>
        </p:blipFill>
        <p:spPr bwMode="auto">
          <a:xfrm>
            <a:off x="1066800" y="1447800"/>
            <a:ext cx="6858000" cy="4895850"/>
          </a:xfrm>
          <a:prstGeom prst="rect">
            <a:avLst/>
          </a:prstGeom>
          <a:noFill/>
          <a:ln w="9525">
            <a:noFill/>
            <a:miter lim="800000"/>
            <a:headEnd/>
            <a:tailEnd/>
          </a:ln>
        </p:spPr>
      </p:pic>
      <p:sp>
        <p:nvSpPr>
          <p:cNvPr id="4" name="Rectangle 3"/>
          <p:cNvSpPr/>
          <p:nvPr/>
        </p:nvSpPr>
        <p:spPr>
          <a:xfrm>
            <a:off x="152400" y="6396335"/>
            <a:ext cx="8423024" cy="461665"/>
          </a:xfrm>
          <a:prstGeom prst="rect">
            <a:avLst/>
          </a:prstGeom>
        </p:spPr>
        <p:txBody>
          <a:bodyPr wrap="none">
            <a:spAutoFit/>
          </a:bodyPr>
          <a:lstStyle/>
          <a:p>
            <a:r>
              <a:rPr lang="en-US" sz="1200" dirty="0" smtClean="0">
                <a:latin typeface="Verdana" pitchFamily="-105" charset="0"/>
              </a:rPr>
              <a:t>Because the perspective system is based on optics and lenses (how we humans see), Photographic images</a:t>
            </a:r>
            <a:br>
              <a:rPr lang="en-US" sz="1200" dirty="0" smtClean="0">
                <a:latin typeface="Verdana" pitchFamily="-105" charset="0"/>
              </a:rPr>
            </a:br>
            <a:r>
              <a:rPr lang="en-US" sz="1200" dirty="0" smtClean="0">
                <a:latin typeface="Verdana" pitchFamily="-105" charset="0"/>
              </a:rPr>
              <a:t>match Perspective, since they capture reality from the point of view of a lens.</a:t>
            </a:r>
            <a:endParaRPr lang="en-US" sz="1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Linear Perspective</a:t>
            </a:r>
            <a:endParaRPr lang="en-US"/>
          </a:p>
        </p:txBody>
      </p:sp>
      <p:pic>
        <p:nvPicPr>
          <p:cNvPr id="28675" name="Picture 5"/>
          <p:cNvPicPr>
            <a:picLocks noChangeAspect="1" noChangeArrowheads="1"/>
          </p:cNvPicPr>
          <p:nvPr/>
        </p:nvPicPr>
        <p:blipFill>
          <a:blip r:embed="rId3"/>
          <a:srcRect/>
          <a:stretch>
            <a:fillRect/>
          </a:stretch>
        </p:blipFill>
        <p:spPr bwMode="auto">
          <a:xfrm>
            <a:off x="0" y="4233863"/>
            <a:ext cx="8305800" cy="2624137"/>
          </a:xfrm>
          <a:prstGeom prst="rect">
            <a:avLst/>
          </a:prstGeom>
          <a:noFill/>
          <a:ln w="9525">
            <a:noFill/>
            <a:miter lim="800000"/>
            <a:headEnd/>
            <a:tailEnd/>
          </a:ln>
        </p:spPr>
      </p:pic>
      <p:sp>
        <p:nvSpPr>
          <p:cNvPr id="28676" name="AutoShape 6"/>
          <p:cNvSpPr>
            <a:spLocks noChangeArrowheads="1"/>
          </p:cNvSpPr>
          <p:nvPr/>
        </p:nvSpPr>
        <p:spPr bwMode="auto">
          <a:xfrm>
            <a:off x="1066800" y="1447800"/>
            <a:ext cx="5943600" cy="2209800"/>
          </a:xfrm>
          <a:prstGeom prst="downArrowCallout">
            <a:avLst>
              <a:gd name="adj1" fmla="val 67241"/>
              <a:gd name="adj2" fmla="val 33621"/>
              <a:gd name="adj3" fmla="val 16667"/>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latin typeface="Arial" pitchFamily="-105" charset="0"/>
              </a:rPr>
              <a:t>Foreshortening</a:t>
            </a:r>
          </a:p>
          <a:p>
            <a:pPr algn="ctr"/>
            <a:r>
              <a:rPr lang="en-US" sz="1800" dirty="0">
                <a:solidFill>
                  <a:srgbClr val="336666"/>
                </a:solidFill>
                <a:latin typeface="Arial" pitchFamily="-105" charset="0"/>
              </a:rPr>
              <a:t>The distortion that perspective causes over objects</a:t>
            </a:r>
          </a:p>
          <a:p>
            <a:pPr algn="ctr"/>
            <a:r>
              <a:rPr lang="en-US" sz="1800" dirty="0">
                <a:solidFill>
                  <a:srgbClr val="336666"/>
                </a:solidFill>
                <a:latin typeface="Arial" pitchFamily="-105" charset="0"/>
              </a:rPr>
              <a:t> seen from a particular </a:t>
            </a:r>
            <a:r>
              <a:rPr lang="en-US" sz="1800" dirty="0" smtClean="0">
                <a:solidFill>
                  <a:srgbClr val="336666"/>
                </a:solidFill>
                <a:latin typeface="Arial" pitchFamily="-105" charset="0"/>
              </a:rPr>
              <a:t>viewpoint.</a:t>
            </a:r>
          </a:p>
          <a:p>
            <a:pPr algn="ctr"/>
            <a:r>
              <a:rPr lang="en-US" sz="1800" dirty="0" smtClean="0">
                <a:solidFill>
                  <a:srgbClr val="336666"/>
                </a:solidFill>
                <a:latin typeface="Arial" pitchFamily="-105" charset="0"/>
              </a:rPr>
              <a:t>It is more obvious as we get closer to the horizon.</a:t>
            </a:r>
            <a:endParaRPr lang="en-US" sz="1800" dirty="0">
              <a:solidFill>
                <a:srgbClr val="336666"/>
              </a:solidFill>
              <a:latin typeface="Arial" pitchFamily="-105"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24579" name="Picture 4" descr="VanishingPoint"/>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Vanishing point </a:t>
            </a:r>
            <a:endParaRPr lang="en-US"/>
          </a:p>
        </p:txBody>
      </p:sp>
      <p:pic>
        <p:nvPicPr>
          <p:cNvPr id="26627" name="Picture 5" descr="desert1"/>
          <p:cNvPicPr>
            <a:picLocks noChangeAspect="1" noChangeArrowheads="1"/>
          </p:cNvPicPr>
          <p:nvPr/>
        </p:nvPicPr>
        <p:blipFill>
          <a:blip r:embed="rId4"/>
          <a:srcRect/>
          <a:stretch>
            <a:fillRect/>
          </a:stretch>
        </p:blipFill>
        <p:spPr bwMode="auto">
          <a:xfrm>
            <a:off x="0" y="2362200"/>
            <a:ext cx="4648200" cy="3090863"/>
          </a:xfrm>
          <a:prstGeom prst="rect">
            <a:avLst/>
          </a:prstGeom>
          <a:noFill/>
          <a:ln w="9525">
            <a:noFill/>
            <a:miter lim="800000"/>
            <a:headEnd/>
            <a:tailEnd/>
          </a:ln>
        </p:spPr>
      </p:pic>
      <p:pic>
        <p:nvPicPr>
          <p:cNvPr id="26628" name="Picture 6" descr="vanishing_point"/>
          <p:cNvPicPr>
            <a:picLocks noChangeAspect="1" noChangeArrowheads="1"/>
          </p:cNvPicPr>
          <p:nvPr/>
        </p:nvPicPr>
        <p:blipFill>
          <a:blip r:embed="rId5"/>
          <a:srcRect/>
          <a:stretch>
            <a:fillRect/>
          </a:stretch>
        </p:blipFill>
        <p:spPr bwMode="auto">
          <a:xfrm>
            <a:off x="5029200" y="2362200"/>
            <a:ext cx="4114800" cy="3086100"/>
          </a:xfrm>
          <a:prstGeom prst="rect">
            <a:avLst/>
          </a:prstGeom>
          <a:noFill/>
          <a:ln w="9525">
            <a:noFill/>
            <a:miter lim="800000"/>
            <a:headEnd/>
            <a:tailEnd/>
          </a:ln>
        </p:spPr>
      </p:pic>
      <p:sp>
        <p:nvSpPr>
          <p:cNvPr id="26629" name="AutoShape 8"/>
          <p:cNvSpPr>
            <a:spLocks noChangeArrowheads="1"/>
          </p:cNvSpPr>
          <p:nvPr/>
        </p:nvSpPr>
        <p:spPr bwMode="auto">
          <a:xfrm>
            <a:off x="2590800" y="3810000"/>
            <a:ext cx="609600" cy="265113"/>
          </a:xfrm>
          <a:prstGeom prst="wedgeEllipseCallout">
            <a:avLst>
              <a:gd name="adj1" fmla="val -56773"/>
              <a:gd name="adj2" fmla="val 24852"/>
            </a:avLst>
          </a:prstGeom>
          <a:noFill/>
          <a:ln w="9525">
            <a:solidFill>
              <a:schemeClr val="tx1"/>
            </a:solidFill>
            <a:miter lim="800000"/>
            <a:headEnd/>
            <a:tailEnd/>
          </a:ln>
        </p:spPr>
        <p:txBody>
          <a:bodyPr wrap="none" anchor="ctr">
            <a:prstTxWarp prst="textNoShape">
              <a:avLst/>
            </a:prstTxWarp>
          </a:bodyPr>
          <a:lstStyle/>
          <a:p>
            <a:pPr algn="ctr"/>
            <a:endParaRPr lang="en-US"/>
          </a:p>
        </p:txBody>
      </p:sp>
      <p:sp>
        <p:nvSpPr>
          <p:cNvPr id="26630" name="Oval 9"/>
          <p:cNvSpPr>
            <a:spLocks noChangeArrowheads="1"/>
          </p:cNvSpPr>
          <p:nvPr/>
        </p:nvSpPr>
        <p:spPr bwMode="auto">
          <a:xfrm>
            <a:off x="2819400" y="3797300"/>
            <a:ext cx="228600" cy="304800"/>
          </a:xfrm>
          <a:prstGeom prst="ellipse">
            <a:avLst/>
          </a:prstGeom>
          <a:solidFill>
            <a:srgbClr val="808080"/>
          </a:solidFill>
          <a:ln w="9525">
            <a:solidFill>
              <a:schemeClr val="tx1"/>
            </a:solidFill>
            <a:round/>
            <a:headEnd/>
            <a:tailEnd/>
          </a:ln>
        </p:spPr>
        <p:txBody>
          <a:bodyPr wrap="none" anchor="ctr">
            <a:prstTxWarp prst="textNoShape">
              <a:avLst/>
            </a:prstTxWarp>
          </a:bodyPr>
          <a:lstStyle/>
          <a:p>
            <a:endParaRPr lang="en-US"/>
          </a:p>
        </p:txBody>
      </p:sp>
      <p:sp>
        <p:nvSpPr>
          <p:cNvPr id="26631" name="AutoShape 10"/>
          <p:cNvSpPr>
            <a:spLocks noChangeArrowheads="1"/>
          </p:cNvSpPr>
          <p:nvPr/>
        </p:nvSpPr>
        <p:spPr bwMode="auto">
          <a:xfrm>
            <a:off x="7467600" y="4432300"/>
            <a:ext cx="609600" cy="265113"/>
          </a:xfrm>
          <a:prstGeom prst="wedgeEllipseCallout">
            <a:avLst>
              <a:gd name="adj1" fmla="val -56773"/>
              <a:gd name="adj2" fmla="val 24852"/>
            </a:avLst>
          </a:prstGeom>
          <a:noFill/>
          <a:ln w="9525">
            <a:solidFill>
              <a:schemeClr val="tx1"/>
            </a:solidFill>
            <a:miter lim="800000"/>
            <a:headEnd/>
            <a:tailEnd/>
          </a:ln>
        </p:spPr>
        <p:txBody>
          <a:bodyPr wrap="none" anchor="ctr">
            <a:prstTxWarp prst="textNoShape">
              <a:avLst/>
            </a:prstTxWarp>
          </a:bodyPr>
          <a:lstStyle/>
          <a:p>
            <a:pPr algn="ctr"/>
            <a:endParaRPr lang="en-US"/>
          </a:p>
        </p:txBody>
      </p:sp>
      <p:sp>
        <p:nvSpPr>
          <p:cNvPr id="26632" name="Oval 11"/>
          <p:cNvSpPr>
            <a:spLocks noChangeArrowheads="1"/>
          </p:cNvSpPr>
          <p:nvPr/>
        </p:nvSpPr>
        <p:spPr bwMode="auto">
          <a:xfrm>
            <a:off x="7696200" y="4419600"/>
            <a:ext cx="228600" cy="304800"/>
          </a:xfrm>
          <a:prstGeom prst="ellipse">
            <a:avLst/>
          </a:prstGeom>
          <a:solidFill>
            <a:srgbClr val="808080"/>
          </a:solidFill>
          <a:ln w="9525">
            <a:solidFill>
              <a:schemeClr val="tx1"/>
            </a:solidFill>
            <a:round/>
            <a:headEnd/>
            <a:tailEnd/>
          </a:ln>
        </p:spPr>
        <p:txBody>
          <a:bodyPr wrap="none" anchor="ctr">
            <a:prstTxWarp prst="textNoShape">
              <a:avLst/>
            </a:prstTxWarp>
          </a:bodyPr>
          <a:lstStyle/>
          <a:p>
            <a:endParaRPr lang="en-US"/>
          </a:p>
        </p:txBody>
      </p:sp>
      <p:sp>
        <p:nvSpPr>
          <p:cNvPr id="26633" name="AutoShape 12"/>
          <p:cNvSpPr>
            <a:spLocks noChangeArrowheads="1"/>
          </p:cNvSpPr>
          <p:nvPr/>
        </p:nvSpPr>
        <p:spPr bwMode="auto">
          <a:xfrm flipH="1">
            <a:off x="1219200" y="3810000"/>
            <a:ext cx="609600" cy="265113"/>
          </a:xfrm>
          <a:prstGeom prst="wedgeEllipseCallout">
            <a:avLst>
              <a:gd name="adj1" fmla="val -51042"/>
              <a:gd name="adj2" fmla="val 33829"/>
            </a:avLst>
          </a:prstGeom>
          <a:noFill/>
          <a:ln w="9525">
            <a:solidFill>
              <a:schemeClr val="tx1"/>
            </a:solidFill>
            <a:miter lim="800000"/>
            <a:headEnd/>
            <a:tailEnd/>
          </a:ln>
        </p:spPr>
        <p:txBody>
          <a:bodyPr wrap="none" anchor="ctr">
            <a:prstTxWarp prst="textNoShape">
              <a:avLst/>
            </a:prstTxWarp>
          </a:bodyPr>
          <a:lstStyle/>
          <a:p>
            <a:pPr algn="ctr"/>
            <a:endParaRPr lang="en-US"/>
          </a:p>
        </p:txBody>
      </p:sp>
      <p:sp>
        <p:nvSpPr>
          <p:cNvPr id="26634" name="Oval 13"/>
          <p:cNvSpPr>
            <a:spLocks noChangeArrowheads="1"/>
          </p:cNvSpPr>
          <p:nvPr/>
        </p:nvSpPr>
        <p:spPr bwMode="auto">
          <a:xfrm flipH="1">
            <a:off x="1447800" y="3810000"/>
            <a:ext cx="228600" cy="304800"/>
          </a:xfrm>
          <a:prstGeom prst="ellipse">
            <a:avLst/>
          </a:prstGeom>
          <a:solidFill>
            <a:srgbClr val="808080"/>
          </a:solidFill>
          <a:ln w="9525">
            <a:solidFill>
              <a:schemeClr val="tx1"/>
            </a:solidFill>
            <a:round/>
            <a:headEnd/>
            <a:tailEnd/>
          </a:ln>
        </p:spPr>
        <p:txBody>
          <a:bodyPr wrap="none" anchor="ctr">
            <a:prstTxWarp prst="textNoShape">
              <a:avLst/>
            </a:prstTxWarp>
          </a:bodyPr>
          <a:lstStyle/>
          <a:p>
            <a:endParaRPr lang="en-US"/>
          </a:p>
        </p:txBody>
      </p:sp>
      <p:sp>
        <p:nvSpPr>
          <p:cNvPr id="26635" name="AutoShape 14"/>
          <p:cNvSpPr>
            <a:spLocks noChangeArrowheads="1"/>
          </p:cNvSpPr>
          <p:nvPr/>
        </p:nvSpPr>
        <p:spPr bwMode="auto">
          <a:xfrm flipH="1">
            <a:off x="6172200" y="4419600"/>
            <a:ext cx="609600" cy="265113"/>
          </a:xfrm>
          <a:prstGeom prst="wedgeEllipseCallout">
            <a:avLst>
              <a:gd name="adj1" fmla="val -51042"/>
              <a:gd name="adj2" fmla="val 33829"/>
            </a:avLst>
          </a:prstGeom>
          <a:noFill/>
          <a:ln w="9525">
            <a:solidFill>
              <a:schemeClr val="tx1"/>
            </a:solidFill>
            <a:miter lim="800000"/>
            <a:headEnd/>
            <a:tailEnd/>
          </a:ln>
        </p:spPr>
        <p:txBody>
          <a:bodyPr wrap="none" anchor="ctr">
            <a:prstTxWarp prst="textNoShape">
              <a:avLst/>
            </a:prstTxWarp>
          </a:bodyPr>
          <a:lstStyle/>
          <a:p>
            <a:pPr algn="ctr"/>
            <a:endParaRPr lang="en-US"/>
          </a:p>
        </p:txBody>
      </p:sp>
      <p:sp>
        <p:nvSpPr>
          <p:cNvPr id="26636" name="Oval 15"/>
          <p:cNvSpPr>
            <a:spLocks noChangeArrowheads="1"/>
          </p:cNvSpPr>
          <p:nvPr/>
        </p:nvSpPr>
        <p:spPr bwMode="auto">
          <a:xfrm flipH="1">
            <a:off x="6400800" y="4419600"/>
            <a:ext cx="228600" cy="304800"/>
          </a:xfrm>
          <a:prstGeom prst="ellipse">
            <a:avLst/>
          </a:prstGeom>
          <a:solidFill>
            <a:srgbClr val="808080"/>
          </a:solidFill>
          <a:ln w="9525">
            <a:solidFill>
              <a:schemeClr val="tx1"/>
            </a:solidFill>
            <a:round/>
            <a:headEnd/>
            <a:tailEnd/>
          </a:ln>
        </p:spPr>
        <p:txBody>
          <a:bodyPr wrap="none" anchor="ctr">
            <a:prstTxWarp prst="textNoShape">
              <a:avLst/>
            </a:prstTxWarp>
          </a:bodyPr>
          <a:lstStyle/>
          <a:p>
            <a:endParaRPr lang="en-US"/>
          </a:p>
        </p:txBody>
      </p:sp>
      <p:sp>
        <p:nvSpPr>
          <p:cNvPr id="26637" name="AutoShape 16"/>
          <p:cNvSpPr>
            <a:spLocks noChangeArrowheads="1"/>
          </p:cNvSpPr>
          <p:nvPr/>
        </p:nvSpPr>
        <p:spPr bwMode="auto">
          <a:xfrm>
            <a:off x="1676400" y="5486400"/>
            <a:ext cx="6400800" cy="1219200"/>
          </a:xfrm>
          <a:prstGeom prst="upArrowCallout">
            <a:avLst>
              <a:gd name="adj1" fmla="val 131250"/>
              <a:gd name="adj2" fmla="val 65625"/>
              <a:gd name="adj3" fmla="val 16667"/>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rgbClr val="336666"/>
                </a:solidFill>
                <a:latin typeface="Arial" pitchFamily="-105" charset="0"/>
              </a:rPr>
              <a:t>The horizon line defines our position as a viewer,</a:t>
            </a:r>
          </a:p>
          <a:p>
            <a:pPr algn="ctr"/>
            <a:r>
              <a:rPr lang="en-US" sz="1800">
                <a:solidFill>
                  <a:srgbClr val="336666"/>
                </a:solidFill>
                <a:latin typeface="Arial" pitchFamily="-105" charset="0"/>
              </a:rPr>
              <a:t>It is placed at eye level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2286000"/>
          </a:xfrm>
          <a:solidFill>
            <a:schemeClr val="accent1"/>
          </a:solidFill>
        </p:spPr>
        <p:txBody>
          <a:bodyPr anchor="t"/>
          <a:lstStyle/>
          <a:p>
            <a:pPr algn="r" eaLnBrk="1" hangingPunct="1"/>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30723" name="Picture 4"/>
          <p:cNvPicPr>
            <a:picLocks noChangeAspect="1" noChangeArrowheads="1"/>
          </p:cNvPicPr>
          <p:nvPr/>
        </p:nvPicPr>
        <p:blipFill>
          <a:blip r:embed="rId2"/>
          <a:srcRect/>
          <a:stretch>
            <a:fillRect/>
          </a:stretch>
        </p:blipFill>
        <p:spPr bwMode="auto">
          <a:xfrm>
            <a:off x="0" y="1417638"/>
            <a:ext cx="7391400" cy="5440362"/>
          </a:xfrm>
          <a:prstGeom prst="rect">
            <a:avLst/>
          </a:prstGeom>
          <a:noFill/>
          <a:ln w="9525">
            <a:noFill/>
            <a:miter lim="800000"/>
            <a:headEnd/>
            <a:tailEnd/>
          </a:ln>
        </p:spPr>
      </p:pic>
      <p:sp>
        <p:nvSpPr>
          <p:cNvPr id="30724" name="AutoShape 8"/>
          <p:cNvSpPr>
            <a:spLocks noChangeArrowheads="1"/>
          </p:cNvSpPr>
          <p:nvPr/>
        </p:nvSpPr>
        <p:spPr bwMode="auto">
          <a:xfrm>
            <a:off x="7162800" y="2667000"/>
            <a:ext cx="1981200" cy="1066800"/>
          </a:xfrm>
          <a:prstGeom prst="leftArrowCallout">
            <a:avLst>
              <a:gd name="adj1" fmla="val 25000"/>
              <a:gd name="adj2" fmla="val 12500"/>
              <a:gd name="adj3" fmla="val 30952"/>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a:solidFill>
                  <a:srgbClr val="336666"/>
                </a:solidFill>
                <a:latin typeface="Arial" pitchFamily="-105" charset="0"/>
              </a:rPr>
              <a:t>Non</a:t>
            </a:r>
          </a:p>
          <a:p>
            <a:pPr algn="ctr"/>
            <a:r>
              <a:rPr lang="en-US" sz="1600">
                <a:solidFill>
                  <a:srgbClr val="336666"/>
                </a:solidFill>
                <a:latin typeface="Arial" pitchFamily="-105" charset="0"/>
              </a:rPr>
              <a:t>Congruent</a:t>
            </a:r>
          </a:p>
          <a:p>
            <a:pPr algn="ctr"/>
            <a:r>
              <a:rPr lang="en-US" sz="1600">
                <a:solidFill>
                  <a:srgbClr val="336666"/>
                </a:solidFill>
                <a:latin typeface="Arial" pitchFamily="-105" charset="0"/>
              </a:rPr>
              <a:t>Perspective</a:t>
            </a:r>
          </a:p>
          <a:p>
            <a:pPr algn="ctr"/>
            <a:r>
              <a:rPr lang="en-US" sz="1600">
                <a:solidFill>
                  <a:srgbClr val="336666"/>
                </a:solidFill>
                <a:latin typeface="Arial" pitchFamily="-105" charset="0"/>
              </a:rPr>
              <a:t>rendering</a:t>
            </a:r>
            <a:endParaRPr lang="en-US" sz="1800">
              <a:solidFill>
                <a:srgbClr val="336666"/>
              </a:solidFill>
              <a:latin typeface="Arial" pitchFamily="-105" charset="0"/>
            </a:endParaRPr>
          </a:p>
        </p:txBody>
      </p:sp>
    </p:spTree>
  </p:cSld>
  <p:clrMapOvr>
    <a:masterClrMapping/>
  </p:clrMapOvr>
</p:sld>
</file>

<file path=ppt/theme/theme1.xml><?xml version="1.0" encoding="utf-8"?>
<a:theme xmlns:a="http://schemas.openxmlformats.org/drawingml/2006/main" name="Crayon">
  <a:themeElements>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fontScheme name="C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2.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3.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4.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5.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X:Templates:Presentations:Designs:Crayon</Template>
  <TotalTime>278</TotalTime>
  <Words>1604</Words>
  <Application>Microsoft Macintosh PowerPoint</Application>
  <PresentationFormat>On-screen Show (4:3)</PresentationFormat>
  <Paragraphs>193</Paragraphs>
  <Slides>40</Slides>
  <Notes>17</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40</vt:i4>
      </vt:variant>
    </vt:vector>
  </HeadingPairs>
  <TitlesOfParts>
    <vt:vector size="46" baseType="lpstr">
      <vt:lpstr>Times</vt:lpstr>
      <vt:lpstr>ＭＳ Ｐゴシック</vt:lpstr>
      <vt:lpstr>Arial</vt:lpstr>
      <vt:lpstr>Verdana</vt:lpstr>
      <vt:lpstr>Times New Roman</vt:lpstr>
      <vt:lpstr>Crayon</vt:lpstr>
      <vt:lpstr>RENNAISANCE PERSPECTIVE</vt:lpstr>
      <vt:lpstr>The perspective system Representing real space in a 2D surface</vt:lpstr>
      <vt:lpstr>Perspective The Vanishing point</vt:lpstr>
      <vt:lpstr>Perspective Vanishing point</vt:lpstr>
      <vt:lpstr>Perspective The Vanishing point in 1 point perspective</vt:lpstr>
      <vt:lpstr>Perspective Linear Perspective</vt:lpstr>
      <vt:lpstr>Perspective Vanishing point</vt:lpstr>
      <vt:lpstr>Perspective Vanishing point </vt:lpstr>
      <vt:lpstr>Perspective Vanishing point</vt:lpstr>
      <vt:lpstr>Perspective Vanishing point</vt:lpstr>
      <vt:lpstr>Slide 11</vt:lpstr>
      <vt:lpstr>Perspective Drawing circles  according to Central Perspective</vt:lpstr>
      <vt:lpstr>Perspective Drawing geometrical shapes according to Central Perspective</vt:lpstr>
      <vt:lpstr>Perspective Parallel objects in a space seen with a one point perspective. (typical urban landscape seen through Central Perspective)</vt:lpstr>
      <vt:lpstr>Perspective Parallel objects in a space seen with a one point perspective. (typical urban landscape)</vt:lpstr>
      <vt:lpstr>Perspective Parallel objects in a space seen with a one point perspective. (typical urban landscape)</vt:lpstr>
      <vt:lpstr>Perspective Parallel objects seen from a central point of view inside a cube. (typical interior situation)</vt:lpstr>
      <vt:lpstr>Perspective Parallel objects seen from a central point of view inside a cube. (frontal view)</vt:lpstr>
      <vt:lpstr>Perspective Parallel objects seen from a central point of view inside a cube. (typical  interior situation,)</vt:lpstr>
      <vt:lpstr>  </vt:lpstr>
      <vt:lpstr>Slide 21</vt:lpstr>
      <vt:lpstr>Perspective Central point of view inside a cube. </vt:lpstr>
      <vt:lpstr> </vt:lpstr>
      <vt:lpstr> </vt:lpstr>
      <vt:lpstr>Perspective Parallel objects seen from a central point of view inside a cube.example </vt:lpstr>
      <vt:lpstr>Perspective Parallel objects seen from a central point of view inside a cube.example </vt:lpstr>
      <vt:lpstr>Perspective Parallel objects seen with a 2 point view inside a cube. </vt:lpstr>
      <vt:lpstr>Perspective A cube seen with a 2 point view  </vt:lpstr>
      <vt:lpstr>Perspective A cube seen with a 2 point view  </vt:lpstr>
      <vt:lpstr>Perspective A cube seen with a 2 point view  </vt:lpstr>
      <vt:lpstr>Perspective A cube seen with a 2 point view  </vt:lpstr>
      <vt:lpstr>Perspective A cube seen with a 2 point view  </vt:lpstr>
      <vt:lpstr>Perspective 2 point perspective (typical interior situation Side view)</vt:lpstr>
      <vt:lpstr>Perspective Spiral staircase</vt:lpstr>
      <vt:lpstr>Perspective Revolving structure</vt:lpstr>
      <vt:lpstr>Shading an object Lit from a single source (point) of light </vt:lpstr>
      <vt:lpstr>Shading a round object Lit from a single point (source) </vt:lpstr>
      <vt:lpstr>Shading an object with multiple planes Lit from a single point (source) </vt:lpstr>
      <vt:lpstr>Shading an object Calculating the projected shadows of an object According to a light source. </vt:lpstr>
      <vt:lpstr>Reflective objects Calculating the reflection projected on a cylindrical surface. </vt:lpstr>
    </vt:vector>
  </TitlesOfParts>
  <Company>FAU</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RENNAISANCE PERSPECTIVE</dc:title>
  <dc:creator>Alejandra Jarabo</dc:creator>
  <cp:keywords/>
  <cp:lastModifiedBy>Alejandra Jarabo</cp:lastModifiedBy>
  <cp:revision>63</cp:revision>
  <dcterms:created xsi:type="dcterms:W3CDTF">2011-06-29T22:15:08Z</dcterms:created>
  <dcterms:modified xsi:type="dcterms:W3CDTF">2011-06-29T23:21:28Z</dcterms:modified>
</cp:coreProperties>
</file>