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7" autoAdjust="0"/>
    <p:restoredTop sz="94710" autoAdjust="0"/>
  </p:normalViewPr>
  <p:slideViewPr>
    <p:cSldViewPr snapToGrid="0" snapToObjects="1">
      <p:cViewPr varScale="1">
        <p:scale>
          <a:sx n="98" d="100"/>
          <a:sy n="98" d="100"/>
        </p:scale>
        <p:origin x="-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8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6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19B6-1823-9847-88D4-55025D652E8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A6116-DF48-1A49-A2C5-E3D5090E0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GESTALT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FF"/>
                </a:solidFill>
              </a:rPr>
              <a:t>MASIE DUNEIER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593" y="3202427"/>
            <a:ext cx="2470207" cy="2470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ADDING A DIMENSION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6666FF"/>
                </a:solidFill>
              </a:rPr>
              <a:t>Adding a dimension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adjusts the perception of space by means of an optical illusion. </a:t>
            </a:r>
          </a:p>
          <a:p>
            <a:r>
              <a:rPr lang="en-US" sz="2000" dirty="0" smtClean="0"/>
              <a:t>Creates a 3D shape in a 2D plane.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Overlapping</a:t>
            </a:r>
            <a:r>
              <a:rPr lang="en-US" sz="2000" b="1" dirty="0" smtClean="0"/>
              <a:t> </a:t>
            </a:r>
            <a:r>
              <a:rPr lang="en-US" sz="2000" dirty="0" smtClean="0"/>
              <a:t>shapes is the simplest way to add a dimension. </a:t>
            </a:r>
          </a:p>
          <a:p>
            <a:r>
              <a:rPr lang="en-US" sz="2000" dirty="0" smtClean="0"/>
              <a:t>Related to </a:t>
            </a:r>
            <a:r>
              <a:rPr lang="en-US" sz="2000" b="1" dirty="0" smtClean="0">
                <a:solidFill>
                  <a:srgbClr val="6666FF"/>
                </a:solidFill>
              </a:rPr>
              <a:t>closure</a:t>
            </a:r>
            <a:r>
              <a:rPr lang="en-US" sz="2000" dirty="0" smtClean="0"/>
              <a:t>, in that the </a:t>
            </a:r>
            <a:r>
              <a:rPr lang="en-US" sz="2000" b="1" dirty="0" smtClean="0">
                <a:solidFill>
                  <a:srgbClr val="6666FF"/>
                </a:solidFill>
              </a:rPr>
              <a:t>overlapping</a:t>
            </a:r>
            <a:r>
              <a:rPr lang="en-US" sz="2000" b="1" dirty="0" smtClean="0"/>
              <a:t>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6666FF"/>
                </a:solidFill>
              </a:rPr>
              <a:t>complete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6666FF"/>
                </a:solidFill>
              </a:rPr>
              <a:t>incomplete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shapes create a 3D effect.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286" b="-22772"/>
          <a:stretch/>
        </p:blipFill>
        <p:spPr>
          <a:xfrm>
            <a:off x="4327337" y="1600200"/>
            <a:ext cx="2549655" cy="2306517"/>
          </a:xfrm>
        </p:spPr>
      </p:pic>
    </p:spTree>
    <p:extLst>
      <p:ext uri="{BB962C8B-B14F-4D97-AF65-F5344CB8AC3E}">
        <p14:creationId xmlns:p14="http://schemas.microsoft.com/office/powerpoint/2010/main" val="3268524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>
            <a:noAutofit/>
          </a:bodyPr>
          <a:lstStyle/>
          <a:p>
            <a:r>
              <a:rPr lang="en-US" sz="1500" dirty="0" smtClean="0"/>
              <a:t>The most obvious of the Gestalt principles evident in this image is </a:t>
            </a:r>
            <a:r>
              <a:rPr lang="en-US" sz="1500" b="1" dirty="0" smtClean="0">
                <a:solidFill>
                  <a:srgbClr val="6666FF"/>
                </a:solidFill>
              </a:rPr>
              <a:t>similarity</a:t>
            </a:r>
            <a:r>
              <a:rPr lang="en-US" sz="1500" dirty="0" smtClean="0"/>
              <a:t>. </a:t>
            </a:r>
          </a:p>
          <a:p>
            <a:r>
              <a:rPr lang="en-US" sz="1500" dirty="0" smtClean="0"/>
              <a:t>There is one </a:t>
            </a:r>
            <a:r>
              <a:rPr lang="en-US" sz="1500" b="1" dirty="0" smtClean="0">
                <a:solidFill>
                  <a:srgbClr val="6666FF"/>
                </a:solidFill>
              </a:rPr>
              <a:t>defying element</a:t>
            </a:r>
            <a:r>
              <a:rPr lang="en-US" sz="1500" dirty="0" smtClean="0"/>
              <a:t>, the woman, who is different from the other figures, and thus draws immediate attention. </a:t>
            </a:r>
          </a:p>
          <a:p>
            <a:r>
              <a:rPr lang="en-US" sz="1500" dirty="0" smtClean="0"/>
              <a:t>The bodies of color in the image appear to be the </a:t>
            </a:r>
            <a:r>
              <a:rPr lang="en-US" sz="1500" b="1" dirty="0" smtClean="0">
                <a:solidFill>
                  <a:srgbClr val="6666FF"/>
                </a:solidFill>
              </a:rPr>
              <a:t>figure</a:t>
            </a:r>
            <a:r>
              <a:rPr lang="en-US" sz="1500" dirty="0" smtClean="0"/>
              <a:t>, and then white negative space behind them is the </a:t>
            </a:r>
            <a:r>
              <a:rPr lang="en-US" sz="1500" b="1" dirty="0" smtClean="0">
                <a:solidFill>
                  <a:srgbClr val="6666FF"/>
                </a:solidFill>
              </a:rPr>
              <a:t>background</a:t>
            </a:r>
            <a:r>
              <a:rPr lang="en-US" sz="1500" dirty="0" smtClean="0"/>
              <a:t>. </a:t>
            </a:r>
          </a:p>
          <a:p>
            <a:r>
              <a:rPr lang="en-US" sz="1500" dirty="0" smtClean="0"/>
              <a:t>Our eyes </a:t>
            </a:r>
            <a:r>
              <a:rPr lang="en-US" sz="1500" b="1" dirty="0" smtClean="0">
                <a:solidFill>
                  <a:srgbClr val="6666FF"/>
                </a:solidFill>
              </a:rPr>
              <a:t>group</a:t>
            </a:r>
            <a:r>
              <a:rPr lang="en-US" sz="1500" b="1" dirty="0" smtClean="0"/>
              <a:t> </a:t>
            </a:r>
            <a:r>
              <a:rPr lang="en-US" sz="1500" dirty="0" smtClean="0"/>
              <a:t>the five </a:t>
            </a:r>
            <a:r>
              <a:rPr lang="en-US" sz="1500" b="1" dirty="0" smtClean="0">
                <a:solidFill>
                  <a:srgbClr val="6666FF"/>
                </a:solidFill>
              </a:rPr>
              <a:t>figures</a:t>
            </a:r>
            <a:r>
              <a:rPr lang="en-US" sz="1500" dirty="0" smtClean="0">
                <a:solidFill>
                  <a:srgbClr val="6666FF"/>
                </a:solidFill>
              </a:rPr>
              <a:t> </a:t>
            </a:r>
            <a:r>
              <a:rPr lang="en-US" sz="1500" dirty="0" smtClean="0"/>
              <a:t>together. </a:t>
            </a:r>
          </a:p>
          <a:p>
            <a:r>
              <a:rPr lang="en-US" sz="1500" dirty="0" smtClean="0"/>
              <a:t>All five </a:t>
            </a:r>
            <a:r>
              <a:rPr lang="en-US" sz="1500" b="1" dirty="0" smtClean="0">
                <a:solidFill>
                  <a:srgbClr val="6666FF"/>
                </a:solidFill>
              </a:rPr>
              <a:t>figures</a:t>
            </a:r>
            <a:r>
              <a:rPr lang="en-US" sz="1500" dirty="0" smtClean="0">
                <a:solidFill>
                  <a:srgbClr val="6666FF"/>
                </a:solidFill>
              </a:rPr>
              <a:t> </a:t>
            </a:r>
            <a:r>
              <a:rPr lang="en-US" sz="1500" dirty="0" smtClean="0"/>
              <a:t>are within close </a:t>
            </a:r>
            <a:r>
              <a:rPr lang="en-US" sz="1500" b="1" dirty="0" smtClean="0">
                <a:solidFill>
                  <a:srgbClr val="6666FF"/>
                </a:solidFill>
              </a:rPr>
              <a:t>proximity</a:t>
            </a:r>
            <a:r>
              <a:rPr lang="en-US" sz="1500" b="1" dirty="0" smtClean="0"/>
              <a:t> </a:t>
            </a:r>
            <a:r>
              <a:rPr lang="en-US" sz="1500" dirty="0" smtClean="0"/>
              <a:t>to one another, another reason why we might </a:t>
            </a:r>
            <a:r>
              <a:rPr lang="en-US" sz="1500" b="1" dirty="0" smtClean="0">
                <a:solidFill>
                  <a:srgbClr val="6666FF"/>
                </a:solidFill>
              </a:rPr>
              <a:t>group</a:t>
            </a:r>
            <a:r>
              <a:rPr lang="en-US" sz="1500" dirty="0" smtClean="0">
                <a:solidFill>
                  <a:srgbClr val="6666FF"/>
                </a:solidFill>
              </a:rPr>
              <a:t> </a:t>
            </a:r>
            <a:r>
              <a:rPr lang="en-US" sz="1500" dirty="0" smtClean="0"/>
              <a:t>them together. </a:t>
            </a:r>
          </a:p>
          <a:p>
            <a:r>
              <a:rPr lang="en-US" sz="1500" dirty="0" smtClean="0"/>
              <a:t>The center </a:t>
            </a:r>
            <a:r>
              <a:rPr lang="en-US" sz="1500" b="1" dirty="0" smtClean="0">
                <a:solidFill>
                  <a:srgbClr val="6666FF"/>
                </a:solidFill>
              </a:rPr>
              <a:t>figure</a:t>
            </a:r>
            <a:r>
              <a:rPr lang="en-US" sz="1500" dirty="0" smtClean="0">
                <a:solidFill>
                  <a:srgbClr val="6666FF"/>
                </a:solidFill>
              </a:rPr>
              <a:t> </a:t>
            </a:r>
            <a:r>
              <a:rPr lang="en-US" sz="1500" dirty="0" smtClean="0"/>
              <a:t>is thinner than the rest, and creates a </a:t>
            </a:r>
            <a:r>
              <a:rPr lang="en-US" sz="1500" b="1" dirty="0" smtClean="0">
                <a:solidFill>
                  <a:srgbClr val="6666FF"/>
                </a:solidFill>
              </a:rPr>
              <a:t>symmetrical</a:t>
            </a:r>
            <a:r>
              <a:rPr lang="en-US" sz="1500" b="1" dirty="0" smtClean="0"/>
              <a:t> </a:t>
            </a:r>
            <a:r>
              <a:rPr lang="en-US" sz="1500" dirty="0" smtClean="0"/>
              <a:t>balance in the image. </a:t>
            </a:r>
          </a:p>
          <a:p>
            <a:r>
              <a:rPr lang="en-US" sz="1500" dirty="0" smtClean="0"/>
              <a:t>Along the lines of </a:t>
            </a:r>
            <a:r>
              <a:rPr lang="en-US" sz="1500" b="1" dirty="0" smtClean="0">
                <a:solidFill>
                  <a:srgbClr val="6666FF"/>
                </a:solidFill>
              </a:rPr>
              <a:t>closure</a:t>
            </a:r>
            <a:r>
              <a:rPr lang="en-US" sz="1500" dirty="0" smtClean="0"/>
              <a:t>, our eye is involuntarily uncomfortable with the uneven appearance of the central </a:t>
            </a:r>
            <a:r>
              <a:rPr lang="en-US" sz="1500" b="1" dirty="0" smtClean="0">
                <a:solidFill>
                  <a:srgbClr val="6666FF"/>
                </a:solidFill>
              </a:rPr>
              <a:t>figure</a:t>
            </a:r>
            <a:r>
              <a:rPr lang="en-US" sz="1500" dirty="0" smtClean="0"/>
              <a:t>, and tends to fill in the blank, assuming it is the same as the others besides the woman. </a:t>
            </a:r>
            <a:endParaRPr lang="en-US" sz="1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507" b="-34507"/>
          <a:stretch>
            <a:fillRect/>
          </a:stretch>
        </p:blipFill>
        <p:spPr>
          <a:xfrm>
            <a:off x="4648200" y="1417638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22261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The two people in the image can be identified as the </a:t>
            </a:r>
            <a:r>
              <a:rPr lang="en-US" sz="2000" b="1" dirty="0" smtClean="0">
                <a:solidFill>
                  <a:srgbClr val="6666FF"/>
                </a:solidFill>
              </a:rPr>
              <a:t>figures</a:t>
            </a:r>
            <a:r>
              <a:rPr lang="en-US" sz="2000" dirty="0" smtClean="0"/>
              <a:t>, and the space behind them as the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two figures are </a:t>
            </a:r>
            <a:r>
              <a:rPr lang="en-US" sz="2000" b="1" dirty="0" smtClean="0">
                <a:solidFill>
                  <a:srgbClr val="6666FF"/>
                </a:solidFill>
              </a:rPr>
              <a:t>grouped</a:t>
            </a:r>
            <a:r>
              <a:rPr lang="en-US" sz="2000" b="1" dirty="0" smtClean="0"/>
              <a:t> </a:t>
            </a:r>
            <a:r>
              <a:rPr lang="en-US" sz="2000" dirty="0" smtClean="0"/>
              <a:t>together, mostly because they are in close </a:t>
            </a:r>
            <a:r>
              <a:rPr lang="en-US" sz="2000" b="1" dirty="0" smtClean="0">
                <a:solidFill>
                  <a:srgbClr val="6666FF"/>
                </a:solidFill>
              </a:rPr>
              <a:t>proximity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to one another. </a:t>
            </a:r>
          </a:p>
          <a:p>
            <a:r>
              <a:rPr lang="en-US" sz="2000" dirty="0" smtClean="0"/>
              <a:t>There is an element of </a:t>
            </a:r>
            <a:r>
              <a:rPr lang="en-US" sz="2000" b="1" dirty="0" smtClean="0">
                <a:solidFill>
                  <a:srgbClr val="6666FF"/>
                </a:solidFill>
              </a:rPr>
              <a:t>continuity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between the two figures, as each body seems to fit directly with the other, and there is no space left for our eyes to fill in. </a:t>
            </a:r>
          </a:p>
          <a:p>
            <a:r>
              <a:rPr lang="en-US" sz="2000" dirty="0" smtClean="0"/>
              <a:t>There is a sense of </a:t>
            </a:r>
            <a:r>
              <a:rPr lang="en-US" sz="2000" b="1" dirty="0" smtClean="0">
                <a:solidFill>
                  <a:srgbClr val="6666FF"/>
                </a:solidFill>
              </a:rPr>
              <a:t>symmetry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6666FF"/>
                </a:solidFill>
              </a:rPr>
              <a:t>balance</a:t>
            </a:r>
            <a:r>
              <a:rPr lang="en-US" sz="2000" dirty="0" smtClean="0"/>
              <a:t>, as depicted by the central placement of the two figures, that make each side of the image feel even with the other.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269" b="-35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02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 smtClean="0"/>
              <a:t>We can identify the legs and feet as the </a:t>
            </a:r>
            <a:r>
              <a:rPr lang="en-US" sz="2000" b="1" dirty="0" smtClean="0">
                <a:solidFill>
                  <a:srgbClr val="6666FF"/>
                </a:solidFill>
              </a:rPr>
              <a:t>figure</a:t>
            </a:r>
            <a:r>
              <a:rPr lang="en-US" sz="2000" dirty="0" smtClean="0"/>
              <a:t>, and the negative white space as the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b="1" dirty="0" smtClean="0"/>
              <a:t>. </a:t>
            </a:r>
          </a:p>
          <a:p>
            <a:r>
              <a:rPr lang="en-US" sz="2000" dirty="0" smtClean="0"/>
              <a:t>We </a:t>
            </a:r>
            <a:r>
              <a:rPr lang="en-US" sz="2000" b="1" dirty="0" smtClean="0">
                <a:solidFill>
                  <a:srgbClr val="6666FF"/>
                </a:solidFill>
              </a:rPr>
              <a:t>group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the lines in the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b="1" dirty="0" smtClean="0"/>
              <a:t> </a:t>
            </a:r>
            <a:r>
              <a:rPr lang="en-US" sz="2000" dirty="0" smtClean="0"/>
              <a:t>together, and the legs together separately. </a:t>
            </a:r>
          </a:p>
          <a:p>
            <a:r>
              <a:rPr lang="en-US" sz="2000" dirty="0" smtClean="0"/>
              <a:t>We know that the legs belong to the same body, because they are in close </a:t>
            </a:r>
            <a:r>
              <a:rPr lang="en-US" sz="2000" b="1" dirty="0" smtClean="0">
                <a:solidFill>
                  <a:srgbClr val="6666FF"/>
                </a:solidFill>
              </a:rPr>
              <a:t>proximity</a:t>
            </a:r>
            <a:r>
              <a:rPr lang="en-US" sz="2000" b="1" dirty="0" smtClean="0"/>
              <a:t> </a:t>
            </a:r>
            <a:r>
              <a:rPr lang="en-US" sz="2000" dirty="0" smtClean="0"/>
              <a:t>to one another, so we can assume there is some sort of relationship. </a:t>
            </a:r>
          </a:p>
          <a:p>
            <a:r>
              <a:rPr lang="en-US" sz="2000" dirty="0" smtClean="0"/>
              <a:t>In addition, the legs look </a:t>
            </a:r>
            <a:r>
              <a:rPr lang="en-US" sz="2000" b="1" dirty="0" smtClean="0">
                <a:solidFill>
                  <a:srgbClr val="6666FF"/>
                </a:solidFill>
              </a:rPr>
              <a:t>similar</a:t>
            </a:r>
            <a:r>
              <a:rPr lang="en-US" sz="2000" b="1" dirty="0" smtClean="0"/>
              <a:t> </a:t>
            </a:r>
            <a:r>
              <a:rPr lang="en-US" sz="2000" dirty="0" smtClean="0"/>
              <a:t>to one another, another reason they may be perceived as associated. </a:t>
            </a:r>
          </a:p>
          <a:p>
            <a:r>
              <a:rPr lang="en-US" sz="2000" dirty="0" smtClean="0"/>
              <a:t>Our minds attempt to </a:t>
            </a:r>
            <a:r>
              <a:rPr lang="en-US" sz="2000" b="1" dirty="0" smtClean="0">
                <a:solidFill>
                  <a:srgbClr val="6666FF"/>
                </a:solidFill>
              </a:rPr>
              <a:t>level</a:t>
            </a:r>
            <a:r>
              <a:rPr lang="en-US" sz="2000" b="1" dirty="0" smtClean="0"/>
              <a:t> </a:t>
            </a:r>
            <a:r>
              <a:rPr lang="en-US" sz="2000" dirty="0" smtClean="0"/>
              <a:t>out the placement of the legs, directly in the corner, so that they are evenly moving across the diagonal. </a:t>
            </a:r>
          </a:p>
          <a:p>
            <a:r>
              <a:rPr lang="en-US" sz="2000" dirty="0" smtClean="0"/>
              <a:t>Similarly, we try to </a:t>
            </a:r>
            <a:r>
              <a:rPr lang="en-US" sz="2000" b="1" dirty="0" smtClean="0">
                <a:solidFill>
                  <a:srgbClr val="6666FF"/>
                </a:solidFill>
              </a:rPr>
              <a:t>level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out the placement of the lines, so that everything is </a:t>
            </a:r>
            <a:r>
              <a:rPr lang="en-US" sz="2000" b="1" dirty="0" smtClean="0">
                <a:solidFill>
                  <a:srgbClr val="6666FF"/>
                </a:solidFill>
              </a:rPr>
              <a:t>symmetrical</a:t>
            </a:r>
            <a:r>
              <a:rPr lang="en-US" sz="2000" dirty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and balanced.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2400" r="-12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226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FIGURE &amp; 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figure</a:t>
            </a:r>
            <a:r>
              <a:rPr lang="en-US" sz="2000" dirty="0" smtClean="0"/>
              <a:t> in an image is the dominant shape, with a definite contour.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dirty="0" smtClean="0"/>
              <a:t> in an image is the negative space, that adopts a passive role.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figure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b="1" dirty="0" smtClean="0"/>
              <a:t> </a:t>
            </a:r>
            <a:r>
              <a:rPr lang="en-US" sz="2000" dirty="0" smtClean="0"/>
              <a:t>are </a:t>
            </a:r>
            <a:r>
              <a:rPr lang="en-US" sz="2000" i="1" dirty="0" smtClean="0"/>
              <a:t>not </a:t>
            </a:r>
            <a:r>
              <a:rPr lang="en-US" sz="2000" dirty="0" smtClean="0"/>
              <a:t>seen simultaneously. </a:t>
            </a:r>
          </a:p>
          <a:p>
            <a:r>
              <a:rPr lang="en-US" sz="2000" dirty="0" smtClean="0"/>
              <a:t>In an </a:t>
            </a:r>
            <a:r>
              <a:rPr lang="en-US" sz="2000" b="1" dirty="0" smtClean="0">
                <a:solidFill>
                  <a:srgbClr val="6666FF"/>
                </a:solidFill>
              </a:rPr>
              <a:t>ambiguous image</a:t>
            </a:r>
            <a:r>
              <a:rPr lang="en-US" sz="2000" dirty="0" smtClean="0"/>
              <a:t>, the </a:t>
            </a:r>
            <a:r>
              <a:rPr lang="en-US" sz="2000" b="1" dirty="0" smtClean="0">
                <a:solidFill>
                  <a:srgbClr val="6666FF"/>
                </a:solidFill>
              </a:rPr>
              <a:t>figure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6666FF"/>
                </a:solidFill>
              </a:rPr>
              <a:t>background</a:t>
            </a:r>
            <a:r>
              <a:rPr lang="en-US" sz="2000" b="1" dirty="0" smtClean="0"/>
              <a:t> </a:t>
            </a:r>
            <a:r>
              <a:rPr lang="en-US" sz="2000" dirty="0" smtClean="0"/>
              <a:t>are interchangeable, depending on focus.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116" r="-9116"/>
          <a:stretch>
            <a:fillRect/>
          </a:stretch>
        </p:blipFill>
        <p:spPr>
          <a:xfrm>
            <a:off x="4431005" y="1417638"/>
            <a:ext cx="2323594" cy="260399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31" y="3430907"/>
            <a:ext cx="2825190" cy="22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eyes involuntarily use </a:t>
            </a:r>
            <a:r>
              <a:rPr lang="en-US" sz="2000" b="1" dirty="0" smtClean="0">
                <a:solidFill>
                  <a:srgbClr val="6666FF"/>
                </a:solidFill>
              </a:rPr>
              <a:t>grouping</a:t>
            </a:r>
            <a:r>
              <a:rPr lang="en-US" sz="2000" b="1" dirty="0" smtClean="0"/>
              <a:t> </a:t>
            </a:r>
            <a:r>
              <a:rPr lang="en-US" sz="2000" dirty="0" smtClean="0"/>
              <a:t>to organize images. </a:t>
            </a:r>
          </a:p>
          <a:p>
            <a:r>
              <a:rPr lang="en-US" sz="2000" dirty="0" smtClean="0"/>
              <a:t>We scan the image for factors that might </a:t>
            </a:r>
            <a:r>
              <a:rPr lang="en-US" sz="2000" b="1" dirty="0" smtClean="0">
                <a:solidFill>
                  <a:srgbClr val="6666FF"/>
                </a:solidFill>
              </a:rPr>
              <a:t>group</a:t>
            </a:r>
            <a:r>
              <a:rPr lang="en-US" sz="2000" b="1" dirty="0" smtClean="0"/>
              <a:t> </a:t>
            </a:r>
            <a:r>
              <a:rPr lang="en-US" sz="2000" dirty="0" smtClean="0"/>
              <a:t>parts or details together. 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Grouping</a:t>
            </a:r>
            <a:r>
              <a:rPr lang="en-US" sz="2000" b="1" dirty="0" smtClean="0"/>
              <a:t> </a:t>
            </a:r>
            <a:r>
              <a:rPr lang="en-US" sz="2000" dirty="0" smtClean="0"/>
              <a:t>is relative, depending on </a:t>
            </a:r>
            <a:r>
              <a:rPr lang="en-US" sz="2000" b="1" dirty="0" smtClean="0">
                <a:solidFill>
                  <a:srgbClr val="6666FF"/>
                </a:solidFill>
              </a:rPr>
              <a:t>situational contexts</a:t>
            </a:r>
            <a:r>
              <a:rPr lang="en-US" sz="2000" dirty="0" smtClean="0"/>
              <a:t>, which generate short-term expectations. </a:t>
            </a:r>
          </a:p>
          <a:p>
            <a:r>
              <a:rPr lang="en-US" sz="2000" dirty="0" smtClean="0"/>
              <a:t>We look for </a:t>
            </a:r>
            <a:r>
              <a:rPr lang="en-US" sz="2000" b="1" dirty="0" smtClean="0">
                <a:solidFill>
                  <a:srgbClr val="6666FF"/>
                </a:solidFill>
              </a:rPr>
              <a:t>patterns</a:t>
            </a:r>
            <a:r>
              <a:rPr lang="en-US" sz="2000" dirty="0"/>
              <a:t> </a:t>
            </a:r>
            <a:r>
              <a:rPr lang="en-US" sz="2000" dirty="0" smtClean="0"/>
              <a:t>to simplify the reading of an image.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692" b="-7692"/>
          <a:stretch>
            <a:fillRect/>
          </a:stretch>
        </p:blipFill>
        <p:spPr>
          <a:xfrm>
            <a:off x="4648200" y="1600201"/>
            <a:ext cx="1902148" cy="21316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07" y="3757809"/>
            <a:ext cx="3242393" cy="15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6666FF"/>
                </a:solidFill>
              </a:rPr>
              <a:t>Proximity</a:t>
            </a:r>
            <a:r>
              <a:rPr lang="en-US" sz="2000" dirty="0" smtClean="0"/>
              <a:t> states that features which are close together, in an image, are related. </a:t>
            </a:r>
          </a:p>
          <a:p>
            <a:r>
              <a:rPr lang="en-US" sz="2000" dirty="0" smtClean="0"/>
              <a:t>The parts of an image that are </a:t>
            </a:r>
            <a:r>
              <a:rPr lang="en-US" sz="2000" i="1" dirty="0" smtClean="0"/>
              <a:t>near to each other</a:t>
            </a:r>
            <a:r>
              <a:rPr lang="en-US" sz="2000" dirty="0" smtClean="0"/>
              <a:t>, are perceived as integral parts of a bigger mass.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Proximity</a:t>
            </a:r>
            <a:r>
              <a:rPr lang="en-US" sz="2000" b="1" dirty="0" smtClean="0"/>
              <a:t> </a:t>
            </a:r>
            <a:r>
              <a:rPr lang="en-US" sz="2000" dirty="0" smtClean="0"/>
              <a:t>may be thought of in terms of </a:t>
            </a:r>
            <a:r>
              <a:rPr lang="en-US" sz="2000" b="1" dirty="0" smtClean="0">
                <a:solidFill>
                  <a:srgbClr val="6666FF"/>
                </a:solidFill>
              </a:rPr>
              <a:t>distance</a:t>
            </a:r>
            <a:r>
              <a:rPr lang="en-US" sz="2000" b="1" dirty="0" smtClean="0"/>
              <a:t>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proximity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of features in an image </a:t>
            </a:r>
            <a:r>
              <a:rPr lang="en-US" sz="2000" i="1" dirty="0" smtClean="0"/>
              <a:t>is </a:t>
            </a:r>
            <a:r>
              <a:rPr lang="en-US" sz="2000" dirty="0" smtClean="0"/>
              <a:t>related to </a:t>
            </a:r>
            <a:r>
              <a:rPr lang="en-US" sz="2000" b="1" dirty="0" smtClean="0">
                <a:solidFill>
                  <a:srgbClr val="6666FF"/>
                </a:solidFill>
              </a:rPr>
              <a:t>grouping</a:t>
            </a:r>
            <a:r>
              <a:rPr lang="en-US" sz="2000" b="1" dirty="0" smtClean="0"/>
              <a:t>, </a:t>
            </a:r>
            <a:r>
              <a:rPr lang="en-US" sz="2000" dirty="0" smtClean="0"/>
              <a:t>in that they are assumed to be associated.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68132" b="-168132"/>
          <a:stretch>
            <a:fillRect/>
          </a:stretch>
        </p:blipFill>
        <p:spPr>
          <a:xfrm>
            <a:off x="4495800" y="576521"/>
            <a:ext cx="2722210" cy="30507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573" y="3094426"/>
            <a:ext cx="3529228" cy="237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1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Features that look </a:t>
            </a:r>
            <a:r>
              <a:rPr lang="en-US" sz="2000" b="1" dirty="0" smtClean="0">
                <a:solidFill>
                  <a:srgbClr val="6666FF"/>
                </a:solidFill>
              </a:rPr>
              <a:t>similar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to one another, are perceived as associated. </a:t>
            </a:r>
          </a:p>
          <a:p>
            <a:r>
              <a:rPr lang="en-US" sz="2000" dirty="0" smtClean="0"/>
              <a:t>When there is one </a:t>
            </a:r>
            <a:r>
              <a:rPr lang="en-US" sz="2000" b="1" dirty="0" smtClean="0">
                <a:solidFill>
                  <a:srgbClr val="6666FF"/>
                </a:solidFill>
              </a:rPr>
              <a:t>defying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6666FF"/>
                </a:solidFill>
              </a:rPr>
              <a:t>element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in an image, it is perceived as the main point of interest.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4624" b="-24624"/>
          <a:stretch>
            <a:fillRect/>
          </a:stretch>
        </p:blipFill>
        <p:spPr>
          <a:xfrm>
            <a:off x="4495800" y="1133714"/>
            <a:ext cx="2757782" cy="30905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866" y="3991052"/>
            <a:ext cx="3315934" cy="1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6666FF"/>
                </a:solidFill>
              </a:rPr>
              <a:t>Continuity</a:t>
            </a:r>
            <a:r>
              <a:rPr lang="en-US" sz="2000" b="1" dirty="0" smtClean="0"/>
              <a:t> </a:t>
            </a:r>
            <a:r>
              <a:rPr lang="en-US" sz="2000" dirty="0" smtClean="0"/>
              <a:t>describes shapes, lines, and other visual elements that exist </a:t>
            </a:r>
            <a:r>
              <a:rPr lang="en-US" sz="2000" i="1" dirty="0" smtClean="0"/>
              <a:t>without interruption. </a:t>
            </a:r>
          </a:p>
          <a:p>
            <a:r>
              <a:rPr lang="en-US" sz="2000" dirty="0" smtClean="0"/>
              <a:t>Contours with smooth </a:t>
            </a:r>
            <a:r>
              <a:rPr lang="en-US" sz="2000" b="1" dirty="0" smtClean="0">
                <a:solidFill>
                  <a:srgbClr val="6666FF"/>
                </a:solidFill>
              </a:rPr>
              <a:t>continuity</a:t>
            </a:r>
            <a:r>
              <a:rPr lang="en-US" sz="2000" dirty="0" smtClean="0"/>
              <a:t>, are preferred to abrupt changes of direction. </a:t>
            </a: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/>
          <a:srcRect t="14754" b="-45893"/>
          <a:stretch/>
        </p:blipFill>
        <p:spPr>
          <a:xfrm>
            <a:off x="4479250" y="1313974"/>
            <a:ext cx="3053892" cy="2340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8156"/>
          <a:stretch/>
        </p:blipFill>
        <p:spPr>
          <a:xfrm>
            <a:off x="5814379" y="2967373"/>
            <a:ext cx="2981240" cy="14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7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Shapes that can be perceived as </a:t>
            </a:r>
            <a:r>
              <a:rPr lang="en-US" sz="2000" b="1" dirty="0" smtClean="0">
                <a:solidFill>
                  <a:srgbClr val="6666FF"/>
                </a:solidFill>
              </a:rPr>
              <a:t>complete</a:t>
            </a:r>
            <a:r>
              <a:rPr lang="en-US" sz="2000" dirty="0" smtClean="0"/>
              <a:t>, will have priority over open, or </a:t>
            </a:r>
            <a:r>
              <a:rPr lang="en-US" sz="2000" b="1" dirty="0" smtClean="0">
                <a:solidFill>
                  <a:srgbClr val="6666FF"/>
                </a:solidFill>
              </a:rPr>
              <a:t>incomplete</a:t>
            </a:r>
            <a:r>
              <a:rPr lang="en-US" sz="2000" dirty="0" smtClean="0"/>
              <a:t>, ones. </a:t>
            </a:r>
          </a:p>
          <a:p>
            <a:r>
              <a:rPr lang="en-US" sz="2000" dirty="0" smtClean="0"/>
              <a:t>Our brains tend to involuntarily </a:t>
            </a:r>
            <a:r>
              <a:rPr lang="en-US" sz="2000" b="1" dirty="0" smtClean="0">
                <a:solidFill>
                  <a:srgbClr val="6666FF"/>
                </a:solidFill>
              </a:rPr>
              <a:t>close</a:t>
            </a:r>
            <a:r>
              <a:rPr lang="en-US" sz="2000" b="1" dirty="0" smtClean="0"/>
              <a:t> </a:t>
            </a:r>
            <a:r>
              <a:rPr lang="en-US" sz="2000" dirty="0" smtClean="0"/>
              <a:t>shapes, in an attempt to simplify an image.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13" y="1600200"/>
            <a:ext cx="3076915" cy="1230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52" y="3090126"/>
            <a:ext cx="3014148" cy="13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LEVELING &amp; 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6666FF"/>
                </a:solidFill>
              </a:rPr>
              <a:t>Leveling</a:t>
            </a:r>
            <a:r>
              <a:rPr lang="en-US" sz="2000" b="1" dirty="0" smtClean="0"/>
              <a:t> </a:t>
            </a:r>
            <a:r>
              <a:rPr lang="en-US" sz="2000" dirty="0" smtClean="0"/>
              <a:t>forces the symmetrical placement in an image, in order to avoid tension on the page. 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Sharpening</a:t>
            </a:r>
            <a:r>
              <a:rPr lang="en-US" sz="2000" dirty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occurs when there is exaggeration and contrast in an image. 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Leveling</a:t>
            </a:r>
            <a:r>
              <a:rPr lang="en-US" sz="2000" b="1" dirty="0" smtClean="0"/>
              <a:t> </a:t>
            </a:r>
            <a:r>
              <a:rPr lang="en-US" sz="2000" dirty="0" smtClean="0"/>
              <a:t>and </a:t>
            </a:r>
            <a:r>
              <a:rPr lang="en-US" sz="2000" b="1" dirty="0" smtClean="0">
                <a:solidFill>
                  <a:srgbClr val="6666FF"/>
                </a:solidFill>
              </a:rPr>
              <a:t>sharpening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are </a:t>
            </a:r>
            <a:r>
              <a:rPr lang="en-US" sz="2000" i="1" dirty="0" smtClean="0"/>
              <a:t>opposites. </a:t>
            </a:r>
            <a:endParaRPr lang="en-US" sz="2000" b="1" i="1" dirty="0" smtClean="0"/>
          </a:p>
          <a:p>
            <a:r>
              <a:rPr lang="en-US" sz="2000" dirty="0" smtClean="0"/>
              <a:t>We prefer to interpret an </a:t>
            </a:r>
            <a:r>
              <a:rPr lang="en-US" sz="2000" b="1" dirty="0" smtClean="0">
                <a:solidFill>
                  <a:srgbClr val="6666FF"/>
                </a:solidFill>
              </a:rPr>
              <a:t>exaggeration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of a scene, to clarify the identity of the perceived scene.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2651" t="9427" r="12651"/>
          <a:stretch/>
        </p:blipFill>
        <p:spPr>
          <a:xfrm>
            <a:off x="4648200" y="1600200"/>
            <a:ext cx="1902148" cy="19307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13" y="2831206"/>
            <a:ext cx="1838537" cy="28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SURROUNDING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>
                <a:solidFill>
                  <a:srgbClr val="6666FF"/>
                </a:solidFill>
              </a:rPr>
              <a:t>The M</a:t>
            </a:r>
            <a:r>
              <a:rPr lang="en-US" sz="2000" b="1" dirty="0" smtClean="0">
                <a:solidFill>
                  <a:srgbClr val="6666FF"/>
                </a:solidFill>
              </a:rPr>
              <a:t>üller &amp; </a:t>
            </a:r>
            <a:r>
              <a:rPr lang="en-US" sz="2000" b="1" dirty="0" err="1" smtClean="0">
                <a:solidFill>
                  <a:srgbClr val="6666FF"/>
                </a:solidFill>
              </a:rPr>
              <a:t>Lyer</a:t>
            </a:r>
            <a:r>
              <a:rPr lang="en-US" sz="2000" b="1" dirty="0" smtClean="0">
                <a:solidFill>
                  <a:srgbClr val="6666FF"/>
                </a:solidFill>
              </a:rPr>
              <a:t> Illusion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proves that the </a:t>
            </a:r>
            <a:r>
              <a:rPr lang="en-US" sz="2000" b="1" dirty="0" smtClean="0">
                <a:solidFill>
                  <a:srgbClr val="6666FF"/>
                </a:solidFill>
              </a:rPr>
              <a:t>surrounding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affects the way we perceive a </a:t>
            </a:r>
            <a:r>
              <a:rPr lang="en-US" sz="2000" b="1" dirty="0" smtClean="0">
                <a:solidFill>
                  <a:srgbClr val="6666FF"/>
                </a:solidFill>
              </a:rPr>
              <a:t>figure</a:t>
            </a:r>
            <a:r>
              <a:rPr lang="en-US" sz="2000" dirty="0" smtClean="0"/>
              <a:t>. </a:t>
            </a:r>
          </a:p>
          <a:p>
            <a:r>
              <a:rPr lang="en-US" sz="2000" b="1" dirty="0" smtClean="0">
                <a:solidFill>
                  <a:srgbClr val="6666FF"/>
                </a:solidFill>
              </a:rPr>
              <a:t>Surrounding</a:t>
            </a:r>
            <a:r>
              <a:rPr lang="en-US" sz="2000" b="1" dirty="0" smtClean="0"/>
              <a:t> </a:t>
            </a:r>
            <a:r>
              <a:rPr lang="en-US" sz="2000" dirty="0" smtClean="0"/>
              <a:t>influences our perception of other elements in our field of vision.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principle of smallness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states that smaller areas in an image, tend to be seen as figures, against a larger background.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6666FF"/>
                </a:solidFill>
              </a:rPr>
              <a:t>principle of symmetry</a:t>
            </a:r>
            <a:r>
              <a:rPr lang="en-US" sz="2000" dirty="0" smtClean="0">
                <a:solidFill>
                  <a:srgbClr val="6666FF"/>
                </a:solidFill>
              </a:rPr>
              <a:t> </a:t>
            </a:r>
            <a:r>
              <a:rPr lang="en-US" sz="2000" dirty="0" smtClean="0"/>
              <a:t>states that symmetrical areas tend to be seen as figures, against an asymmetrical background. </a:t>
            </a:r>
          </a:p>
          <a:p>
            <a:r>
              <a:rPr lang="en-US" sz="2000" dirty="0" smtClean="0"/>
              <a:t>Areas seen as </a:t>
            </a:r>
            <a:r>
              <a:rPr lang="en-US" sz="2000" b="1" dirty="0" smtClean="0">
                <a:solidFill>
                  <a:srgbClr val="6666FF"/>
                </a:solidFill>
              </a:rPr>
              <a:t>surrounded</a:t>
            </a:r>
            <a:r>
              <a:rPr lang="en-US" sz="2000" b="1" dirty="0" smtClean="0"/>
              <a:t> </a:t>
            </a:r>
            <a:r>
              <a:rPr lang="en-US" sz="2000" dirty="0" smtClean="0"/>
              <a:t>by others, tend to be perceives as figures. 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56" r="20256"/>
          <a:stretch>
            <a:fillRect/>
          </a:stretch>
        </p:blipFill>
        <p:spPr>
          <a:xfrm>
            <a:off x="4495800" y="1635313"/>
            <a:ext cx="1766753" cy="19799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19" y="2785961"/>
            <a:ext cx="2330588" cy="30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8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904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GESTALT PRINCIPLES</vt:lpstr>
      <vt:lpstr>1. FIGURE &amp; BACKGROUND </vt:lpstr>
      <vt:lpstr>2. GROUPING</vt:lpstr>
      <vt:lpstr>3. PROXIMITY</vt:lpstr>
      <vt:lpstr>4. SIMILARITY</vt:lpstr>
      <vt:lpstr>5. CONTINUITY</vt:lpstr>
      <vt:lpstr>6. CLOSURE</vt:lpstr>
      <vt:lpstr>7. LEVELING &amp; SHARPENING</vt:lpstr>
      <vt:lpstr>8. SURROUNDING</vt:lpstr>
      <vt:lpstr>9. ADDING A DIMENSION</vt:lpstr>
      <vt:lpstr>IMAGE #1</vt:lpstr>
      <vt:lpstr>IMAGE #2</vt:lpstr>
      <vt:lpstr>IMAGE #3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 PRINCIPLES</dc:title>
  <dc:creator>Masie</dc:creator>
  <cp:lastModifiedBy>Masie</cp:lastModifiedBy>
  <cp:revision>124</cp:revision>
  <dcterms:created xsi:type="dcterms:W3CDTF">2014-09-28T19:48:07Z</dcterms:created>
  <dcterms:modified xsi:type="dcterms:W3CDTF">2014-09-28T22:19:56Z</dcterms:modified>
</cp:coreProperties>
</file>